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Planetary_core" TargetMode="External"/><Relationship Id="rId2" Type="http://schemas.openxmlformats.org/officeDocument/2006/relationships/hyperlink" Target="https://en.wikipedia.org/wiki/Planetary_body" TargetMode="External"/><Relationship Id="rId1" Type="http://schemas.openxmlformats.org/officeDocument/2006/relationships/slideLayout" Target="../slideLayouts/slideLayout2.xml"/><Relationship Id="rId6" Type="http://schemas.openxmlformats.org/officeDocument/2006/relationships/hyperlink" Target="https://en.wikipedia.org/wiki/Volatiles" TargetMode="External"/><Relationship Id="rId5" Type="http://schemas.openxmlformats.org/officeDocument/2006/relationships/hyperlink" Target="https://en.wikipedia.org/wiki/Rock_(geology)" TargetMode="External"/><Relationship Id="rId4" Type="http://schemas.openxmlformats.org/officeDocument/2006/relationships/hyperlink" Target="https://en.wikipedia.org/wiki/Crust_(geology)"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m/url?sa=i&amp;rct=j&amp;q=biomes&amp;source=images&amp;cd=&amp;cad=rja&amp;docid=bDG-Wf89a1JHBM&amp;tbnid=Bnab1moroFhW0M:&amp;ved=0CAUQjRw&amp;url=http://bioexpedition.com/conservation-of-biomes/&amp;ei=F5t4UZD9Otaq4AOgiYD4Cg&amp;bvm=bv.45645796,d.dmg&amp;psig=AFQjCNHXlu0NubnSYw-fZd4EpwXj4h-DRA&amp;ust=1366944808088382" TargetMode="Externa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www.google.com/url?sa=i&amp;rct=j&amp;q=biomes&amp;source=images&amp;cd=&amp;cad=rja&amp;docid=bm6VqaPf_T6kJM&amp;tbnid=EBNh7INybwqchM:&amp;ved=0CAUQjRw&amp;url=http://www.worldbiomes.com/biomes_aquatic.htm&amp;ei=t5p4UaX4DIWr4APBp4DQBA&amp;bvm=bv.45645796,d.dmg&amp;psig=AFQjCNHXlu0NubnSYw-fZd4EpwXj4h-DRA&amp;ust=1366944808088382"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Health" TargetMode="External"/><Relationship Id="rId2" Type="http://schemas.openxmlformats.org/officeDocument/2006/relationships/hyperlink" Target="https://en.wikipedia.org/wiki/Environmental_issue" TargetMode="External"/><Relationship Id="rId1" Type="http://schemas.openxmlformats.org/officeDocument/2006/relationships/slideLayout" Target="../slideLayouts/slideLayout2.xml"/><Relationship Id="rId5" Type="http://schemas.openxmlformats.org/officeDocument/2006/relationships/hyperlink" Target="https://en.wikipedia.org/wiki/Natural_disasters" TargetMode="External"/><Relationship Id="rId4" Type="http://schemas.openxmlformats.org/officeDocument/2006/relationships/hyperlink" Target="https://en.wikipedia.org/wiki/Pollution"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smtClean="0"/>
              <a:t> </a:t>
            </a:r>
            <a:r>
              <a:rPr lang="en-US" b="1" dirty="0" smtClean="0">
                <a:solidFill>
                  <a:srgbClr val="00B050"/>
                </a:solidFill>
              </a:rPr>
              <a:t>MAJOR HAZARDS MANAGEMENT </a:t>
            </a:r>
            <a:endParaRPr lang="en-US" dirty="0">
              <a:solidFill>
                <a:srgbClr val="00B05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FF00"/>
                </a:solidFill>
              </a:rPr>
              <a:t>Environmental degradation and pollution </a:t>
            </a:r>
            <a:endParaRPr lang="en-US" dirty="0">
              <a:solidFill>
                <a:srgbClr val="FFFF00"/>
              </a:solidFill>
            </a:endParaRPr>
          </a:p>
        </p:txBody>
      </p:sp>
      <p:sp>
        <p:nvSpPr>
          <p:cNvPr id="3" name="Content Placeholder 2"/>
          <p:cNvSpPr>
            <a:spLocks noGrp="1"/>
          </p:cNvSpPr>
          <p:nvPr>
            <p:ph idx="1"/>
          </p:nvPr>
        </p:nvSpPr>
        <p:spPr/>
        <p:txBody>
          <a:bodyPr>
            <a:normAutofit lnSpcReduction="10000"/>
          </a:bodyPr>
          <a:lstStyle/>
          <a:p>
            <a:r>
              <a:rPr lang="en-US" dirty="0" smtClean="0">
                <a:solidFill>
                  <a:srgbClr val="00B050"/>
                </a:solidFill>
              </a:rPr>
              <a:t>Soil pollution is defined as the presence of toxic chemicals (pollutants or contaminants) in soil, in high enough concentrations to pose a risk to human health and/or the ecosystem. In the case of contaminants which occur naturally in soil, even when their levels are not high enough to pose a risk, soil pollution is still said to occur if the levels of the contaminants in soil exceed the levels that should naturally be present</a:t>
            </a:r>
            <a:r>
              <a:rPr lang="en-US" dirty="0" smtClean="0"/>
              <a:t>.</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Geology and its perspectives</a:t>
            </a:r>
            <a:endParaRPr lang="en-US" dirty="0"/>
          </a:p>
        </p:txBody>
      </p:sp>
      <p:sp>
        <p:nvSpPr>
          <p:cNvPr id="3" name="Content Placeholder 2"/>
          <p:cNvSpPr>
            <a:spLocks noGrp="1"/>
          </p:cNvSpPr>
          <p:nvPr>
            <p:ph idx="1"/>
          </p:nvPr>
        </p:nvSpPr>
        <p:spPr/>
        <p:txBody>
          <a:bodyPr/>
          <a:lstStyle/>
          <a:p>
            <a:r>
              <a:rPr lang="en-US" dirty="0" smtClean="0"/>
              <a:t>A </a:t>
            </a:r>
            <a:r>
              <a:rPr lang="en-US" b="1" dirty="0" smtClean="0"/>
              <a:t>mantle</a:t>
            </a:r>
            <a:r>
              <a:rPr lang="en-US" dirty="0" smtClean="0"/>
              <a:t> is a layer inside a </a:t>
            </a:r>
            <a:r>
              <a:rPr lang="en-US" dirty="0" smtClean="0">
                <a:hlinkClick r:id="rId2" tooltip="Planetary body"/>
              </a:rPr>
              <a:t>planetary body</a:t>
            </a:r>
            <a:r>
              <a:rPr lang="en-US" dirty="0" smtClean="0"/>
              <a:t> bounded below by a </a:t>
            </a:r>
            <a:r>
              <a:rPr lang="en-US" dirty="0" smtClean="0">
                <a:hlinkClick r:id="rId3" tooltip="Planetary core"/>
              </a:rPr>
              <a:t>core</a:t>
            </a:r>
            <a:r>
              <a:rPr lang="en-US" dirty="0" smtClean="0"/>
              <a:t> and above by a </a:t>
            </a:r>
            <a:r>
              <a:rPr lang="en-US" dirty="0" smtClean="0">
                <a:hlinkClick r:id="rId4" tooltip="Crust (geology)"/>
              </a:rPr>
              <a:t>crust</a:t>
            </a:r>
            <a:r>
              <a:rPr lang="en-US" dirty="0" smtClean="0"/>
              <a:t>. Mantles are made of </a:t>
            </a:r>
            <a:r>
              <a:rPr lang="en-US" dirty="0" smtClean="0">
                <a:hlinkClick r:id="rId5" tooltip="Rock (geology)"/>
              </a:rPr>
              <a:t>rock</a:t>
            </a:r>
            <a:r>
              <a:rPr lang="en-US" dirty="0" smtClean="0"/>
              <a:t> or </a:t>
            </a:r>
            <a:r>
              <a:rPr lang="en-US" dirty="0" smtClean="0">
                <a:hlinkClick r:id="rId6" tooltip="Volatiles"/>
              </a:rPr>
              <a:t>ices</a:t>
            </a:r>
            <a:r>
              <a:rPr lang="en-US" dirty="0" smtClean="0"/>
              <a:t>, and are generally the largest and most massive layer of the planetary body</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Ecology</a:t>
            </a:r>
            <a:endParaRPr lang="en-US" dirty="0"/>
          </a:p>
        </p:txBody>
      </p:sp>
      <p:pic>
        <p:nvPicPr>
          <p:cNvPr id="4" name="Picture 6" descr="http://bioexpedition.com/wp-content/uploads/2012/04/Biomes_General_6001.jpg">
            <a:hlinkClick r:id="rId2"/>
          </p:cNvPr>
          <p:cNvPicPr>
            <a:picLocks noGrp="1" noChangeAspect="1" noChangeArrowheads="1"/>
          </p:cNvPicPr>
          <p:nvPr>
            <p:ph idx="1"/>
          </p:nvPr>
        </p:nvPicPr>
        <p:blipFill>
          <a:blip r:embed="rId3" cstate="print"/>
          <a:srcRect/>
          <a:stretch>
            <a:fillRect/>
          </a:stretch>
        </p:blipFill>
        <p:spPr bwMode="auto">
          <a:xfrm>
            <a:off x="381000" y="1676400"/>
            <a:ext cx="4722744" cy="4525963"/>
          </a:xfrm>
          <a:prstGeom prst="rect">
            <a:avLst/>
          </a:prstGeom>
          <a:noFill/>
          <a:ln w="9525">
            <a:noFill/>
            <a:miter lim="800000"/>
            <a:headEnd/>
            <a:tailEnd/>
          </a:ln>
        </p:spPr>
      </p:pic>
      <p:pic>
        <p:nvPicPr>
          <p:cNvPr id="5" name="Picture 2" descr="http://www.worldbiomes.com/pics/AquaticBiome.jpg">
            <a:hlinkClick r:id="rId4"/>
          </p:cNvPr>
          <p:cNvPicPr>
            <a:picLocks noChangeAspect="1" noChangeArrowheads="1"/>
          </p:cNvPicPr>
          <p:nvPr/>
        </p:nvPicPr>
        <p:blipFill>
          <a:blip r:embed="rId5" cstate="print"/>
          <a:srcRect/>
          <a:stretch>
            <a:fillRect/>
          </a:stretch>
        </p:blipFill>
        <p:spPr bwMode="auto">
          <a:xfrm>
            <a:off x="5181600" y="2133600"/>
            <a:ext cx="3790950" cy="263842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Lesson Objectives</a:t>
            </a:r>
            <a:br>
              <a:rPr lang="en-US" b="1" dirty="0" smtClean="0"/>
            </a:br>
            <a:endParaRPr lang="en-US" dirty="0"/>
          </a:p>
        </p:txBody>
      </p:sp>
      <p:sp>
        <p:nvSpPr>
          <p:cNvPr id="3" name="Content Placeholder 2"/>
          <p:cNvSpPr>
            <a:spLocks noGrp="1"/>
          </p:cNvSpPr>
          <p:nvPr>
            <p:ph idx="1"/>
          </p:nvPr>
        </p:nvSpPr>
        <p:spPr/>
        <p:txBody>
          <a:bodyPr>
            <a:normAutofit fontScale="77500" lnSpcReduction="20000"/>
          </a:bodyPr>
          <a:lstStyle/>
          <a:p>
            <a:pPr marL="457200" indent="-457200">
              <a:lnSpc>
                <a:spcPct val="80000"/>
              </a:lnSpc>
              <a:defRPr/>
            </a:pPr>
            <a:r>
              <a:rPr lang="en-US" dirty="0" smtClean="0">
                <a:solidFill>
                  <a:srgbClr val="00B050"/>
                </a:solidFill>
              </a:rPr>
              <a:t>Describe ecological levels of organization in the biosphere.</a:t>
            </a:r>
          </a:p>
          <a:p>
            <a:pPr marL="457200" indent="-457200">
              <a:lnSpc>
                <a:spcPct val="80000"/>
              </a:lnSpc>
              <a:defRPr/>
            </a:pPr>
            <a:r>
              <a:rPr lang="en-US" dirty="0" smtClean="0">
                <a:solidFill>
                  <a:srgbClr val="00B050"/>
                </a:solidFill>
              </a:rPr>
              <a:t>Distinguish between </a:t>
            </a:r>
            <a:r>
              <a:rPr lang="en-US" dirty="0" err="1" smtClean="0">
                <a:solidFill>
                  <a:srgbClr val="00B050"/>
                </a:solidFill>
              </a:rPr>
              <a:t>abiotic</a:t>
            </a:r>
            <a:r>
              <a:rPr lang="en-US" dirty="0" smtClean="0">
                <a:solidFill>
                  <a:srgbClr val="00B050"/>
                </a:solidFill>
              </a:rPr>
              <a:t> and biotic factors.</a:t>
            </a:r>
          </a:p>
          <a:p>
            <a:pPr marL="457200" indent="-457200">
              <a:lnSpc>
                <a:spcPct val="80000"/>
              </a:lnSpc>
              <a:defRPr/>
            </a:pPr>
            <a:r>
              <a:rPr lang="en-US" dirty="0" smtClean="0">
                <a:solidFill>
                  <a:srgbClr val="00B050"/>
                </a:solidFill>
              </a:rPr>
              <a:t>Define organism, population, community, ecosystem, biome, and biosphere  as the term are used in ecology and other ecological concepts.</a:t>
            </a:r>
          </a:p>
          <a:p>
            <a:pPr marL="457200" indent="-457200">
              <a:lnSpc>
                <a:spcPct val="80000"/>
              </a:lnSpc>
              <a:defRPr/>
            </a:pPr>
            <a:r>
              <a:rPr lang="en-US" dirty="0" smtClean="0">
                <a:solidFill>
                  <a:srgbClr val="00B050"/>
                </a:solidFill>
              </a:rPr>
              <a:t>Identify factors that determine population growth rate.</a:t>
            </a:r>
          </a:p>
          <a:p>
            <a:pPr marL="457200" indent="-457200">
              <a:lnSpc>
                <a:spcPct val="80000"/>
              </a:lnSpc>
              <a:defRPr/>
            </a:pPr>
            <a:r>
              <a:rPr lang="en-US" dirty="0" smtClean="0">
                <a:solidFill>
                  <a:srgbClr val="00B050"/>
                </a:solidFill>
              </a:rPr>
              <a:t>Compare and contrast exponential and logistic growth.</a:t>
            </a:r>
          </a:p>
          <a:p>
            <a:pPr marL="457200" indent="-457200">
              <a:lnSpc>
                <a:spcPct val="80000"/>
              </a:lnSpc>
              <a:defRPr/>
            </a:pPr>
            <a:r>
              <a:rPr lang="en-US" dirty="0" smtClean="0">
                <a:solidFill>
                  <a:srgbClr val="00B050"/>
                </a:solidFill>
              </a:rPr>
              <a:t>Define limiting factors and their effect on population dynamics.</a:t>
            </a:r>
          </a:p>
          <a:p>
            <a:pPr marL="457200" indent="-457200">
              <a:lnSpc>
                <a:spcPct val="80000"/>
              </a:lnSpc>
              <a:defRPr/>
            </a:pPr>
            <a:r>
              <a:rPr lang="en-US" dirty="0" smtClean="0">
                <a:solidFill>
                  <a:srgbClr val="00B050"/>
                </a:solidFill>
              </a:rPr>
              <a:t>Compare and contrast niches and habitats.</a:t>
            </a:r>
          </a:p>
          <a:p>
            <a:pPr marL="457200" indent="-457200">
              <a:lnSpc>
                <a:spcPct val="80000"/>
              </a:lnSpc>
              <a:defRPr/>
            </a:pPr>
            <a:r>
              <a:rPr lang="en-US" dirty="0" smtClean="0">
                <a:solidFill>
                  <a:srgbClr val="00B050"/>
                </a:solidFill>
              </a:rPr>
              <a:t>Identify and describe terrestrial biomes.</a:t>
            </a:r>
          </a:p>
          <a:p>
            <a:pPr marL="457200" indent="-457200">
              <a:lnSpc>
                <a:spcPct val="80000"/>
              </a:lnSpc>
              <a:defRPr/>
            </a:pPr>
            <a:r>
              <a:rPr lang="en-US" dirty="0" smtClean="0">
                <a:solidFill>
                  <a:srgbClr val="00B050"/>
                </a:solidFill>
              </a:rPr>
              <a:t>Give an overview of aquatic biomes.</a:t>
            </a:r>
          </a:p>
          <a:p>
            <a:pPr marL="457200" indent="-457200">
              <a:lnSpc>
                <a:spcPct val="80000"/>
              </a:lnSpc>
              <a:defRPr/>
            </a:pPr>
            <a:r>
              <a:rPr lang="en-US" dirty="0" smtClean="0">
                <a:solidFill>
                  <a:srgbClr val="00B050"/>
                </a:solidFill>
              </a:rPr>
              <a:t>Describe characteristics of biotic and </a:t>
            </a:r>
            <a:r>
              <a:rPr lang="en-US" dirty="0" err="1" smtClean="0">
                <a:solidFill>
                  <a:srgbClr val="00B050"/>
                </a:solidFill>
              </a:rPr>
              <a:t>abiotic</a:t>
            </a:r>
            <a:r>
              <a:rPr lang="en-US" dirty="0" smtClean="0">
                <a:solidFill>
                  <a:srgbClr val="00B050"/>
                </a:solidFill>
              </a:rPr>
              <a:t> components of aquatic and terrestrial ecosystems</a:t>
            </a:r>
            <a:endParaRPr lang="en-US" b="1" dirty="0" smtClean="0">
              <a:solidFill>
                <a:srgbClr val="00B050"/>
              </a:solidFill>
            </a:endParaRP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Natural Environmental Hazards</a:t>
            </a:r>
            <a:endParaRPr lang="en-US" dirty="0"/>
          </a:p>
        </p:txBody>
      </p:sp>
      <p:sp>
        <p:nvSpPr>
          <p:cNvPr id="3" name="Content Placeholder 2"/>
          <p:cNvSpPr>
            <a:spLocks noGrp="1"/>
          </p:cNvSpPr>
          <p:nvPr>
            <p:ph idx="1"/>
          </p:nvPr>
        </p:nvSpPr>
        <p:spPr/>
        <p:txBody>
          <a:bodyPr/>
          <a:lstStyle/>
          <a:p>
            <a:r>
              <a:rPr lang="en-US" dirty="0" smtClean="0"/>
              <a:t>An environmental hazard is a substance, a state or an event which has the potential to threaten the surrounding natural </a:t>
            </a:r>
            <a:r>
              <a:rPr lang="en-US" dirty="0" smtClean="0">
                <a:hlinkClick r:id="rId2" tooltip="Environmental issue"/>
              </a:rPr>
              <a:t>environment</a:t>
            </a:r>
            <a:r>
              <a:rPr lang="en-US" dirty="0" smtClean="0"/>
              <a:t> / or adversely affect people's </a:t>
            </a:r>
            <a:r>
              <a:rPr lang="en-US" dirty="0" smtClean="0">
                <a:hlinkClick r:id="rId3" tooltip="Health"/>
              </a:rPr>
              <a:t>health</a:t>
            </a:r>
            <a:r>
              <a:rPr lang="en-US" dirty="0" smtClean="0"/>
              <a:t>, including </a:t>
            </a:r>
            <a:r>
              <a:rPr lang="en-US" dirty="0" smtClean="0">
                <a:hlinkClick r:id="rId4" tooltip="Pollution"/>
              </a:rPr>
              <a:t>pollution</a:t>
            </a:r>
            <a:r>
              <a:rPr lang="en-US" dirty="0" smtClean="0"/>
              <a:t> and </a:t>
            </a:r>
            <a:r>
              <a:rPr lang="en-US" dirty="0" smtClean="0">
                <a:hlinkClick r:id="rId5" tooltip="Natural disasters"/>
              </a:rPr>
              <a:t>natural disasters</a:t>
            </a:r>
            <a:r>
              <a:rPr lang="en-US" dirty="0" smtClean="0"/>
              <a:t> such as storms and earthquakes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B050"/>
                </a:solidFill>
              </a:rPr>
              <a:t>CLASSES OF NATURAL HAZARD</a:t>
            </a:r>
            <a:br>
              <a:rPr lang="en-US" dirty="0" smtClean="0">
                <a:solidFill>
                  <a:srgbClr val="00B050"/>
                </a:solidFill>
              </a:rPr>
            </a:br>
            <a:endParaRPr lang="en-US" dirty="0">
              <a:solidFill>
                <a:srgbClr val="00B050"/>
              </a:solidFill>
            </a:endParaRPr>
          </a:p>
        </p:txBody>
      </p:sp>
      <p:sp>
        <p:nvSpPr>
          <p:cNvPr id="3" name="Content Placeholder 2"/>
          <p:cNvSpPr>
            <a:spLocks noGrp="1"/>
          </p:cNvSpPr>
          <p:nvPr>
            <p:ph idx="1"/>
          </p:nvPr>
        </p:nvSpPr>
        <p:spPr/>
        <p:txBody>
          <a:bodyPr>
            <a:normAutofit fontScale="92500" lnSpcReduction="20000"/>
          </a:bodyPr>
          <a:lstStyle/>
          <a:p>
            <a:pPr>
              <a:buNone/>
            </a:pPr>
            <a:r>
              <a:rPr lang="en-US" b="1" dirty="0" smtClean="0">
                <a:solidFill>
                  <a:srgbClr val="92D050"/>
                </a:solidFill>
              </a:rPr>
              <a:t>Atmospheric</a:t>
            </a:r>
            <a:endParaRPr lang="en-US" dirty="0" smtClean="0">
              <a:solidFill>
                <a:srgbClr val="92D050"/>
              </a:solidFill>
            </a:endParaRPr>
          </a:p>
          <a:p>
            <a:r>
              <a:rPr lang="en-US" dirty="0" smtClean="0">
                <a:solidFill>
                  <a:srgbClr val="0070C0"/>
                </a:solidFill>
              </a:rPr>
              <a:t>This type of natural disaster has its own natural characteristics, geographic area where it occurs (areal extent), time of year it is most likely to occur, severity, and associated risk. In most cases, a natural disaster or event involves multiple hazards: severe thunder-storms spawn tornados; wind is a factor in thunderstorms, severe winter storms, tropical cyclones, and hailstorms; snowfall from a severe winter storm can prompt avalanches.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Introduction to Environmental Hazards Management </a:t>
            </a:r>
            <a:endParaRPr lang="en-US" dirty="0"/>
          </a:p>
        </p:txBody>
      </p:sp>
      <p:pic>
        <p:nvPicPr>
          <p:cNvPr id="1026" name="Picture 2" descr="E:\HOD\MHM 2018\MHM 2019\PLATE TECTONICS_ Lecture 2_files\image42.gif"/>
          <p:cNvPicPr>
            <a:picLocks noGrp="1" noChangeAspect="1" noChangeArrowheads="1"/>
          </p:cNvPicPr>
          <p:nvPr>
            <p:ph idx="1"/>
          </p:nvPr>
        </p:nvPicPr>
        <p:blipFill>
          <a:blip r:embed="rId2" cstate="print"/>
          <a:srcRect/>
          <a:stretch>
            <a:fillRect/>
          </a:stretch>
        </p:blipFill>
        <p:spPr bwMode="auto">
          <a:xfrm>
            <a:off x="1428750" y="2377281"/>
            <a:ext cx="6286500" cy="29718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descr="E:\HOD\MHM 2018\MHM 2019\PLATE TECTONICS_ Lecture 2_files\image43.gif"/>
          <p:cNvPicPr>
            <a:picLocks noChangeAspect="1" noChangeArrowheads="1"/>
          </p:cNvPicPr>
          <p:nvPr/>
        </p:nvPicPr>
        <p:blipFill>
          <a:blip r:embed="rId2" cstate="print"/>
          <a:srcRect/>
          <a:stretch>
            <a:fillRect/>
          </a:stretch>
        </p:blipFill>
        <p:spPr bwMode="auto">
          <a:xfrm>
            <a:off x="1423988" y="1638300"/>
            <a:ext cx="6296025" cy="35814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descr="E:\HOD\MHM 2018\MHM 2019\PLATE TECTONICS_ Lecture 2_files\image45.gif"/>
          <p:cNvPicPr>
            <a:picLocks noGrp="1" noChangeAspect="1" noChangeArrowheads="1"/>
          </p:cNvPicPr>
          <p:nvPr>
            <p:ph idx="1"/>
          </p:nvPr>
        </p:nvPicPr>
        <p:blipFill>
          <a:blip r:embed="rId2" cstate="print"/>
          <a:srcRect/>
          <a:stretch>
            <a:fillRect/>
          </a:stretch>
        </p:blipFill>
        <p:spPr bwMode="auto">
          <a:xfrm>
            <a:off x="2969254" y="1600200"/>
            <a:ext cx="3583946" cy="4525963"/>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212</Words>
  <Application>Microsoft Office PowerPoint</Application>
  <PresentationFormat>On-screen Show (4:3)</PresentationFormat>
  <Paragraphs>23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 MAJOR HAZARDS MANAGEMENT </vt:lpstr>
      <vt:lpstr>Geology and its perspectives</vt:lpstr>
      <vt:lpstr>Ecology</vt:lpstr>
      <vt:lpstr>Lesson Objectives </vt:lpstr>
      <vt:lpstr>Natural Environmental Hazards</vt:lpstr>
      <vt:lpstr>CLASSES OF NATURAL HAZARD </vt:lpstr>
      <vt:lpstr>Introduction to Environmental Hazards Management </vt:lpstr>
      <vt:lpstr>Slide 8</vt:lpstr>
      <vt:lpstr>Slide 9</vt:lpstr>
      <vt:lpstr>Environmental degradation and pollution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PE6004 MAJOR HAZARDS MANAGEMENT </dc:title>
  <dc:creator>jct</dc:creator>
  <cp:lastModifiedBy>sadhana</cp:lastModifiedBy>
  <cp:revision>4</cp:revision>
  <dcterms:created xsi:type="dcterms:W3CDTF">2006-08-16T00:00:00Z</dcterms:created>
  <dcterms:modified xsi:type="dcterms:W3CDTF">2019-11-15T10:37:56Z</dcterms:modified>
</cp:coreProperties>
</file>