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2"/>
  </p:notesMasterIdLst>
  <p:sldIdLst>
    <p:sldId id="532" r:id="rId2"/>
    <p:sldId id="650" r:id="rId3"/>
    <p:sldId id="649" r:id="rId4"/>
    <p:sldId id="631" r:id="rId5"/>
    <p:sldId id="720" r:id="rId6"/>
    <p:sldId id="722" r:id="rId7"/>
    <p:sldId id="653" r:id="rId8"/>
    <p:sldId id="632" r:id="rId9"/>
    <p:sldId id="700" r:id="rId10"/>
    <p:sldId id="701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A7AD"/>
    <a:srgbClr val="9E312E"/>
    <a:srgbClr val="CDBBBC"/>
    <a:srgbClr val="B89EA0"/>
    <a:srgbClr val="A68688"/>
    <a:srgbClr val="969696"/>
    <a:srgbClr val="0080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60" autoAdjust="0"/>
    <p:restoredTop sz="95805" autoAdjust="0"/>
  </p:normalViewPr>
  <p:slideViewPr>
    <p:cSldViewPr snapToGrid="0">
      <p:cViewPr>
        <p:scale>
          <a:sx n="75" d="100"/>
          <a:sy n="75" d="100"/>
        </p:scale>
        <p:origin x="-123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2.wmf"/><Relationship Id="rId1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264268D-1CB2-4C48-B88B-2E92F8E5025F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000" smtClean="0"/>
              <a:t>Seismic dataset records information about the elastic contrasts in the subsurface. Seismic attributes depend on rock properties.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3C581679-5013-4BF1-98DF-8CFBFF033B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B95EFBC7-7180-4771-B762-167DF2397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155575"/>
            <a:ext cx="2189163" cy="6169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2088" y="155575"/>
            <a:ext cx="6418262" cy="6169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6A163D99-975A-4621-8F33-512846F79F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822A2317-8ECB-410F-AA1D-95D49F038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5EDDC0AE-2F97-46AB-9B24-5DCA74D64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179513"/>
            <a:ext cx="3581400" cy="5145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79513"/>
            <a:ext cx="3581400" cy="51450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87C154F1-D3F4-43A3-B32F-1A6C25801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91D704FF-71F4-4A69-B59B-9586C8B5E8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943C49C7-6DDD-41C3-B08D-A0598093CA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624C294F-3144-4FC7-B9D1-A58B72BF19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B2439469-12D9-4EE1-B680-D7A013114C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–   </a:t>
            </a:r>
            <a:fld id="{F77A67A2-B3C5-4032-A73E-BECC926E6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192088" y="155575"/>
            <a:ext cx="8759825" cy="758825"/>
          </a:xfrm>
          <a:prstGeom prst="roundRect">
            <a:avLst>
              <a:gd name="adj" fmla="val 16667"/>
            </a:avLst>
          </a:prstGeom>
          <a:solidFill>
            <a:srgbClr val="95312E"/>
          </a:solidFill>
          <a:ln w="9525">
            <a:noFill/>
            <a:round/>
            <a:headEnd/>
            <a:tailEnd/>
          </a:ln>
          <a:effectLst>
            <a:outerShdw dist="254000" dir="8999997" sx="97000" sy="97000" algn="tr" rotWithShape="0">
              <a:srgbClr val="953735">
                <a:alpha val="28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lo stile del titolo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179513"/>
            <a:ext cx="73152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Fare clic per modificare gli stili del testo dello schema</a:t>
            </a:r>
          </a:p>
          <a:p>
            <a:pPr lvl="1"/>
            <a:r>
              <a:rPr lang="en-US" smtClean="0"/>
              <a:t>Secondo livello</a:t>
            </a:r>
          </a:p>
          <a:p>
            <a:pPr lvl="2"/>
            <a:r>
              <a:rPr lang="en-US" smtClean="0"/>
              <a:t>Terzo livello</a:t>
            </a:r>
          </a:p>
          <a:p>
            <a:pPr lvl="3"/>
            <a:r>
              <a:rPr lang="en-US" smtClean="0"/>
              <a:t>Quarto livello</a:t>
            </a:r>
          </a:p>
          <a:p>
            <a:pPr lvl="4"/>
            <a:r>
              <a:rPr lang="en-US" smtClean="0"/>
              <a:t>Quinto livello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i="1" baseline="0">
                <a:solidFill>
                  <a:schemeClr val="tx1">
                    <a:tint val="75000"/>
                  </a:schemeClr>
                </a:solidFill>
                <a:latin typeface="+mj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–   </a:t>
            </a:r>
            <a:fld id="{CF92661E-53BA-41AE-9B97-D8E157B2CB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56350"/>
            <a:ext cx="807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i="1">
                <a:solidFill>
                  <a:srgbClr val="898989"/>
                </a:solidFill>
                <a:latin typeface="Museo Slab 500"/>
              </a:defRPr>
            </a:lvl1pPr>
          </a:lstStyle>
          <a:p>
            <a:pPr>
              <a:defRPr/>
            </a:pPr>
            <a:r>
              <a:rPr lang="en-US"/>
              <a:t>SCRF 2011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useo Slab 50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useo Slab 50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useo Slab 50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useo Slab 50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useo Slab 50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useo Slab 50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useo Slab 50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Museo Slab 50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3000">
          <a:solidFill>
            <a:schemeClr val="tx1"/>
          </a:solidFill>
          <a:latin typeface="+mn-lt"/>
        </a:defRPr>
      </a:lvl2pPr>
      <a:lvl3pPr marL="1096963" indent="-27305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800">
          <a:solidFill>
            <a:schemeClr val="tx1"/>
          </a:solidFill>
          <a:latin typeface="+mn-lt"/>
        </a:defRPr>
      </a:lvl3pPr>
      <a:lvl4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6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6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600">
          <a:solidFill>
            <a:schemeClr val="tx1"/>
          </a:solidFill>
          <a:latin typeface="+mn-lt"/>
        </a:defRPr>
      </a:lvl6pPr>
      <a:lvl7pPr marL="2743200" indent="-228600" algn="l" rtl="0" fontAlgn="base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600">
          <a:solidFill>
            <a:schemeClr val="tx1"/>
          </a:solidFill>
          <a:latin typeface="+mn-lt"/>
        </a:defRPr>
      </a:lvl7pPr>
      <a:lvl8pPr marL="3200400" indent="-228600" algn="l" rtl="0" fontAlgn="base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600">
          <a:solidFill>
            <a:schemeClr val="tx1"/>
          </a:solidFill>
          <a:latin typeface="+mn-lt"/>
        </a:defRPr>
      </a:lvl8pPr>
      <a:lvl9pPr marL="3657600" indent="-228600" algn="l" rtl="0" fontAlgn="base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upload.wikimedia.org/wikipedia/commons/b/ba/Stanford_University_May_7_2011_003.jpg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55"/>
          <p:cNvSpPr>
            <a:spLocks noChangeArrowheads="1"/>
          </p:cNvSpPr>
          <p:nvPr/>
        </p:nvSpPr>
        <p:spPr bwMode="auto">
          <a:xfrm>
            <a:off x="855663" y="2173288"/>
            <a:ext cx="7794625" cy="1481137"/>
          </a:xfrm>
          <a:prstGeom prst="flowChartAlternateProcess">
            <a:avLst/>
          </a:prstGeom>
          <a:solidFill>
            <a:srgbClr val="C9A7AD">
              <a:alpha val="65097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AutoShape 54"/>
          <p:cNvSpPr>
            <a:spLocks noChangeArrowheads="1"/>
          </p:cNvSpPr>
          <p:nvPr/>
        </p:nvSpPr>
        <p:spPr bwMode="auto">
          <a:xfrm>
            <a:off x="812800" y="2103438"/>
            <a:ext cx="7794625" cy="1481137"/>
          </a:xfrm>
          <a:prstGeom prst="flowChartAlternateProcess">
            <a:avLst/>
          </a:prstGeom>
          <a:solidFill>
            <a:srgbClr val="9E312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1" name="AutoShape 19" descr="2Q=="/>
          <p:cNvSpPr>
            <a:spLocks noChangeAspect="1" noChangeArrowheads="1"/>
          </p:cNvSpPr>
          <p:nvPr/>
        </p:nvSpPr>
        <p:spPr bwMode="auto">
          <a:xfrm>
            <a:off x="3810000" y="2828925"/>
            <a:ext cx="1524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2" name="AutoShape 21" descr="2Q=="/>
          <p:cNvSpPr>
            <a:spLocks noChangeAspect="1" noChangeArrowheads="1"/>
          </p:cNvSpPr>
          <p:nvPr/>
        </p:nvSpPr>
        <p:spPr bwMode="auto">
          <a:xfrm>
            <a:off x="3810000" y="2828925"/>
            <a:ext cx="1524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3" name="Rectangle 72" descr="Narrow vertical"/>
          <p:cNvSpPr>
            <a:spLocks noChangeArrowheads="1"/>
          </p:cNvSpPr>
          <p:nvPr/>
        </p:nvSpPr>
        <p:spPr bwMode="auto">
          <a:xfrm>
            <a:off x="0" y="6197600"/>
            <a:ext cx="9144000" cy="136525"/>
          </a:xfrm>
          <a:prstGeom prst="rect">
            <a:avLst/>
          </a:prstGeom>
          <a:pattFill prst="narVert">
            <a:fgClr>
              <a:srgbClr val="DAB000">
                <a:alpha val="83920"/>
              </a:srgbClr>
            </a:fgClr>
            <a:bgClr>
              <a:schemeClr val="bg1">
                <a:alpha val="83920"/>
              </a:schemeClr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4" name="Rectangle 73"/>
          <p:cNvSpPr>
            <a:spLocks noChangeArrowheads="1"/>
          </p:cNvSpPr>
          <p:nvPr/>
        </p:nvSpPr>
        <p:spPr bwMode="auto">
          <a:xfrm>
            <a:off x="0" y="6229350"/>
            <a:ext cx="9144000" cy="76200"/>
          </a:xfrm>
          <a:prstGeom prst="rect">
            <a:avLst/>
          </a:prstGeom>
          <a:solidFill>
            <a:srgbClr val="9E312E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5" name="Text Box 46"/>
          <p:cNvSpPr txBox="1">
            <a:spLocks noChangeArrowheads="1"/>
          </p:cNvSpPr>
          <p:nvPr/>
        </p:nvSpPr>
        <p:spPr bwMode="auto">
          <a:xfrm>
            <a:off x="973138" y="2160588"/>
            <a:ext cx="7629525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en-US" sz="3200" dirty="0" smtClean="0">
                <a:solidFill>
                  <a:schemeClr val="bg1"/>
                </a:solidFill>
                <a:latin typeface="Calibri" pitchFamily="34" charset="0"/>
              </a:rPr>
              <a:t>Reservoir </a:t>
            </a: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modeling   using Gaussian mixture models</a:t>
            </a:r>
          </a:p>
        </p:txBody>
      </p:sp>
      <p:sp>
        <p:nvSpPr>
          <p:cNvPr id="14346" name="AutoShape 47" descr="2Q=="/>
          <p:cNvSpPr>
            <a:spLocks noChangeAspect="1" noChangeArrowheads="1"/>
          </p:cNvSpPr>
          <p:nvPr/>
        </p:nvSpPr>
        <p:spPr bwMode="auto">
          <a:xfrm>
            <a:off x="4025900" y="2987675"/>
            <a:ext cx="1524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7" name="AutoShape 48" descr="2Q=="/>
          <p:cNvSpPr>
            <a:spLocks noChangeAspect="1" noChangeArrowheads="1"/>
          </p:cNvSpPr>
          <p:nvPr/>
        </p:nvSpPr>
        <p:spPr bwMode="auto">
          <a:xfrm>
            <a:off x="4025900" y="2987675"/>
            <a:ext cx="152400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48" name="Rectangle 12" descr="Narrow vertical"/>
          <p:cNvSpPr>
            <a:spLocks noChangeArrowheads="1"/>
          </p:cNvSpPr>
          <p:nvPr/>
        </p:nvSpPr>
        <p:spPr bwMode="auto">
          <a:xfrm>
            <a:off x="0" y="381000"/>
            <a:ext cx="9144000" cy="1333500"/>
          </a:xfrm>
          <a:prstGeom prst="rect">
            <a:avLst/>
          </a:prstGeom>
          <a:pattFill prst="narVert">
            <a:fgClr>
              <a:srgbClr val="DAB000">
                <a:alpha val="83920"/>
              </a:srgbClr>
            </a:fgClr>
            <a:bgClr>
              <a:schemeClr val="bg1">
                <a:alpha val="83920"/>
              </a:schemeClr>
            </a:bgClr>
          </a:patt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49" name="Rectangle 9"/>
          <p:cNvSpPr>
            <a:spLocks noChangeArrowheads="1"/>
          </p:cNvSpPr>
          <p:nvPr/>
        </p:nvSpPr>
        <p:spPr bwMode="auto">
          <a:xfrm>
            <a:off x="0" y="428625"/>
            <a:ext cx="9144000" cy="1219200"/>
          </a:xfrm>
          <a:prstGeom prst="rect">
            <a:avLst/>
          </a:prstGeom>
          <a:solidFill>
            <a:srgbClr val="9E312E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4350" name="Picture 50" descr="File:Stanford University May 7 2011 003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 l="15999" t="27585" r="15103" b="47635"/>
          <a:stretch>
            <a:fillRect/>
          </a:stretch>
        </p:blipFill>
        <p:spPr bwMode="auto">
          <a:xfrm>
            <a:off x="1947863" y="493713"/>
            <a:ext cx="5249862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Line 20"/>
          <p:cNvSpPr>
            <a:spLocks noChangeShapeType="1"/>
          </p:cNvSpPr>
          <p:nvPr/>
        </p:nvSpPr>
        <p:spPr bwMode="auto">
          <a:xfrm>
            <a:off x="0" y="490538"/>
            <a:ext cx="9144000" cy="0"/>
          </a:xfrm>
          <a:prstGeom prst="line">
            <a:avLst/>
          </a:prstGeom>
          <a:noFill/>
          <a:ln w="9525">
            <a:solidFill>
              <a:srgbClr val="FFFFE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2" name="Line 22"/>
          <p:cNvSpPr>
            <a:spLocks noChangeShapeType="1"/>
          </p:cNvSpPr>
          <p:nvPr/>
        </p:nvSpPr>
        <p:spPr bwMode="auto">
          <a:xfrm rot="-5400000">
            <a:off x="6650831" y="1031082"/>
            <a:ext cx="1095375" cy="4762"/>
          </a:xfrm>
          <a:prstGeom prst="line">
            <a:avLst/>
          </a:prstGeom>
          <a:noFill/>
          <a:ln w="9525">
            <a:solidFill>
              <a:srgbClr val="FFFFE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3" name="Line 23"/>
          <p:cNvSpPr>
            <a:spLocks noChangeShapeType="1"/>
          </p:cNvSpPr>
          <p:nvPr/>
        </p:nvSpPr>
        <p:spPr bwMode="auto">
          <a:xfrm rot="16200000" flipV="1">
            <a:off x="1400175" y="1038225"/>
            <a:ext cx="1085850" cy="0"/>
          </a:xfrm>
          <a:prstGeom prst="line">
            <a:avLst/>
          </a:prstGeom>
          <a:noFill/>
          <a:ln w="9525">
            <a:solidFill>
              <a:srgbClr val="FFFFE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4354" name="Line 21"/>
          <p:cNvSpPr>
            <a:spLocks noChangeShapeType="1"/>
          </p:cNvSpPr>
          <p:nvPr/>
        </p:nvSpPr>
        <p:spPr bwMode="auto">
          <a:xfrm>
            <a:off x="0" y="1577975"/>
            <a:ext cx="9144000" cy="0"/>
          </a:xfrm>
          <a:prstGeom prst="line">
            <a:avLst/>
          </a:prstGeom>
          <a:noFill/>
          <a:ln w="9525">
            <a:solidFill>
              <a:srgbClr val="FFFFE7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 txBox="1">
            <a:spLocks noGrp="1"/>
          </p:cNvSpPr>
          <p:nvPr/>
        </p:nvSpPr>
        <p:spPr>
          <a:xfrm>
            <a:off x="8077200" y="6356350"/>
            <a:ext cx="762000" cy="365125"/>
          </a:xfrm>
          <a:prstGeom prst="rect">
            <a:avLst/>
          </a:prstGeom>
          <a:noFill/>
        </p:spPr>
        <p:txBody>
          <a:bodyPr anchor="ctr"/>
          <a:lstStyle/>
          <a:p>
            <a:r>
              <a:rPr lang="en-US" sz="1400" i="1">
                <a:solidFill>
                  <a:srgbClr val="898989"/>
                </a:solidFill>
                <a:latin typeface="Museo Slab 500"/>
              </a:rPr>
              <a:t>–   7</a:t>
            </a:r>
          </a:p>
        </p:txBody>
      </p:sp>
      <p:sp>
        <p:nvSpPr>
          <p:cNvPr id="296963" name="Rectangle 21"/>
          <p:cNvSpPr>
            <a:spLocks/>
          </p:cNvSpPr>
          <p:nvPr/>
        </p:nvSpPr>
        <p:spPr bwMode="auto">
          <a:xfrm>
            <a:off x="1130300" y="1281113"/>
            <a:ext cx="7315200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GB" sz="2400">
                <a:latin typeface="Calibri" pitchFamily="34" charset="0"/>
              </a:rPr>
              <a:t>Linear inverse problem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12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239618" name="AutoShap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>
                <a:latin typeface="Calibri" pitchFamily="34" charset="0"/>
              </a:rPr>
              <a:t>Linear inverse problems (Gaussian)</a:t>
            </a:r>
          </a:p>
        </p:txBody>
      </p:sp>
      <p:graphicFrame>
        <p:nvGraphicFramePr>
          <p:cNvPr id="355332" name="Object 4"/>
          <p:cNvGraphicFramePr>
            <a:graphicFrameLocks noChangeAspect="1"/>
          </p:cNvGraphicFramePr>
          <p:nvPr/>
        </p:nvGraphicFramePr>
        <p:xfrm>
          <a:off x="2039938" y="3208338"/>
          <a:ext cx="2230437" cy="565150"/>
        </p:xfrm>
        <a:graphic>
          <a:graphicData uri="http://schemas.openxmlformats.org/presentationml/2006/ole">
            <p:oleObj spid="_x0000_s296965" name="Equation" r:id="rId3" imgW="977760" imgH="228600" progId="Equation.3">
              <p:embed/>
            </p:oleObj>
          </a:graphicData>
        </a:graphic>
      </p:graphicFrame>
      <p:graphicFrame>
        <p:nvGraphicFramePr>
          <p:cNvPr id="355333" name="Object 5"/>
          <p:cNvGraphicFramePr>
            <a:graphicFrameLocks noChangeAspect="1"/>
          </p:cNvGraphicFramePr>
          <p:nvPr/>
        </p:nvGraphicFramePr>
        <p:xfrm>
          <a:off x="3327400" y="1887538"/>
          <a:ext cx="1925638" cy="512762"/>
        </p:xfrm>
        <a:graphic>
          <a:graphicData uri="http://schemas.openxmlformats.org/presentationml/2006/ole">
            <p:oleObj spid="_x0000_s296966" name="Equation" r:id="rId4" imgW="723600" imgH="177480" progId="Equation.3">
              <p:embed/>
            </p:oleObj>
          </a:graphicData>
        </a:graphic>
      </p:graphicFrame>
      <p:graphicFrame>
        <p:nvGraphicFramePr>
          <p:cNvPr id="355334" name="Object 6"/>
          <p:cNvGraphicFramePr>
            <a:graphicFrameLocks noChangeAspect="1"/>
          </p:cNvGraphicFramePr>
          <p:nvPr/>
        </p:nvGraphicFramePr>
        <p:xfrm>
          <a:off x="2419350" y="4467225"/>
          <a:ext cx="2836863" cy="658813"/>
        </p:xfrm>
        <a:graphic>
          <a:graphicData uri="http://schemas.openxmlformats.org/presentationml/2006/ole">
            <p:oleObj spid="_x0000_s296967" name="Equation" r:id="rId5" imgW="1244520" imgH="266400" progId="Equation.3">
              <p:embed/>
            </p:oleObj>
          </a:graphicData>
        </a:graphic>
      </p:graphicFrame>
      <p:graphicFrame>
        <p:nvGraphicFramePr>
          <p:cNvPr id="355335" name="Object 7"/>
          <p:cNvGraphicFramePr>
            <a:graphicFrameLocks noChangeAspect="1"/>
          </p:cNvGraphicFramePr>
          <p:nvPr/>
        </p:nvGraphicFramePr>
        <p:xfrm>
          <a:off x="2066925" y="3848100"/>
          <a:ext cx="1825625" cy="565150"/>
        </p:xfrm>
        <a:graphic>
          <a:graphicData uri="http://schemas.openxmlformats.org/presentationml/2006/ole">
            <p:oleObj spid="_x0000_s296968" name="Equation" r:id="rId6" imgW="799920" imgH="228600" progId="Equation.3">
              <p:embed/>
            </p:oleObj>
          </a:graphicData>
        </a:graphic>
      </p:graphicFrame>
      <p:graphicFrame>
        <p:nvGraphicFramePr>
          <p:cNvPr id="296969" name="Object 16"/>
          <p:cNvGraphicFramePr>
            <a:graphicFrameLocks noChangeAspect="1"/>
          </p:cNvGraphicFramePr>
          <p:nvPr/>
        </p:nvGraphicFramePr>
        <p:xfrm>
          <a:off x="1482725" y="2549525"/>
          <a:ext cx="5965825" cy="565150"/>
        </p:xfrm>
        <a:graphic>
          <a:graphicData uri="http://schemas.openxmlformats.org/presentationml/2006/ole">
            <p:oleObj spid="_x0000_s296969" name="Equation" r:id="rId7" imgW="2616120" imgH="228600" progId="Equation.3">
              <p:embed/>
            </p:oleObj>
          </a:graphicData>
        </a:graphic>
      </p:graphicFrame>
      <p:sp>
        <p:nvSpPr>
          <p:cNvPr id="239642" name="Rectangle 26"/>
          <p:cNvSpPr>
            <a:spLocks/>
          </p:cNvSpPr>
          <p:nvPr/>
        </p:nvSpPr>
        <p:spPr bwMode="auto">
          <a:xfrm>
            <a:off x="1143000" y="3224213"/>
            <a:ext cx="7315200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GB" sz="2400">
                <a:latin typeface="Calibri" pitchFamily="34" charset="0"/>
              </a:rPr>
              <a:t>If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r>
              <a:rPr lang="en-US" sz="2400" b="1">
                <a:latin typeface="Calibri" pitchFamily="34" charset="0"/>
              </a:rPr>
              <a:t>	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r>
              <a:rPr lang="en-US" sz="2400" b="1">
                <a:latin typeface="Calibri" pitchFamily="34" charset="0"/>
              </a:rPr>
              <a:t>	</a:t>
            </a:r>
            <a:r>
              <a:rPr lang="en-US" sz="2400">
                <a:latin typeface="Calibri" pitchFamily="34" charset="0"/>
              </a:rPr>
              <a:t>then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–   </a:t>
            </a:r>
            <a:fld id="{1D8C5B04-E9C8-464D-B72E-27BAB3600104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28354" name="AutoShap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Calibri" pitchFamily="34" charset="0"/>
              </a:rPr>
              <a:t>Introduction</a:t>
            </a:r>
          </a:p>
        </p:txBody>
      </p:sp>
      <p:sp>
        <p:nvSpPr>
          <p:cNvPr id="15363" name="Rectangle 3"/>
          <p:cNvSpPr>
            <a:spLocks noGrp="1"/>
          </p:cNvSpPr>
          <p:nvPr>
            <p:ph type="body" idx="1"/>
          </p:nvPr>
        </p:nvSpPr>
        <p:spPr>
          <a:xfrm>
            <a:off x="914400" y="1179513"/>
            <a:ext cx="7315200" cy="2605087"/>
          </a:xfrm>
        </p:spPr>
        <p:txBody>
          <a:bodyPr/>
          <a:lstStyle/>
          <a:p>
            <a:r>
              <a:rPr lang="en-US" sz="2800" smtClean="0"/>
              <a:t>Many linear inverse problems are solved using a Bayesian approach assuming Gaussian distribution of the model.</a:t>
            </a:r>
          </a:p>
        </p:txBody>
      </p:sp>
      <p:sp>
        <p:nvSpPr>
          <p:cNvPr id="15364" name="Rectangle 4"/>
          <p:cNvSpPr>
            <a:spLocks/>
          </p:cNvSpPr>
          <p:nvPr/>
        </p:nvSpPr>
        <p:spPr bwMode="auto">
          <a:xfrm>
            <a:off x="838200" y="2963863"/>
            <a:ext cx="7562850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800">
                <a:latin typeface="Calibri" pitchFamily="34" charset="0"/>
              </a:rPr>
              <a:t>We show the analytical solution of the Bayesian linear inverse problem in the Gaussian mixture case.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endParaRPr lang="en-US" sz="2800">
              <a:latin typeface="Calibri" pitchFamily="34" charset="0"/>
            </a:endParaRPr>
          </a:p>
        </p:txBody>
      </p:sp>
      <p:sp>
        <p:nvSpPr>
          <p:cNvPr id="15365" name="Rectangle 5"/>
          <p:cNvSpPr>
            <a:spLocks/>
          </p:cNvSpPr>
          <p:nvPr/>
        </p:nvSpPr>
        <p:spPr bwMode="auto">
          <a:xfrm>
            <a:off x="812800" y="4557713"/>
            <a:ext cx="7315200" cy="195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800">
                <a:latin typeface="Calibri" pitchFamily="34" charset="0"/>
              </a:rPr>
              <a:t>Some applications to reservoir modeling are presented (reservoir properties estimation and simulation)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–   </a:t>
            </a:r>
            <a:fld id="{B8E31836-C189-4C5A-9FE0-91658F07807B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17413" name="AutoShape 2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50" y="139700"/>
            <a:ext cx="8789988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228600" y="192088"/>
            <a:ext cx="8686800" cy="685800"/>
          </a:xfrm>
          <a:prstGeom prst="rect">
            <a:avLst/>
          </a:prstGeom>
          <a:solidFill>
            <a:srgbClr val="95312E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3600">
                <a:solidFill>
                  <a:schemeClr val="bg1"/>
                </a:solidFill>
                <a:latin typeface="Calibri" pitchFamily="34" charset="0"/>
              </a:rPr>
              <a:t>Introduction</a:t>
            </a:r>
          </a:p>
        </p:txBody>
      </p:sp>
      <p:sp>
        <p:nvSpPr>
          <p:cNvPr id="17415" name="Rectangle 4"/>
          <p:cNvSpPr>
            <a:spLocks/>
          </p:cNvSpPr>
          <p:nvPr/>
        </p:nvSpPr>
        <p:spPr bwMode="auto">
          <a:xfrm>
            <a:off x="1130300" y="1014413"/>
            <a:ext cx="7315200" cy="2109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800">
                <a:latin typeface="Calibri" pitchFamily="34" charset="0"/>
              </a:rPr>
              <a:t>In reservoir modeling we aim to model rock properties: </a:t>
            </a:r>
            <a:r>
              <a:rPr lang="en-US" sz="2800" i="1">
                <a:latin typeface="Calibri" pitchFamily="34" charset="0"/>
              </a:rPr>
              <a:t>porosity, sand/clay content, saturations.</a:t>
            </a:r>
          </a:p>
        </p:txBody>
      </p:sp>
      <p:sp>
        <p:nvSpPr>
          <p:cNvPr id="227340" name="Rectangle 12"/>
          <p:cNvSpPr>
            <a:spLocks/>
          </p:cNvSpPr>
          <p:nvPr/>
        </p:nvSpPr>
        <p:spPr bwMode="auto">
          <a:xfrm>
            <a:off x="1028700" y="2484438"/>
            <a:ext cx="7785100" cy="183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800">
                <a:latin typeface="Calibri" pitchFamily="34" charset="0"/>
              </a:rPr>
              <a:t>Rock properties cannot be directly measured away from the wells. The main source of information are seismic data.</a:t>
            </a:r>
          </a:p>
        </p:txBody>
      </p:sp>
      <p:pic>
        <p:nvPicPr>
          <p:cNvPr id="43014" name="Picture 6" descr="Figure01newnew"/>
          <p:cNvPicPr>
            <a:picLocks noChangeAspect="1" noChangeArrowheads="1"/>
          </p:cNvPicPr>
          <p:nvPr/>
        </p:nvPicPr>
        <p:blipFill>
          <a:blip r:embed="rId4"/>
          <a:srcRect l="4451" t="25301" r="79408" b="56459"/>
          <a:stretch>
            <a:fillRect/>
          </a:stretch>
        </p:blipFill>
        <p:spPr bwMode="auto">
          <a:xfrm>
            <a:off x="1331913" y="4616450"/>
            <a:ext cx="22034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6" descr="Figure01newnew"/>
          <p:cNvPicPr>
            <a:picLocks noChangeAspect="1" noChangeArrowheads="1"/>
          </p:cNvPicPr>
          <p:nvPr/>
        </p:nvPicPr>
        <p:blipFill>
          <a:blip r:embed="rId4"/>
          <a:srcRect l="36198" t="64247" r="45625" b="17632"/>
          <a:stretch>
            <a:fillRect/>
          </a:stretch>
        </p:blipFill>
        <p:spPr bwMode="auto">
          <a:xfrm>
            <a:off x="5867400" y="4605338"/>
            <a:ext cx="2486025" cy="186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20" name="AutoShape 12"/>
          <p:cNvSpPr>
            <a:spLocks noChangeArrowheads="1"/>
          </p:cNvSpPr>
          <p:nvPr/>
        </p:nvSpPr>
        <p:spPr bwMode="auto">
          <a:xfrm>
            <a:off x="3860800" y="5143500"/>
            <a:ext cx="1866900" cy="406400"/>
          </a:xfrm>
          <a:prstGeom prst="curvedDownArrow">
            <a:avLst>
              <a:gd name="adj1" fmla="val 91875"/>
              <a:gd name="adj2" fmla="val 183750"/>
              <a:gd name="adj3" fmla="val 33333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22" name="Text Box 14"/>
          <p:cNvSpPr txBox="1">
            <a:spLocks noChangeArrowheads="1"/>
          </p:cNvSpPr>
          <p:nvPr/>
        </p:nvSpPr>
        <p:spPr bwMode="auto">
          <a:xfrm>
            <a:off x="3708400" y="4635500"/>
            <a:ext cx="2057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rgbClr val="9E312E"/>
                </a:solidFill>
              </a:rPr>
              <a:t>Inverse problem</a:t>
            </a:r>
          </a:p>
        </p:txBody>
      </p:sp>
      <p:sp>
        <p:nvSpPr>
          <p:cNvPr id="43028" name="Text Box 20"/>
          <p:cNvSpPr txBox="1">
            <a:spLocks noChangeArrowheads="1"/>
          </p:cNvSpPr>
          <p:nvPr/>
        </p:nvSpPr>
        <p:spPr bwMode="auto">
          <a:xfrm>
            <a:off x="889000" y="4286250"/>
            <a:ext cx="303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Seismic data</a:t>
            </a:r>
          </a:p>
        </p:txBody>
      </p:sp>
      <p:sp>
        <p:nvSpPr>
          <p:cNvPr id="43029" name="Text Box 21"/>
          <p:cNvSpPr txBox="1">
            <a:spLocks noChangeArrowheads="1"/>
          </p:cNvSpPr>
          <p:nvPr/>
        </p:nvSpPr>
        <p:spPr bwMode="auto">
          <a:xfrm>
            <a:off x="5638800" y="4298950"/>
            <a:ext cx="3035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Porosity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40" grpId="0"/>
      <p:bldP spid="43020" grpId="0" animBg="1"/>
      <p:bldP spid="43028" grpId="0"/>
      <p:bldP spid="430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–   </a:t>
            </a:r>
            <a:fld id="{22990A6E-92A0-400B-B104-B41E14CF7B6B}" type="slidenum">
              <a:rPr lang="en-US"/>
              <a:pPr>
                <a:defRPr/>
              </a:pPr>
              <a:t>4</a:t>
            </a:fld>
            <a:endParaRPr lang="en-US"/>
          </a:p>
        </p:txBody>
      </p:sp>
      <p:pic>
        <p:nvPicPr>
          <p:cNvPr id="20482" name="AutoShap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" y="139700"/>
            <a:ext cx="8789988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" y="192088"/>
            <a:ext cx="8686800" cy="685800"/>
          </a:xfrm>
          <a:prstGeom prst="rect">
            <a:avLst/>
          </a:prstGeom>
          <a:solidFill>
            <a:srgbClr val="95312E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3600">
                <a:solidFill>
                  <a:schemeClr val="bg1"/>
                </a:solidFill>
                <a:latin typeface="Calibri" pitchFamily="34" charset="0"/>
              </a:rPr>
              <a:t>Introduction</a:t>
            </a:r>
          </a:p>
        </p:txBody>
      </p:sp>
      <p:sp>
        <p:nvSpPr>
          <p:cNvPr id="20484" name="Rectangle 4"/>
          <p:cNvSpPr>
            <a:spLocks/>
          </p:cNvSpPr>
          <p:nvPr/>
        </p:nvSpPr>
        <p:spPr bwMode="auto">
          <a:xfrm>
            <a:off x="889000" y="1281113"/>
            <a:ext cx="74549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600">
                <a:latin typeface="Calibri" pitchFamily="34" charset="0"/>
              </a:rPr>
              <a:t>The seismic forward model can be linearized and the model linking velocities and rock properties is almost linear.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600">
                <a:latin typeface="Calibri" pitchFamily="34" charset="0"/>
              </a:rPr>
              <a:t>Rock properties can be described by a Gaussian Mixture (GM) model.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600">
              <a:latin typeface="Calibri" pitchFamily="34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600">
              <a:latin typeface="Calibri" pitchFamily="34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6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>
          <a:xfrm>
            <a:off x="8077200" y="6356350"/>
            <a:ext cx="762000" cy="365125"/>
          </a:xfrm>
          <a:prstGeom prst="rect">
            <a:avLst/>
          </a:prstGeom>
          <a:noFill/>
        </p:spPr>
        <p:txBody>
          <a:bodyPr anchor="ctr"/>
          <a:lstStyle/>
          <a:p>
            <a:r>
              <a:rPr lang="en-US" sz="1400" i="1">
                <a:solidFill>
                  <a:srgbClr val="898989"/>
                </a:solidFill>
                <a:latin typeface="Museo Slab 500"/>
              </a:rPr>
              <a:t>–   4</a:t>
            </a:r>
          </a:p>
        </p:txBody>
      </p:sp>
      <p:sp>
        <p:nvSpPr>
          <p:cNvPr id="250882" name="AutoShap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>
                <a:latin typeface="Calibri" pitchFamily="34" charset="0"/>
              </a:rPr>
              <a:t>Introduction</a:t>
            </a:r>
          </a:p>
        </p:txBody>
      </p:sp>
      <p:pic>
        <p:nvPicPr>
          <p:cNvPr id="321541" name="Picture 5" descr="Heimdal"/>
          <p:cNvPicPr>
            <a:picLocks noChangeAspect="1" noChangeArrowheads="1"/>
          </p:cNvPicPr>
          <p:nvPr/>
        </p:nvPicPr>
        <p:blipFill>
          <a:blip r:embed="rId2"/>
          <a:srcRect l="52251" t="1601" r="7329" b="914"/>
          <a:stretch>
            <a:fillRect/>
          </a:stretch>
        </p:blipFill>
        <p:spPr bwMode="auto">
          <a:xfrm>
            <a:off x="4597400" y="1598613"/>
            <a:ext cx="3467100" cy="2681287"/>
          </a:xfrm>
          <a:prstGeom prst="rect">
            <a:avLst/>
          </a:prstGeom>
          <a:noFill/>
        </p:spPr>
      </p:pic>
      <p:pic>
        <p:nvPicPr>
          <p:cNvPr id="321542" name="Picture 6" descr="Heimdal"/>
          <p:cNvPicPr>
            <a:picLocks noChangeAspect="1" noChangeArrowheads="1"/>
          </p:cNvPicPr>
          <p:nvPr/>
        </p:nvPicPr>
        <p:blipFill>
          <a:blip r:embed="rId2"/>
          <a:srcRect l="7988" t="2971" r="49686" b="914"/>
          <a:stretch>
            <a:fillRect/>
          </a:stretch>
        </p:blipFill>
        <p:spPr bwMode="auto">
          <a:xfrm>
            <a:off x="673100" y="1643063"/>
            <a:ext cx="3687763" cy="2684462"/>
          </a:xfrm>
          <a:prstGeom prst="rect">
            <a:avLst/>
          </a:prstGeom>
          <a:noFill/>
        </p:spPr>
      </p:pic>
      <p:sp>
        <p:nvSpPr>
          <p:cNvPr id="321543" name="Text Box 7"/>
          <p:cNvSpPr txBox="1">
            <a:spLocks noChangeArrowheads="1"/>
          </p:cNvSpPr>
          <p:nvPr/>
        </p:nvSpPr>
        <p:spPr bwMode="auto">
          <a:xfrm>
            <a:off x="819150" y="1173163"/>
            <a:ext cx="2511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Well data</a:t>
            </a:r>
          </a:p>
        </p:txBody>
      </p:sp>
      <p:sp>
        <p:nvSpPr>
          <p:cNvPr id="236572" name="Freeform 28"/>
          <p:cNvSpPr>
            <a:spLocks/>
          </p:cNvSpPr>
          <p:nvPr/>
        </p:nvSpPr>
        <p:spPr bwMode="auto">
          <a:xfrm>
            <a:off x="1106488" y="4308475"/>
            <a:ext cx="1495425" cy="769938"/>
          </a:xfrm>
          <a:custGeom>
            <a:avLst/>
            <a:gdLst>
              <a:gd name="T0" fmla="*/ 0 w 942"/>
              <a:gd name="T1" fmla="*/ 0 h 525"/>
              <a:gd name="T2" fmla="*/ 30 w 942"/>
              <a:gd name="T3" fmla="*/ 2 h 525"/>
              <a:gd name="T4" fmla="*/ 45 w 942"/>
              <a:gd name="T5" fmla="*/ 6 h 525"/>
              <a:gd name="T6" fmla="*/ 66 w 942"/>
              <a:gd name="T7" fmla="*/ 12 h 525"/>
              <a:gd name="T8" fmla="*/ 80 w 942"/>
              <a:gd name="T9" fmla="*/ 17 h 525"/>
              <a:gd name="T10" fmla="*/ 98 w 942"/>
              <a:gd name="T11" fmla="*/ 26 h 525"/>
              <a:gd name="T12" fmla="*/ 120 w 942"/>
              <a:gd name="T13" fmla="*/ 39 h 525"/>
              <a:gd name="T14" fmla="*/ 144 w 942"/>
              <a:gd name="T15" fmla="*/ 56 h 525"/>
              <a:gd name="T16" fmla="*/ 167 w 942"/>
              <a:gd name="T17" fmla="*/ 77 h 525"/>
              <a:gd name="T18" fmla="*/ 200 w 942"/>
              <a:gd name="T19" fmla="*/ 117 h 525"/>
              <a:gd name="T20" fmla="*/ 236 w 942"/>
              <a:gd name="T21" fmla="*/ 174 h 525"/>
              <a:gd name="T22" fmla="*/ 270 w 942"/>
              <a:gd name="T23" fmla="*/ 236 h 525"/>
              <a:gd name="T24" fmla="*/ 296 w 942"/>
              <a:gd name="T25" fmla="*/ 284 h 525"/>
              <a:gd name="T26" fmla="*/ 320 w 942"/>
              <a:gd name="T27" fmla="*/ 330 h 525"/>
              <a:gd name="T28" fmla="*/ 363 w 942"/>
              <a:gd name="T29" fmla="*/ 411 h 525"/>
              <a:gd name="T30" fmla="*/ 401 w 942"/>
              <a:gd name="T31" fmla="*/ 476 h 525"/>
              <a:gd name="T32" fmla="*/ 429 w 942"/>
              <a:gd name="T33" fmla="*/ 504 h 525"/>
              <a:gd name="T34" fmla="*/ 464 w 942"/>
              <a:gd name="T35" fmla="*/ 522 h 525"/>
              <a:gd name="T36" fmla="*/ 497 w 942"/>
              <a:gd name="T37" fmla="*/ 522 h 525"/>
              <a:gd name="T38" fmla="*/ 528 w 942"/>
              <a:gd name="T39" fmla="*/ 504 h 525"/>
              <a:gd name="T40" fmla="*/ 563 w 942"/>
              <a:gd name="T41" fmla="*/ 463 h 525"/>
              <a:gd name="T42" fmla="*/ 594 w 942"/>
              <a:gd name="T43" fmla="*/ 414 h 525"/>
              <a:gd name="T44" fmla="*/ 626 w 942"/>
              <a:gd name="T45" fmla="*/ 354 h 525"/>
              <a:gd name="T46" fmla="*/ 660 w 942"/>
              <a:gd name="T47" fmla="*/ 285 h 525"/>
              <a:gd name="T48" fmla="*/ 707 w 942"/>
              <a:gd name="T49" fmla="*/ 191 h 525"/>
              <a:gd name="T50" fmla="*/ 744 w 942"/>
              <a:gd name="T51" fmla="*/ 133 h 525"/>
              <a:gd name="T52" fmla="*/ 773 w 942"/>
              <a:gd name="T53" fmla="*/ 96 h 525"/>
              <a:gd name="T54" fmla="*/ 798 w 942"/>
              <a:gd name="T55" fmla="*/ 69 h 525"/>
              <a:gd name="T56" fmla="*/ 825 w 942"/>
              <a:gd name="T57" fmla="*/ 45 h 525"/>
              <a:gd name="T58" fmla="*/ 861 w 942"/>
              <a:gd name="T59" fmla="*/ 24 h 525"/>
              <a:gd name="T60" fmla="*/ 891 w 942"/>
              <a:gd name="T61" fmla="*/ 10 h 525"/>
              <a:gd name="T62" fmla="*/ 914 w 942"/>
              <a:gd name="T63" fmla="*/ 6 h 525"/>
              <a:gd name="T64" fmla="*/ 930 w 942"/>
              <a:gd name="T65" fmla="*/ 2 h 525"/>
              <a:gd name="T66" fmla="*/ 942 w 942"/>
              <a:gd name="T67" fmla="*/ 2 h 525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w 942"/>
              <a:gd name="T103" fmla="*/ 0 h 525"/>
              <a:gd name="T104" fmla="*/ 942 w 942"/>
              <a:gd name="T105" fmla="*/ 525 h 525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T102" t="T103" r="T104" b="T105"/>
            <a:pathLst>
              <a:path w="942" h="525">
                <a:moveTo>
                  <a:pt x="0" y="0"/>
                </a:moveTo>
                <a:cubicBezTo>
                  <a:pt x="11" y="0"/>
                  <a:pt x="23" y="1"/>
                  <a:pt x="30" y="2"/>
                </a:cubicBezTo>
                <a:cubicBezTo>
                  <a:pt x="37" y="3"/>
                  <a:pt x="39" y="4"/>
                  <a:pt x="45" y="6"/>
                </a:cubicBezTo>
                <a:cubicBezTo>
                  <a:pt x="51" y="8"/>
                  <a:pt x="60" y="10"/>
                  <a:pt x="66" y="12"/>
                </a:cubicBezTo>
                <a:cubicBezTo>
                  <a:pt x="72" y="14"/>
                  <a:pt x="75" y="15"/>
                  <a:pt x="80" y="17"/>
                </a:cubicBezTo>
                <a:cubicBezTo>
                  <a:pt x="85" y="19"/>
                  <a:pt x="91" y="22"/>
                  <a:pt x="98" y="26"/>
                </a:cubicBezTo>
                <a:cubicBezTo>
                  <a:pt x="105" y="30"/>
                  <a:pt x="112" y="34"/>
                  <a:pt x="120" y="39"/>
                </a:cubicBezTo>
                <a:cubicBezTo>
                  <a:pt x="128" y="44"/>
                  <a:pt x="136" y="50"/>
                  <a:pt x="144" y="56"/>
                </a:cubicBezTo>
                <a:cubicBezTo>
                  <a:pt x="152" y="62"/>
                  <a:pt x="158" y="67"/>
                  <a:pt x="167" y="77"/>
                </a:cubicBezTo>
                <a:cubicBezTo>
                  <a:pt x="176" y="87"/>
                  <a:pt x="188" y="101"/>
                  <a:pt x="200" y="117"/>
                </a:cubicBezTo>
                <a:cubicBezTo>
                  <a:pt x="212" y="133"/>
                  <a:pt x="224" y="154"/>
                  <a:pt x="236" y="174"/>
                </a:cubicBezTo>
                <a:cubicBezTo>
                  <a:pt x="248" y="194"/>
                  <a:pt x="260" y="218"/>
                  <a:pt x="270" y="236"/>
                </a:cubicBezTo>
                <a:cubicBezTo>
                  <a:pt x="280" y="254"/>
                  <a:pt x="288" y="268"/>
                  <a:pt x="296" y="284"/>
                </a:cubicBezTo>
                <a:cubicBezTo>
                  <a:pt x="304" y="300"/>
                  <a:pt x="309" y="309"/>
                  <a:pt x="320" y="330"/>
                </a:cubicBezTo>
                <a:cubicBezTo>
                  <a:pt x="331" y="351"/>
                  <a:pt x="350" y="387"/>
                  <a:pt x="363" y="411"/>
                </a:cubicBezTo>
                <a:cubicBezTo>
                  <a:pt x="376" y="435"/>
                  <a:pt x="390" y="461"/>
                  <a:pt x="401" y="476"/>
                </a:cubicBezTo>
                <a:cubicBezTo>
                  <a:pt x="412" y="491"/>
                  <a:pt x="419" y="496"/>
                  <a:pt x="429" y="504"/>
                </a:cubicBezTo>
                <a:cubicBezTo>
                  <a:pt x="439" y="512"/>
                  <a:pt x="453" y="519"/>
                  <a:pt x="464" y="522"/>
                </a:cubicBezTo>
                <a:cubicBezTo>
                  <a:pt x="475" y="525"/>
                  <a:pt x="486" y="525"/>
                  <a:pt x="497" y="522"/>
                </a:cubicBezTo>
                <a:cubicBezTo>
                  <a:pt x="508" y="519"/>
                  <a:pt x="517" y="514"/>
                  <a:pt x="528" y="504"/>
                </a:cubicBezTo>
                <a:cubicBezTo>
                  <a:pt x="539" y="494"/>
                  <a:pt x="552" y="478"/>
                  <a:pt x="563" y="463"/>
                </a:cubicBezTo>
                <a:cubicBezTo>
                  <a:pt x="574" y="448"/>
                  <a:pt x="583" y="432"/>
                  <a:pt x="594" y="414"/>
                </a:cubicBezTo>
                <a:cubicBezTo>
                  <a:pt x="605" y="396"/>
                  <a:pt x="615" y="375"/>
                  <a:pt x="626" y="354"/>
                </a:cubicBezTo>
                <a:cubicBezTo>
                  <a:pt x="637" y="333"/>
                  <a:pt x="646" y="312"/>
                  <a:pt x="660" y="285"/>
                </a:cubicBezTo>
                <a:cubicBezTo>
                  <a:pt x="674" y="258"/>
                  <a:pt x="693" y="216"/>
                  <a:pt x="707" y="191"/>
                </a:cubicBezTo>
                <a:cubicBezTo>
                  <a:pt x="721" y="166"/>
                  <a:pt x="733" y="149"/>
                  <a:pt x="744" y="133"/>
                </a:cubicBezTo>
                <a:cubicBezTo>
                  <a:pt x="755" y="117"/>
                  <a:pt x="764" y="107"/>
                  <a:pt x="773" y="96"/>
                </a:cubicBezTo>
                <a:cubicBezTo>
                  <a:pt x="782" y="85"/>
                  <a:pt x="789" y="77"/>
                  <a:pt x="798" y="69"/>
                </a:cubicBezTo>
                <a:cubicBezTo>
                  <a:pt x="807" y="61"/>
                  <a:pt x="814" y="53"/>
                  <a:pt x="825" y="45"/>
                </a:cubicBezTo>
                <a:cubicBezTo>
                  <a:pt x="836" y="37"/>
                  <a:pt x="850" y="30"/>
                  <a:pt x="861" y="24"/>
                </a:cubicBezTo>
                <a:cubicBezTo>
                  <a:pt x="872" y="18"/>
                  <a:pt x="882" y="13"/>
                  <a:pt x="891" y="10"/>
                </a:cubicBezTo>
                <a:cubicBezTo>
                  <a:pt x="900" y="7"/>
                  <a:pt x="908" y="7"/>
                  <a:pt x="914" y="6"/>
                </a:cubicBezTo>
                <a:cubicBezTo>
                  <a:pt x="920" y="5"/>
                  <a:pt x="925" y="3"/>
                  <a:pt x="930" y="2"/>
                </a:cubicBezTo>
                <a:cubicBezTo>
                  <a:pt x="935" y="1"/>
                  <a:pt x="938" y="1"/>
                  <a:pt x="942" y="2"/>
                </a:cubicBezTo>
              </a:path>
            </a:pathLst>
          </a:custGeom>
          <a:noFill/>
          <a:ln w="28575" cmpd="sng">
            <a:solidFill>
              <a:srgbClr val="969696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36573" name="Freeform 29"/>
          <p:cNvSpPr>
            <a:spLocks/>
          </p:cNvSpPr>
          <p:nvPr/>
        </p:nvSpPr>
        <p:spPr bwMode="auto">
          <a:xfrm>
            <a:off x="1525588" y="4310063"/>
            <a:ext cx="2120900" cy="522287"/>
          </a:xfrm>
          <a:custGeom>
            <a:avLst/>
            <a:gdLst>
              <a:gd name="T0" fmla="*/ 1336 w 1336"/>
              <a:gd name="T1" fmla="*/ 0 h 329"/>
              <a:gd name="T2" fmla="*/ 1297 w 1336"/>
              <a:gd name="T3" fmla="*/ 1 h 329"/>
              <a:gd name="T4" fmla="*/ 1251 w 1336"/>
              <a:gd name="T5" fmla="*/ 4 h 329"/>
              <a:gd name="T6" fmla="*/ 1209 w 1336"/>
              <a:gd name="T7" fmla="*/ 13 h 329"/>
              <a:gd name="T8" fmla="*/ 1165 w 1336"/>
              <a:gd name="T9" fmla="*/ 22 h 329"/>
              <a:gd name="T10" fmla="*/ 1135 w 1336"/>
              <a:gd name="T11" fmla="*/ 33 h 329"/>
              <a:gd name="T12" fmla="*/ 1077 w 1336"/>
              <a:gd name="T13" fmla="*/ 57 h 329"/>
              <a:gd name="T14" fmla="*/ 1018 w 1336"/>
              <a:gd name="T15" fmla="*/ 91 h 329"/>
              <a:gd name="T16" fmla="*/ 946 w 1336"/>
              <a:gd name="T17" fmla="*/ 145 h 329"/>
              <a:gd name="T18" fmla="*/ 901 w 1336"/>
              <a:gd name="T19" fmla="*/ 180 h 329"/>
              <a:gd name="T20" fmla="*/ 843 w 1336"/>
              <a:gd name="T21" fmla="*/ 232 h 329"/>
              <a:gd name="T22" fmla="*/ 801 w 1336"/>
              <a:gd name="T23" fmla="*/ 265 h 329"/>
              <a:gd name="T24" fmla="*/ 765 w 1336"/>
              <a:gd name="T25" fmla="*/ 288 h 329"/>
              <a:gd name="T26" fmla="*/ 720 w 1336"/>
              <a:gd name="T27" fmla="*/ 312 h 329"/>
              <a:gd name="T28" fmla="*/ 664 w 1336"/>
              <a:gd name="T29" fmla="*/ 327 h 329"/>
              <a:gd name="T30" fmla="*/ 610 w 1336"/>
              <a:gd name="T31" fmla="*/ 324 h 329"/>
              <a:gd name="T32" fmla="*/ 564 w 1336"/>
              <a:gd name="T33" fmla="*/ 306 h 329"/>
              <a:gd name="T34" fmla="*/ 525 w 1336"/>
              <a:gd name="T35" fmla="*/ 280 h 329"/>
              <a:gd name="T36" fmla="*/ 480 w 1336"/>
              <a:gd name="T37" fmla="*/ 246 h 329"/>
              <a:gd name="T38" fmla="*/ 429 w 1336"/>
              <a:gd name="T39" fmla="*/ 205 h 329"/>
              <a:gd name="T40" fmla="*/ 369 w 1336"/>
              <a:gd name="T41" fmla="*/ 153 h 329"/>
              <a:gd name="T42" fmla="*/ 328 w 1336"/>
              <a:gd name="T43" fmla="*/ 117 h 329"/>
              <a:gd name="T44" fmla="*/ 327 w 1336"/>
              <a:gd name="T45" fmla="*/ 115 h 329"/>
              <a:gd name="T46" fmla="*/ 276 w 1336"/>
              <a:gd name="T47" fmla="*/ 81 h 329"/>
              <a:gd name="T48" fmla="*/ 216 w 1336"/>
              <a:gd name="T49" fmla="*/ 48 h 329"/>
              <a:gd name="T50" fmla="*/ 175 w 1336"/>
              <a:gd name="T51" fmla="*/ 33 h 329"/>
              <a:gd name="T52" fmla="*/ 151 w 1336"/>
              <a:gd name="T53" fmla="*/ 25 h 329"/>
              <a:gd name="T54" fmla="*/ 114 w 1336"/>
              <a:gd name="T55" fmla="*/ 16 h 329"/>
              <a:gd name="T56" fmla="*/ 75 w 1336"/>
              <a:gd name="T57" fmla="*/ 7 h 329"/>
              <a:gd name="T58" fmla="*/ 43 w 1336"/>
              <a:gd name="T59" fmla="*/ 3 h 329"/>
              <a:gd name="T60" fmla="*/ 18 w 1336"/>
              <a:gd name="T61" fmla="*/ 0 h 329"/>
              <a:gd name="T62" fmla="*/ 0 w 1336"/>
              <a:gd name="T63" fmla="*/ 0 h 329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336"/>
              <a:gd name="T97" fmla="*/ 0 h 329"/>
              <a:gd name="T98" fmla="*/ 1336 w 1336"/>
              <a:gd name="T99" fmla="*/ 329 h 329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336" h="329">
                <a:moveTo>
                  <a:pt x="1336" y="0"/>
                </a:moveTo>
                <a:cubicBezTo>
                  <a:pt x="1323" y="0"/>
                  <a:pt x="1311" y="0"/>
                  <a:pt x="1297" y="1"/>
                </a:cubicBezTo>
                <a:cubicBezTo>
                  <a:pt x="1283" y="2"/>
                  <a:pt x="1266" y="2"/>
                  <a:pt x="1251" y="4"/>
                </a:cubicBezTo>
                <a:cubicBezTo>
                  <a:pt x="1236" y="6"/>
                  <a:pt x="1223" y="10"/>
                  <a:pt x="1209" y="13"/>
                </a:cubicBezTo>
                <a:cubicBezTo>
                  <a:pt x="1195" y="16"/>
                  <a:pt x="1177" y="19"/>
                  <a:pt x="1165" y="22"/>
                </a:cubicBezTo>
                <a:cubicBezTo>
                  <a:pt x="1153" y="25"/>
                  <a:pt x="1150" y="27"/>
                  <a:pt x="1135" y="33"/>
                </a:cubicBezTo>
                <a:cubicBezTo>
                  <a:pt x="1120" y="39"/>
                  <a:pt x="1096" y="47"/>
                  <a:pt x="1077" y="57"/>
                </a:cubicBezTo>
                <a:cubicBezTo>
                  <a:pt x="1058" y="67"/>
                  <a:pt x="1040" y="76"/>
                  <a:pt x="1018" y="91"/>
                </a:cubicBezTo>
                <a:cubicBezTo>
                  <a:pt x="996" y="106"/>
                  <a:pt x="965" y="130"/>
                  <a:pt x="946" y="145"/>
                </a:cubicBezTo>
                <a:cubicBezTo>
                  <a:pt x="927" y="160"/>
                  <a:pt x="918" y="166"/>
                  <a:pt x="901" y="180"/>
                </a:cubicBezTo>
                <a:cubicBezTo>
                  <a:pt x="884" y="194"/>
                  <a:pt x="860" y="218"/>
                  <a:pt x="843" y="232"/>
                </a:cubicBezTo>
                <a:cubicBezTo>
                  <a:pt x="826" y="246"/>
                  <a:pt x="814" y="256"/>
                  <a:pt x="801" y="265"/>
                </a:cubicBezTo>
                <a:cubicBezTo>
                  <a:pt x="788" y="274"/>
                  <a:pt x="778" y="280"/>
                  <a:pt x="765" y="288"/>
                </a:cubicBezTo>
                <a:cubicBezTo>
                  <a:pt x="752" y="296"/>
                  <a:pt x="737" y="306"/>
                  <a:pt x="720" y="312"/>
                </a:cubicBezTo>
                <a:cubicBezTo>
                  <a:pt x="703" y="318"/>
                  <a:pt x="682" y="325"/>
                  <a:pt x="664" y="327"/>
                </a:cubicBezTo>
                <a:cubicBezTo>
                  <a:pt x="646" y="329"/>
                  <a:pt x="627" y="328"/>
                  <a:pt x="610" y="324"/>
                </a:cubicBezTo>
                <a:cubicBezTo>
                  <a:pt x="593" y="320"/>
                  <a:pt x="578" y="313"/>
                  <a:pt x="564" y="306"/>
                </a:cubicBezTo>
                <a:cubicBezTo>
                  <a:pt x="550" y="299"/>
                  <a:pt x="539" y="290"/>
                  <a:pt x="525" y="280"/>
                </a:cubicBezTo>
                <a:cubicBezTo>
                  <a:pt x="511" y="270"/>
                  <a:pt x="496" y="258"/>
                  <a:pt x="480" y="246"/>
                </a:cubicBezTo>
                <a:cubicBezTo>
                  <a:pt x="464" y="234"/>
                  <a:pt x="447" y="220"/>
                  <a:pt x="429" y="205"/>
                </a:cubicBezTo>
                <a:cubicBezTo>
                  <a:pt x="411" y="190"/>
                  <a:pt x="386" y="168"/>
                  <a:pt x="369" y="153"/>
                </a:cubicBezTo>
                <a:cubicBezTo>
                  <a:pt x="352" y="138"/>
                  <a:pt x="335" y="123"/>
                  <a:pt x="328" y="117"/>
                </a:cubicBezTo>
                <a:cubicBezTo>
                  <a:pt x="321" y="111"/>
                  <a:pt x="336" y="121"/>
                  <a:pt x="327" y="115"/>
                </a:cubicBezTo>
                <a:cubicBezTo>
                  <a:pt x="318" y="109"/>
                  <a:pt x="294" y="92"/>
                  <a:pt x="276" y="81"/>
                </a:cubicBezTo>
                <a:cubicBezTo>
                  <a:pt x="258" y="70"/>
                  <a:pt x="233" y="56"/>
                  <a:pt x="216" y="48"/>
                </a:cubicBezTo>
                <a:cubicBezTo>
                  <a:pt x="199" y="40"/>
                  <a:pt x="186" y="37"/>
                  <a:pt x="175" y="33"/>
                </a:cubicBezTo>
                <a:cubicBezTo>
                  <a:pt x="164" y="29"/>
                  <a:pt x="161" y="28"/>
                  <a:pt x="151" y="25"/>
                </a:cubicBezTo>
                <a:cubicBezTo>
                  <a:pt x="141" y="22"/>
                  <a:pt x="127" y="19"/>
                  <a:pt x="114" y="16"/>
                </a:cubicBezTo>
                <a:cubicBezTo>
                  <a:pt x="101" y="13"/>
                  <a:pt x="87" y="9"/>
                  <a:pt x="75" y="7"/>
                </a:cubicBezTo>
                <a:cubicBezTo>
                  <a:pt x="63" y="5"/>
                  <a:pt x="52" y="4"/>
                  <a:pt x="43" y="3"/>
                </a:cubicBezTo>
                <a:cubicBezTo>
                  <a:pt x="34" y="2"/>
                  <a:pt x="25" y="0"/>
                  <a:pt x="18" y="0"/>
                </a:cubicBezTo>
                <a:cubicBezTo>
                  <a:pt x="11" y="0"/>
                  <a:pt x="3" y="0"/>
                  <a:pt x="0" y="0"/>
                </a:cubicBezTo>
              </a:path>
            </a:pathLst>
          </a:custGeom>
          <a:noFill/>
          <a:ln w="28575" cmpd="sng">
            <a:solidFill>
              <a:srgbClr val="FFCC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1548" name="Freeform 12"/>
          <p:cNvSpPr>
            <a:spLocks/>
          </p:cNvSpPr>
          <p:nvPr/>
        </p:nvSpPr>
        <p:spPr bwMode="auto">
          <a:xfrm>
            <a:off x="1098550" y="4298950"/>
            <a:ext cx="2540000" cy="7889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0" y="12"/>
              </a:cxn>
              <a:cxn ang="0">
                <a:pos x="140" y="40"/>
              </a:cxn>
              <a:cxn ang="0">
                <a:pos x="204" y="104"/>
              </a:cxn>
              <a:cxn ang="0">
                <a:pos x="284" y="236"/>
              </a:cxn>
              <a:cxn ang="0">
                <a:pos x="328" y="320"/>
              </a:cxn>
              <a:cxn ang="0">
                <a:pos x="392" y="428"/>
              </a:cxn>
              <a:cxn ang="0">
                <a:pos x="480" y="496"/>
              </a:cxn>
              <a:cxn ang="0">
                <a:pos x="572" y="424"/>
              </a:cxn>
              <a:cxn ang="0">
                <a:pos x="644" y="304"/>
              </a:cxn>
              <a:cxn ang="0">
                <a:pos x="720" y="256"/>
              </a:cxn>
              <a:cxn ang="0">
                <a:pos x="824" y="312"/>
              </a:cxn>
              <a:cxn ang="0">
                <a:pos x="924" y="336"/>
              </a:cxn>
              <a:cxn ang="0">
                <a:pos x="1024" y="300"/>
              </a:cxn>
              <a:cxn ang="0">
                <a:pos x="1144" y="216"/>
              </a:cxn>
              <a:cxn ang="0">
                <a:pos x="1224" y="144"/>
              </a:cxn>
              <a:cxn ang="0">
                <a:pos x="1324" y="76"/>
              </a:cxn>
              <a:cxn ang="0">
                <a:pos x="1404" y="40"/>
              </a:cxn>
              <a:cxn ang="0">
                <a:pos x="1484" y="16"/>
              </a:cxn>
              <a:cxn ang="0">
                <a:pos x="1600" y="4"/>
              </a:cxn>
            </a:cxnLst>
            <a:rect l="0" t="0" r="r" b="b"/>
            <a:pathLst>
              <a:path w="1600" h="497">
                <a:moveTo>
                  <a:pt x="0" y="0"/>
                </a:moveTo>
                <a:cubicBezTo>
                  <a:pt x="28" y="2"/>
                  <a:pt x="57" y="5"/>
                  <a:pt x="80" y="12"/>
                </a:cubicBezTo>
                <a:cubicBezTo>
                  <a:pt x="103" y="19"/>
                  <a:pt x="119" y="25"/>
                  <a:pt x="140" y="40"/>
                </a:cubicBezTo>
                <a:cubicBezTo>
                  <a:pt x="161" y="55"/>
                  <a:pt x="180" y="71"/>
                  <a:pt x="204" y="104"/>
                </a:cubicBezTo>
                <a:cubicBezTo>
                  <a:pt x="228" y="137"/>
                  <a:pt x="263" y="200"/>
                  <a:pt x="284" y="236"/>
                </a:cubicBezTo>
                <a:cubicBezTo>
                  <a:pt x="305" y="272"/>
                  <a:pt x="310" y="288"/>
                  <a:pt x="328" y="320"/>
                </a:cubicBezTo>
                <a:cubicBezTo>
                  <a:pt x="346" y="352"/>
                  <a:pt x="367" y="399"/>
                  <a:pt x="392" y="428"/>
                </a:cubicBezTo>
                <a:cubicBezTo>
                  <a:pt x="417" y="457"/>
                  <a:pt x="450" y="497"/>
                  <a:pt x="480" y="496"/>
                </a:cubicBezTo>
                <a:cubicBezTo>
                  <a:pt x="510" y="495"/>
                  <a:pt x="545" y="456"/>
                  <a:pt x="572" y="424"/>
                </a:cubicBezTo>
                <a:cubicBezTo>
                  <a:pt x="599" y="392"/>
                  <a:pt x="619" y="332"/>
                  <a:pt x="644" y="304"/>
                </a:cubicBezTo>
                <a:cubicBezTo>
                  <a:pt x="669" y="276"/>
                  <a:pt x="690" y="255"/>
                  <a:pt x="720" y="256"/>
                </a:cubicBezTo>
                <a:cubicBezTo>
                  <a:pt x="750" y="257"/>
                  <a:pt x="790" y="299"/>
                  <a:pt x="824" y="312"/>
                </a:cubicBezTo>
                <a:cubicBezTo>
                  <a:pt x="858" y="325"/>
                  <a:pt x="891" y="338"/>
                  <a:pt x="924" y="336"/>
                </a:cubicBezTo>
                <a:cubicBezTo>
                  <a:pt x="957" y="334"/>
                  <a:pt x="987" y="320"/>
                  <a:pt x="1024" y="300"/>
                </a:cubicBezTo>
                <a:cubicBezTo>
                  <a:pt x="1061" y="280"/>
                  <a:pt x="1111" y="242"/>
                  <a:pt x="1144" y="216"/>
                </a:cubicBezTo>
                <a:cubicBezTo>
                  <a:pt x="1177" y="190"/>
                  <a:pt x="1194" y="167"/>
                  <a:pt x="1224" y="144"/>
                </a:cubicBezTo>
                <a:cubicBezTo>
                  <a:pt x="1254" y="121"/>
                  <a:pt x="1294" y="93"/>
                  <a:pt x="1324" y="76"/>
                </a:cubicBezTo>
                <a:cubicBezTo>
                  <a:pt x="1354" y="59"/>
                  <a:pt x="1377" y="50"/>
                  <a:pt x="1404" y="40"/>
                </a:cubicBezTo>
                <a:cubicBezTo>
                  <a:pt x="1431" y="30"/>
                  <a:pt x="1451" y="22"/>
                  <a:pt x="1484" y="16"/>
                </a:cubicBezTo>
                <a:cubicBezTo>
                  <a:pt x="1517" y="10"/>
                  <a:pt x="1576" y="6"/>
                  <a:pt x="1600" y="4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549" name="Rectangle 4"/>
          <p:cNvSpPr>
            <a:spLocks/>
          </p:cNvSpPr>
          <p:nvPr/>
        </p:nvSpPr>
        <p:spPr bwMode="auto">
          <a:xfrm>
            <a:off x="889000" y="5256213"/>
            <a:ext cx="7454900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400">
                <a:latin typeface="Calibri" pitchFamily="34" charset="0"/>
              </a:rPr>
              <a:t>In traditional methods, when we observe a significant overlap in the prior distribution it is difficult to make a choice on the cut-off</a:t>
            </a:r>
          </a:p>
        </p:txBody>
      </p:sp>
      <p:sp>
        <p:nvSpPr>
          <p:cNvPr id="321550" name="Text Box 14"/>
          <p:cNvSpPr txBox="1">
            <a:spLocks noChangeArrowheads="1"/>
          </p:cNvSpPr>
          <p:nvPr/>
        </p:nvSpPr>
        <p:spPr bwMode="auto">
          <a:xfrm rot="16200000">
            <a:off x="37306" y="2829719"/>
            <a:ext cx="1493838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P-wave velocity (m/s)</a:t>
            </a:r>
          </a:p>
        </p:txBody>
      </p:sp>
      <p:sp>
        <p:nvSpPr>
          <p:cNvPr id="321551" name="Text Box 15"/>
          <p:cNvSpPr txBox="1">
            <a:spLocks noChangeArrowheads="1"/>
          </p:cNvSpPr>
          <p:nvPr/>
        </p:nvSpPr>
        <p:spPr bwMode="auto">
          <a:xfrm>
            <a:off x="1990725" y="4171950"/>
            <a:ext cx="9779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Porosity (v/v)</a:t>
            </a:r>
          </a:p>
        </p:txBody>
      </p:sp>
      <p:sp>
        <p:nvSpPr>
          <p:cNvPr id="321552" name="Text Box 16"/>
          <p:cNvSpPr txBox="1">
            <a:spLocks noChangeArrowheads="1"/>
          </p:cNvSpPr>
          <p:nvPr/>
        </p:nvSpPr>
        <p:spPr bwMode="auto">
          <a:xfrm>
            <a:off x="3568700" y="1547813"/>
            <a:ext cx="86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00"/>
              <a:t>Sand content</a:t>
            </a:r>
          </a:p>
        </p:txBody>
      </p:sp>
      <p:sp>
        <p:nvSpPr>
          <p:cNvPr id="321553" name="Text Box 17"/>
          <p:cNvSpPr txBox="1">
            <a:spLocks noChangeArrowheads="1"/>
          </p:cNvSpPr>
          <p:nvPr/>
        </p:nvSpPr>
        <p:spPr bwMode="auto">
          <a:xfrm rot="16200000">
            <a:off x="4152106" y="2778919"/>
            <a:ext cx="1493838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P-wave velocity (m/s)</a:t>
            </a:r>
          </a:p>
        </p:txBody>
      </p:sp>
      <p:sp>
        <p:nvSpPr>
          <p:cNvPr id="321554" name="Text Box 18"/>
          <p:cNvSpPr txBox="1">
            <a:spLocks noChangeArrowheads="1"/>
          </p:cNvSpPr>
          <p:nvPr/>
        </p:nvSpPr>
        <p:spPr bwMode="auto">
          <a:xfrm>
            <a:off x="6105525" y="4121150"/>
            <a:ext cx="977900" cy="152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000"/>
              <a:t>Porosity (v/v)</a:t>
            </a:r>
          </a:p>
        </p:txBody>
      </p:sp>
      <p:sp>
        <p:nvSpPr>
          <p:cNvPr id="321556" name="Rectangle 20"/>
          <p:cNvSpPr>
            <a:spLocks noChangeArrowheads="1"/>
          </p:cNvSpPr>
          <p:nvPr/>
        </p:nvSpPr>
        <p:spPr bwMode="auto">
          <a:xfrm>
            <a:off x="1905000" y="1587500"/>
            <a:ext cx="1092200" cy="12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57" name="Rectangle 21"/>
          <p:cNvSpPr>
            <a:spLocks noChangeArrowheads="1"/>
          </p:cNvSpPr>
          <p:nvPr/>
        </p:nvSpPr>
        <p:spPr bwMode="auto">
          <a:xfrm>
            <a:off x="6108700" y="1574800"/>
            <a:ext cx="1092200" cy="127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 noGrp="1"/>
          </p:cNvSpPr>
          <p:nvPr/>
        </p:nvSpPr>
        <p:spPr>
          <a:xfrm>
            <a:off x="8077200" y="6356350"/>
            <a:ext cx="762000" cy="365125"/>
          </a:xfrm>
          <a:prstGeom prst="rect">
            <a:avLst/>
          </a:prstGeom>
          <a:noFill/>
        </p:spPr>
        <p:txBody>
          <a:bodyPr anchor="ctr"/>
          <a:lstStyle/>
          <a:p>
            <a:r>
              <a:rPr lang="en-US" sz="1400" i="1">
                <a:solidFill>
                  <a:srgbClr val="898989"/>
                </a:solidFill>
                <a:latin typeface="Museo Slab 500"/>
              </a:rPr>
              <a:t>–   4</a:t>
            </a:r>
          </a:p>
        </p:txBody>
      </p:sp>
      <p:pic>
        <p:nvPicPr>
          <p:cNvPr id="323587" name="AutoShape 2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" y="139700"/>
            <a:ext cx="8789988" cy="89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3588" name="Text Box 3"/>
          <p:cNvSpPr txBox="1">
            <a:spLocks noChangeArrowheads="1"/>
          </p:cNvSpPr>
          <p:nvPr/>
        </p:nvSpPr>
        <p:spPr bwMode="auto">
          <a:xfrm>
            <a:off x="228600" y="192088"/>
            <a:ext cx="8686800" cy="685800"/>
          </a:xfrm>
          <a:prstGeom prst="rect">
            <a:avLst/>
          </a:prstGeom>
          <a:solidFill>
            <a:srgbClr val="95312E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3600">
                <a:solidFill>
                  <a:schemeClr val="bg1"/>
                </a:solidFill>
                <a:latin typeface="Calibri" pitchFamily="34" charset="0"/>
              </a:rPr>
              <a:t>Introduction</a:t>
            </a:r>
          </a:p>
        </p:txBody>
      </p:sp>
      <p:sp>
        <p:nvSpPr>
          <p:cNvPr id="323589" name="Rectangle 4"/>
          <p:cNvSpPr>
            <a:spLocks/>
          </p:cNvSpPr>
          <p:nvPr/>
        </p:nvSpPr>
        <p:spPr bwMode="auto">
          <a:xfrm>
            <a:off x="889000" y="1281113"/>
            <a:ext cx="74549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600">
                <a:latin typeface="Calibri" pitchFamily="34" charset="0"/>
              </a:rPr>
              <a:t>The seismic forward model can be linearized and the model linking velocities and rock properties is almost linear.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600">
                <a:latin typeface="Calibri" pitchFamily="34" charset="0"/>
              </a:rPr>
              <a:t>Rock properties can be described by a Gaussian Mixture (GM) model.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600">
              <a:latin typeface="Calibri" pitchFamily="34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600">
              <a:latin typeface="Calibri" pitchFamily="34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600">
              <a:latin typeface="Calibri" pitchFamily="34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600">
              <a:latin typeface="Calibri" pitchFamily="34" charset="0"/>
            </a:endParaRP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US" sz="2600">
                <a:latin typeface="Calibri" pitchFamily="34" charset="0"/>
              </a:rPr>
              <a:t>The goal is to estimate reservoir properties as a solution of a Bayesian GM inverse problem.</a:t>
            </a:r>
            <a:r>
              <a:rPr lang="en-US" sz="2800">
                <a:latin typeface="Calibri" pitchFamily="34" charset="0"/>
              </a:rPr>
              <a:t> 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800">
              <a:latin typeface="Calibri" pitchFamily="34" charset="0"/>
            </a:endParaRPr>
          </a:p>
        </p:txBody>
      </p:sp>
      <p:pic>
        <p:nvPicPr>
          <p:cNvPr id="323590" name="Picture 2" descr="Gmm_figure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538" y="3087688"/>
            <a:ext cx="3556000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cs typeface="Arial" pitchFamily="34" charset="0"/>
              </a:rPr>
              <a:t>–   5</a:t>
            </a:r>
          </a:p>
        </p:txBody>
      </p:sp>
      <p:sp>
        <p:nvSpPr>
          <p:cNvPr id="231433" name="Rectangle 11"/>
          <p:cNvSpPr>
            <a:spLocks/>
          </p:cNvSpPr>
          <p:nvPr/>
        </p:nvSpPr>
        <p:spPr bwMode="auto">
          <a:xfrm>
            <a:off x="1130300" y="1281113"/>
            <a:ext cx="7315200" cy="514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GB" sz="2400">
                <a:latin typeface="Calibri" pitchFamily="34" charset="0"/>
              </a:rPr>
              <a:t>A random vector </a:t>
            </a:r>
            <a:r>
              <a:rPr lang="en-GB" sz="2400" b="1">
                <a:latin typeface="Calibri" pitchFamily="34" charset="0"/>
              </a:rPr>
              <a:t>m</a:t>
            </a:r>
            <a:r>
              <a:rPr lang="en-GB" sz="2400">
                <a:latin typeface="Calibri" pitchFamily="34" charset="0"/>
              </a:rPr>
              <a:t> is distributed according to a Gaussian Mixture Model (GMM) with L components when the probability density is given by: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r>
              <a:rPr lang="en-GB" sz="2400">
                <a:latin typeface="Calibri" pitchFamily="34" charset="0"/>
              </a:rPr>
              <a:t>	where each single component is Gaussian: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r>
              <a:rPr lang="en-GB" sz="2400">
                <a:latin typeface="Calibri" pitchFamily="34" charset="0"/>
              </a:rPr>
              <a:t>	and the additional conditions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231426" name="AutoShap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>
                <a:latin typeface="Calibri" pitchFamily="34" charset="0"/>
              </a:rPr>
              <a:t>Gaussian mixture models</a:t>
            </a:r>
          </a:p>
        </p:txBody>
      </p:sp>
      <p:graphicFrame>
        <p:nvGraphicFramePr>
          <p:cNvPr id="231428" name="Object 4"/>
          <p:cNvGraphicFramePr>
            <a:graphicFrameLocks noChangeAspect="1"/>
          </p:cNvGraphicFramePr>
          <p:nvPr/>
        </p:nvGraphicFramePr>
        <p:xfrm>
          <a:off x="1741488" y="2413000"/>
          <a:ext cx="2527300" cy="990600"/>
        </p:xfrm>
        <a:graphic>
          <a:graphicData uri="http://schemas.openxmlformats.org/presentationml/2006/ole">
            <p:oleObj spid="_x0000_s231428" name="Equation" r:id="rId3" imgW="1193760" imgH="431640" progId="Equation.3">
              <p:embed/>
            </p:oleObj>
          </a:graphicData>
        </a:graphic>
      </p:graphicFrame>
      <p:graphicFrame>
        <p:nvGraphicFramePr>
          <p:cNvPr id="231430" name="Object 6"/>
          <p:cNvGraphicFramePr>
            <a:graphicFrameLocks noChangeAspect="1"/>
          </p:cNvGraphicFramePr>
          <p:nvPr/>
        </p:nvGraphicFramePr>
        <p:xfrm>
          <a:off x="1716088" y="3924300"/>
          <a:ext cx="2630487" cy="596900"/>
        </p:xfrm>
        <a:graphic>
          <a:graphicData uri="http://schemas.openxmlformats.org/presentationml/2006/ole">
            <p:oleObj spid="_x0000_s231430" name="Equation" r:id="rId4" imgW="1333440" imgH="241200" progId="Equation.3">
              <p:embed/>
            </p:oleObj>
          </a:graphicData>
        </a:graphic>
      </p:graphicFrame>
      <p:graphicFrame>
        <p:nvGraphicFramePr>
          <p:cNvPr id="231431" name="Object 7"/>
          <p:cNvGraphicFramePr>
            <a:graphicFrameLocks noChangeAspect="1"/>
          </p:cNvGraphicFramePr>
          <p:nvPr/>
        </p:nvGraphicFramePr>
        <p:xfrm>
          <a:off x="1792288" y="5105400"/>
          <a:ext cx="2460625" cy="982663"/>
        </p:xfrm>
        <a:graphic>
          <a:graphicData uri="http://schemas.openxmlformats.org/presentationml/2006/ole">
            <p:oleObj spid="_x0000_s231431" name="Equation" r:id="rId5" imgW="1015920" imgH="431640" progId="Equation.3">
              <p:embed/>
            </p:oleObj>
          </a:graphicData>
        </a:graphic>
      </p:graphicFrame>
      <p:pic>
        <p:nvPicPr>
          <p:cNvPr id="231435" name="Picture 9" descr="refmod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549900" y="3857625"/>
            <a:ext cx="3189288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1436" name="Text Box 10"/>
          <p:cNvSpPr txBox="1">
            <a:spLocks noChangeArrowheads="1"/>
          </p:cNvSpPr>
          <p:nvPr/>
        </p:nvSpPr>
        <p:spPr bwMode="auto">
          <a:xfrm>
            <a:off x="5729288" y="5930900"/>
            <a:ext cx="3148012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/>
              <a:t>Example of 1D mixture with L=2 components (PDF and histogram of N random samples)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898989"/>
                </a:solidFill>
                <a:cs typeface="Arial" pitchFamily="34" charset="0"/>
              </a:rPr>
              <a:t>–   6</a:t>
            </a:r>
          </a:p>
        </p:txBody>
      </p:sp>
      <p:sp>
        <p:nvSpPr>
          <p:cNvPr id="209922" name="AutoShap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 smtClean="0">
                <a:latin typeface="Calibri" pitchFamily="34" charset="0"/>
              </a:rPr>
              <a:t>Gaussian mixture models</a:t>
            </a:r>
            <a:endParaRPr lang="en-US" sz="3600" smtClean="0">
              <a:latin typeface="Calibri" pitchFamily="34" charset="0"/>
            </a:endParaRPr>
          </a:p>
        </p:txBody>
      </p:sp>
      <p:pic>
        <p:nvPicPr>
          <p:cNvPr id="209929" name="Picture 2" descr="Gmm_figure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5713" y="2041525"/>
            <a:ext cx="626110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9930" name="Text Box 8"/>
          <p:cNvSpPr txBox="1">
            <a:spLocks noChangeArrowheads="1"/>
          </p:cNvSpPr>
          <p:nvPr/>
        </p:nvSpPr>
        <p:spPr bwMode="auto">
          <a:xfrm>
            <a:off x="501650" y="1412875"/>
            <a:ext cx="4232275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82563" indent="-182563">
              <a:spcBef>
                <a:spcPct val="50000"/>
              </a:spcBef>
              <a:buClr>
                <a:srgbClr val="FFD200"/>
              </a:buClr>
              <a:buFont typeface="Wingdings" pitchFamily="2" charset="2"/>
              <a:buNone/>
            </a:pPr>
            <a:r>
              <a:rPr lang="it-IT" sz="2000">
                <a:latin typeface="Verdana" pitchFamily="34" charset="0"/>
              </a:rPr>
              <a:t>Gaussian Mixture distribution</a:t>
            </a:r>
          </a:p>
        </p:txBody>
      </p:sp>
      <p:graphicFrame>
        <p:nvGraphicFramePr>
          <p:cNvPr id="209926" name="Object 4"/>
          <p:cNvGraphicFramePr>
            <a:graphicFrameLocks noChangeAspect="1"/>
          </p:cNvGraphicFramePr>
          <p:nvPr/>
        </p:nvGraphicFramePr>
        <p:xfrm>
          <a:off x="5097463" y="1255713"/>
          <a:ext cx="2738437" cy="801687"/>
        </p:xfrm>
        <a:graphic>
          <a:graphicData uri="http://schemas.openxmlformats.org/presentationml/2006/ole">
            <p:oleObj spid="_x0000_s209926" name="Equation" r:id="rId4" imgW="1600200" imgH="431640" progId="Equation.3">
              <p:embed/>
            </p:oleObj>
          </a:graphicData>
        </a:graphic>
      </p:graphicFrame>
      <p:sp>
        <p:nvSpPr>
          <p:cNvPr id="209928" name="Text Box 8"/>
          <p:cNvSpPr txBox="1">
            <a:spLocks noChangeArrowheads="1"/>
          </p:cNvSpPr>
          <p:nvPr/>
        </p:nvSpPr>
        <p:spPr bwMode="auto">
          <a:xfrm>
            <a:off x="711200" y="6032500"/>
            <a:ext cx="80391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Weights, means and covariance matrices estimated by EM method                          (Hastie, Tibshirani, Friedman, The Elements of Statistical Learning, 2009)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 txBox="1">
            <a:spLocks noGrp="1"/>
          </p:cNvSpPr>
          <p:nvPr/>
        </p:nvSpPr>
        <p:spPr>
          <a:xfrm>
            <a:off x="8077200" y="6356350"/>
            <a:ext cx="762000" cy="365125"/>
          </a:xfrm>
          <a:prstGeom prst="rect">
            <a:avLst/>
          </a:prstGeom>
          <a:noFill/>
        </p:spPr>
        <p:txBody>
          <a:bodyPr anchor="ctr"/>
          <a:lstStyle/>
          <a:p>
            <a:r>
              <a:rPr lang="en-US" sz="1400" i="1">
                <a:solidFill>
                  <a:srgbClr val="898989"/>
                </a:solidFill>
                <a:latin typeface="Museo Slab 500"/>
              </a:rPr>
              <a:t>–   7</a:t>
            </a:r>
          </a:p>
        </p:txBody>
      </p:sp>
      <p:sp>
        <p:nvSpPr>
          <p:cNvPr id="295939" name="Rectangle 21"/>
          <p:cNvSpPr>
            <a:spLocks/>
          </p:cNvSpPr>
          <p:nvPr/>
        </p:nvSpPr>
        <p:spPr bwMode="auto">
          <a:xfrm>
            <a:off x="1130300" y="1281113"/>
            <a:ext cx="7315200" cy="312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r>
              <a:rPr lang="en-GB" sz="2400">
                <a:latin typeface="Calibri" pitchFamily="34" charset="0"/>
              </a:rPr>
              <a:t>Linear inverse problem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24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Char char="•"/>
            </a:pPr>
            <a:endParaRPr lang="en-GB" sz="1200">
              <a:latin typeface="Calibri" pitchFamily="34" charset="0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953735"/>
              </a:buClr>
              <a:buFont typeface="Arial" pitchFamily="34" charset="0"/>
              <a:buNone/>
            </a:pPr>
            <a:endParaRPr lang="en-US" sz="2400">
              <a:latin typeface="Calibri" pitchFamily="34" charset="0"/>
            </a:endParaRPr>
          </a:p>
        </p:txBody>
      </p:sp>
      <p:sp>
        <p:nvSpPr>
          <p:cNvPr id="239618" name="AutoShap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600" smtClean="0">
                <a:latin typeface="Calibri" pitchFamily="34" charset="0"/>
              </a:rPr>
              <a:t>Linear inverse problems (Gaussian)</a:t>
            </a:r>
          </a:p>
        </p:txBody>
      </p:sp>
      <p:graphicFrame>
        <p:nvGraphicFramePr>
          <p:cNvPr id="355333" name="Object 5"/>
          <p:cNvGraphicFramePr>
            <a:graphicFrameLocks noChangeAspect="1"/>
          </p:cNvGraphicFramePr>
          <p:nvPr/>
        </p:nvGraphicFramePr>
        <p:xfrm>
          <a:off x="3327400" y="1887538"/>
          <a:ext cx="1925638" cy="512762"/>
        </p:xfrm>
        <a:graphic>
          <a:graphicData uri="http://schemas.openxmlformats.org/presentationml/2006/ole">
            <p:oleObj spid="_x0000_s295941" name="Equation" r:id="rId3" imgW="723600" imgH="177480" progId="Equation.3">
              <p:embed/>
            </p:oleObj>
          </a:graphicData>
        </a:graphic>
      </p:graphicFrame>
      <p:graphicFrame>
        <p:nvGraphicFramePr>
          <p:cNvPr id="295942" name="Object 16"/>
          <p:cNvGraphicFramePr>
            <a:graphicFrameLocks noChangeAspect="1"/>
          </p:cNvGraphicFramePr>
          <p:nvPr/>
        </p:nvGraphicFramePr>
        <p:xfrm>
          <a:off x="1482725" y="2549525"/>
          <a:ext cx="5965825" cy="565150"/>
        </p:xfrm>
        <a:graphic>
          <a:graphicData uri="http://schemas.openxmlformats.org/presentationml/2006/ole">
            <p:oleObj spid="_x0000_s295942" name="Equation" r:id="rId4" imgW="26161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RB">
  <a:themeElements>
    <a:clrScheme name="SRB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SRB">
      <a:majorFont>
        <a:latin typeface="Museo Slab 500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RB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SCRF_Presentation_template</Template>
  <TotalTime>3680</TotalTime>
  <Words>362</Words>
  <Application>Microsoft Office PowerPoint</Application>
  <PresentationFormat>On-screen Show (4:3)</PresentationFormat>
  <Paragraphs>67</Paragraphs>
  <Slides>10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SRB</vt:lpstr>
      <vt:lpstr>Equation</vt:lpstr>
      <vt:lpstr>Slide 1</vt:lpstr>
      <vt:lpstr>Introduction</vt:lpstr>
      <vt:lpstr>Slide 3</vt:lpstr>
      <vt:lpstr>Slide 4</vt:lpstr>
      <vt:lpstr>Introduction</vt:lpstr>
      <vt:lpstr>Slide 6</vt:lpstr>
      <vt:lpstr>Gaussian mixture models</vt:lpstr>
      <vt:lpstr>Gaussian mixture models</vt:lpstr>
      <vt:lpstr>Linear inverse problems (Gaussian)</vt:lpstr>
      <vt:lpstr>Linear inverse problems (Gaussian)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Seismic reservoir characterization integrating rock physics models</dc:title>
  <dc:creator>dario</dc:creator>
  <cp:lastModifiedBy>sadhana</cp:lastModifiedBy>
  <cp:revision>289</cp:revision>
  <dcterms:created xsi:type="dcterms:W3CDTF">2010-11-30T01:52:01Z</dcterms:created>
  <dcterms:modified xsi:type="dcterms:W3CDTF">2019-11-15T10:38:46Z</dcterms:modified>
</cp:coreProperties>
</file>