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ctiveX/activeX2.xml" ContentType="application/vnd.ms-office.activeX+xml"/>
  <Override PartName="/ppt/activeX/activeX3.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activeX/activeX1.xml" ContentType="application/vnd.ms-office.activeX+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embeddings/oleObject1.bin" ContentType="application/vnd.openxmlformats-officedocument.oleObjec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activeX"/>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4"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07" charset="0"/>
        <a:ea typeface="+mn-ea"/>
        <a:cs typeface="Times New Roman" pitchFamily="-107" charset="0"/>
      </a:defRPr>
    </a:lvl1pPr>
    <a:lvl2pPr marL="457200" algn="l" rtl="0" fontAlgn="base">
      <a:spcBef>
        <a:spcPct val="0"/>
      </a:spcBef>
      <a:spcAft>
        <a:spcPct val="0"/>
      </a:spcAft>
      <a:defRPr sz="2400" kern="1200">
        <a:solidFill>
          <a:schemeClr val="tx1"/>
        </a:solidFill>
        <a:latin typeface="Times New Roman" pitchFamily="-107" charset="0"/>
        <a:ea typeface="+mn-ea"/>
        <a:cs typeface="Times New Roman" pitchFamily="-107" charset="0"/>
      </a:defRPr>
    </a:lvl2pPr>
    <a:lvl3pPr marL="914400" algn="l" rtl="0" fontAlgn="base">
      <a:spcBef>
        <a:spcPct val="0"/>
      </a:spcBef>
      <a:spcAft>
        <a:spcPct val="0"/>
      </a:spcAft>
      <a:defRPr sz="2400" kern="1200">
        <a:solidFill>
          <a:schemeClr val="tx1"/>
        </a:solidFill>
        <a:latin typeface="Times New Roman" pitchFamily="-107" charset="0"/>
        <a:ea typeface="+mn-ea"/>
        <a:cs typeface="Times New Roman" pitchFamily="-107" charset="0"/>
      </a:defRPr>
    </a:lvl3pPr>
    <a:lvl4pPr marL="1371600" algn="l" rtl="0" fontAlgn="base">
      <a:spcBef>
        <a:spcPct val="0"/>
      </a:spcBef>
      <a:spcAft>
        <a:spcPct val="0"/>
      </a:spcAft>
      <a:defRPr sz="2400" kern="1200">
        <a:solidFill>
          <a:schemeClr val="tx1"/>
        </a:solidFill>
        <a:latin typeface="Times New Roman" pitchFamily="-107" charset="0"/>
        <a:ea typeface="+mn-ea"/>
        <a:cs typeface="Times New Roman" pitchFamily="-107" charset="0"/>
      </a:defRPr>
    </a:lvl4pPr>
    <a:lvl5pPr marL="1828800" algn="l" rtl="0" fontAlgn="base">
      <a:spcBef>
        <a:spcPct val="0"/>
      </a:spcBef>
      <a:spcAft>
        <a:spcPct val="0"/>
      </a:spcAft>
      <a:defRPr sz="2400" kern="1200">
        <a:solidFill>
          <a:schemeClr val="tx1"/>
        </a:solidFill>
        <a:latin typeface="Times New Roman" pitchFamily="-107" charset="0"/>
        <a:ea typeface="+mn-ea"/>
        <a:cs typeface="Times New Roman" pitchFamily="-107" charset="0"/>
      </a:defRPr>
    </a:lvl5pPr>
    <a:lvl6pPr marL="2286000" algn="l" defTabSz="914400" rtl="0" eaLnBrk="1" latinLnBrk="0" hangingPunct="1">
      <a:defRPr sz="2400" kern="1200">
        <a:solidFill>
          <a:schemeClr val="tx1"/>
        </a:solidFill>
        <a:latin typeface="Times New Roman" pitchFamily="-107" charset="0"/>
        <a:ea typeface="+mn-ea"/>
        <a:cs typeface="Times New Roman" pitchFamily="-107" charset="0"/>
      </a:defRPr>
    </a:lvl6pPr>
    <a:lvl7pPr marL="2743200" algn="l" defTabSz="914400" rtl="0" eaLnBrk="1" latinLnBrk="0" hangingPunct="1">
      <a:defRPr sz="2400" kern="1200">
        <a:solidFill>
          <a:schemeClr val="tx1"/>
        </a:solidFill>
        <a:latin typeface="Times New Roman" pitchFamily="-107" charset="0"/>
        <a:ea typeface="+mn-ea"/>
        <a:cs typeface="Times New Roman" pitchFamily="-107" charset="0"/>
      </a:defRPr>
    </a:lvl7pPr>
    <a:lvl8pPr marL="3200400" algn="l" defTabSz="914400" rtl="0" eaLnBrk="1" latinLnBrk="0" hangingPunct="1">
      <a:defRPr sz="2400" kern="1200">
        <a:solidFill>
          <a:schemeClr val="tx1"/>
        </a:solidFill>
        <a:latin typeface="Times New Roman" pitchFamily="-107" charset="0"/>
        <a:ea typeface="+mn-ea"/>
        <a:cs typeface="Times New Roman" pitchFamily="-107" charset="0"/>
      </a:defRPr>
    </a:lvl8pPr>
    <a:lvl9pPr marL="3657600" algn="l" defTabSz="914400" rtl="0" eaLnBrk="1" latinLnBrk="0" hangingPunct="1">
      <a:defRPr sz="2400" kern="1200">
        <a:solidFill>
          <a:schemeClr val="tx1"/>
        </a:solidFill>
        <a:latin typeface="Times New Roman" pitchFamily="-107" charset="0"/>
        <a:ea typeface="+mn-ea"/>
        <a:cs typeface="Times New Roman" pitchFamily="-107"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85A2CD-89E4-40DC-9FB4-A1F8711F79A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96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97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97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13722C-5C74-4AA3-9574-5831F488B69B}" type="slidenum">
              <a:rPr lang="en-GB"/>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Times New Roman" pitchFamily="-107" charset="0"/>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Times New Roman" pitchFamily="-107" charset="0"/>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Times New Roman" pitchFamily="-107" charset="0"/>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Times New Roman" pitchFamily="-107" charset="0"/>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Times New Roman" pitchFamily="-107" charset="0"/>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ECD902D-9186-4264-A145-888D5ECADC4E}"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59A2064-2C68-4DBB-8A8B-793875CC375E}"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7151FD4-4857-49A9-B494-8DDC738AB1D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168C978-3AD1-4D4E-B214-A6E23C528BCF}"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D6EBD77-C952-437D-93B5-C982B0D27A2C}"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AAF0548-3E9F-4E59-9C54-79ECE7787A1F}"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39FE7626-7312-4A46-9AC5-CB9CB15C199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1CED7EDF-5A3E-4D6A-8294-F0CF18F5A64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9D45F489-64BA-4409-AEE8-AEF8763D1C7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3B788AA-0516-4811-BD79-F9BE33E70180}"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03C3588-F9F0-4F0E-A0F5-C7C25DFD3E15}"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509F720-ACF7-4917-A97F-A0125AD1CA1D}"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Times New Roman" pitchFamily="-107" charset="0"/>
          <a:cs typeface="+mj-cs"/>
        </a:defRPr>
      </a:lvl1pPr>
      <a:lvl2pPr algn="ctr" rtl="0" eaLnBrk="0" fontAlgn="base" hangingPunct="0">
        <a:spcBef>
          <a:spcPct val="0"/>
        </a:spcBef>
        <a:spcAft>
          <a:spcPct val="0"/>
        </a:spcAft>
        <a:defRPr sz="4400">
          <a:solidFill>
            <a:schemeClr val="tx2"/>
          </a:solidFill>
          <a:latin typeface="Times New Roman" pitchFamily="18" charset="0"/>
          <a:ea typeface="Times New Roman" pitchFamily="-107"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ea typeface="Times New Roman" pitchFamily="-107"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ea typeface="Times New Roman" pitchFamily="-107"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ea typeface="Times New Roman" pitchFamily="-107"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Times New Roman" pitchFamily="-107"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Times New Roman" pitchFamily="-107"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Times New Roman" pitchFamily="-107"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Times New Roman" pitchFamily="-107"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Times New Roman" pitchFamily="-107"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2.xml"/><Relationship Id="rId1" Type="http://schemas.openxmlformats.org/officeDocument/2006/relationships/vmlDrawing" Target="../drawings/vmlDrawing3.v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3.xml"/><Relationship Id="rId1" Type="http://schemas.openxmlformats.org/officeDocument/2006/relationships/vmlDrawing" Target="../drawings/vmlDrawing4.v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4.xml"/><Relationship Id="rId1" Type="http://schemas.openxmlformats.org/officeDocument/2006/relationships/vmlDrawing" Target="../drawings/vmlDrawing5.vml"/><Relationship Id="rId5" Type="http://schemas.openxmlformats.org/officeDocument/2006/relationships/image" Target="../media/image9.pn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0"/>
            <a:ext cx="7772400" cy="1500187"/>
          </a:xfrm>
        </p:spPr>
        <p:txBody>
          <a:bodyPr/>
          <a:lstStyle/>
          <a:p>
            <a:r>
              <a:rPr lang="en-US" sz="6600" dirty="0" smtClean="0"/>
              <a:t>Heat Transfer</a:t>
            </a:r>
            <a:endParaRPr lang="en-US" sz="6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0" y="0"/>
            <a:ext cx="3886200" cy="547688"/>
          </a:xfrm>
          <a:solidFill>
            <a:srgbClr val="0000FF"/>
          </a:solidFill>
          <a:ln>
            <a:solidFill>
              <a:srgbClr val="000066"/>
            </a:solidFill>
          </a:ln>
        </p:spPr>
        <p:txBody>
          <a:bodyPr/>
          <a:lstStyle/>
          <a:p>
            <a:pPr algn="l" eaLnBrk="1" hangingPunct="1"/>
            <a:r>
              <a:rPr lang="en-US" sz="2800" smtClean="0">
                <a:solidFill>
                  <a:schemeClr val="bg1"/>
                </a:solidFill>
                <a:latin typeface="Arial" charset="0"/>
              </a:rPr>
              <a:t>Water movement</a:t>
            </a:r>
          </a:p>
        </p:txBody>
      </p:sp>
      <p:sp>
        <p:nvSpPr>
          <p:cNvPr id="24580" name="Text Box 3"/>
          <p:cNvSpPr txBox="1">
            <a:spLocks noChangeArrowheads="1"/>
          </p:cNvSpPr>
          <p:nvPr/>
        </p:nvSpPr>
        <p:spPr bwMode="auto">
          <a:xfrm>
            <a:off x="7315200" y="2438400"/>
            <a:ext cx="1676400" cy="841375"/>
          </a:xfrm>
          <a:prstGeom prst="rect">
            <a:avLst/>
          </a:prstGeom>
          <a:solidFill>
            <a:srgbClr val="660066"/>
          </a:solidFill>
          <a:ln w="19050">
            <a:solidFill>
              <a:srgbClr val="000066"/>
            </a:solidFill>
            <a:miter lim="800000"/>
            <a:headEnd/>
            <a:tailEnd/>
          </a:ln>
        </p:spPr>
        <p:txBody>
          <a:bodyPr>
            <a:spAutoFit/>
          </a:bodyPr>
          <a:lstStyle/>
          <a:p>
            <a:pPr algn="ctr" eaLnBrk="0" hangingPunct="0">
              <a:spcBef>
                <a:spcPct val="50000"/>
              </a:spcBef>
            </a:pPr>
            <a:r>
              <a:rPr lang="en-US">
                <a:solidFill>
                  <a:schemeClr val="bg1"/>
                </a:solidFill>
                <a:latin typeface="Arial" charset="0"/>
              </a:rPr>
              <a:t>Hot water rises</a:t>
            </a:r>
          </a:p>
        </p:txBody>
      </p:sp>
      <p:sp>
        <p:nvSpPr>
          <p:cNvPr id="24581" name="Text Box 4"/>
          <p:cNvSpPr txBox="1">
            <a:spLocks noChangeArrowheads="1"/>
          </p:cNvSpPr>
          <p:nvPr/>
        </p:nvSpPr>
        <p:spPr bwMode="auto">
          <a:xfrm>
            <a:off x="152400" y="2514600"/>
            <a:ext cx="1752600" cy="831850"/>
          </a:xfrm>
          <a:prstGeom prst="rect">
            <a:avLst/>
          </a:prstGeom>
          <a:solidFill>
            <a:srgbClr val="660066"/>
          </a:solidFill>
          <a:ln w="9525">
            <a:solidFill>
              <a:srgbClr val="000066"/>
            </a:solidFill>
            <a:miter lim="800000"/>
            <a:headEnd/>
            <a:tailEnd/>
          </a:ln>
        </p:spPr>
        <p:txBody>
          <a:bodyPr>
            <a:spAutoFit/>
          </a:bodyPr>
          <a:lstStyle/>
          <a:p>
            <a:pPr algn="ctr" eaLnBrk="0" hangingPunct="0">
              <a:spcBef>
                <a:spcPct val="50000"/>
              </a:spcBef>
            </a:pPr>
            <a:r>
              <a:rPr lang="en-US">
                <a:solidFill>
                  <a:schemeClr val="bg1"/>
                </a:solidFill>
                <a:latin typeface="Arial" charset="0"/>
              </a:rPr>
              <a:t>Cooler water sinks</a:t>
            </a:r>
          </a:p>
        </p:txBody>
      </p:sp>
      <p:sp>
        <p:nvSpPr>
          <p:cNvPr id="24582" name="Text Box 5"/>
          <p:cNvSpPr txBox="1">
            <a:spLocks noChangeArrowheads="1"/>
          </p:cNvSpPr>
          <p:nvPr/>
        </p:nvSpPr>
        <p:spPr bwMode="auto">
          <a:xfrm>
            <a:off x="5181600" y="914400"/>
            <a:ext cx="1897063" cy="831850"/>
          </a:xfrm>
          <a:prstGeom prst="rect">
            <a:avLst/>
          </a:prstGeom>
          <a:solidFill>
            <a:srgbClr val="660066"/>
          </a:solidFill>
          <a:ln w="9525">
            <a:solidFill>
              <a:srgbClr val="000066"/>
            </a:solidFill>
            <a:miter lim="800000"/>
            <a:headEnd/>
            <a:tailEnd/>
          </a:ln>
        </p:spPr>
        <p:txBody>
          <a:bodyPr>
            <a:spAutoFit/>
          </a:bodyPr>
          <a:lstStyle/>
          <a:p>
            <a:pPr algn="ctr" eaLnBrk="0" hangingPunct="0">
              <a:spcBef>
                <a:spcPct val="50000"/>
              </a:spcBef>
            </a:pPr>
            <a:r>
              <a:rPr lang="en-US">
                <a:solidFill>
                  <a:schemeClr val="bg1"/>
                </a:solidFill>
                <a:latin typeface="Arial" charset="0"/>
              </a:rPr>
              <a:t>Convection current </a:t>
            </a:r>
          </a:p>
        </p:txBody>
      </p:sp>
      <p:sp>
        <p:nvSpPr>
          <p:cNvPr id="24583" name="Rectangle 6"/>
          <p:cNvSpPr>
            <a:spLocks noChangeArrowheads="1"/>
          </p:cNvSpPr>
          <p:nvPr/>
        </p:nvSpPr>
        <p:spPr bwMode="auto">
          <a:xfrm>
            <a:off x="2133600" y="914400"/>
            <a:ext cx="1828800" cy="831850"/>
          </a:xfrm>
          <a:prstGeom prst="rect">
            <a:avLst/>
          </a:prstGeom>
          <a:solidFill>
            <a:srgbClr val="660066"/>
          </a:solidFill>
          <a:ln w="9525">
            <a:solidFill>
              <a:srgbClr val="000066"/>
            </a:solidFill>
            <a:miter lim="800000"/>
            <a:headEnd/>
            <a:tailEnd/>
          </a:ln>
        </p:spPr>
        <p:txBody>
          <a:bodyPr>
            <a:spAutoFit/>
          </a:bodyPr>
          <a:lstStyle/>
          <a:p>
            <a:pPr algn="ctr" eaLnBrk="0" hangingPunct="0">
              <a:spcBef>
                <a:spcPct val="50000"/>
              </a:spcBef>
            </a:pPr>
            <a:r>
              <a:rPr lang="en-US">
                <a:solidFill>
                  <a:schemeClr val="bg1"/>
                </a:solidFill>
                <a:latin typeface="Arial" charset="0"/>
              </a:rPr>
              <a:t>Cools at the surface</a:t>
            </a:r>
          </a:p>
        </p:txBody>
      </p:sp>
      <p:pic>
        <p:nvPicPr>
          <p:cNvPr id="24584" name="Picture 8" descr="flash icon"/>
          <p:cNvPicPr>
            <a:picLocks noChangeAspect="1" noChangeArrowheads="1"/>
          </p:cNvPicPr>
          <p:nvPr/>
        </p:nvPicPr>
        <p:blipFill>
          <a:blip r:embed="rId4"/>
          <a:srcRect/>
          <a:stretch>
            <a:fillRect/>
          </a:stretch>
        </p:blipFill>
        <p:spPr bwMode="auto">
          <a:xfrm>
            <a:off x="7391400" y="152400"/>
            <a:ext cx="511175" cy="533400"/>
          </a:xfrm>
          <a:prstGeom prst="rect">
            <a:avLst/>
          </a:prstGeom>
          <a:noFill/>
          <a:ln w="9525">
            <a:noFill/>
            <a:miter lim="800000"/>
            <a:headEnd/>
            <a:tailEnd/>
          </a:ln>
        </p:spPr>
      </p:pic>
    </p:spTree>
    <p:controls>
      <p:control spid="24578" name="ShockwaveFlash1" r:id="rId2" imgW="5028571" imgH="4420217"/>
    </p:controls>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0" y="0"/>
            <a:ext cx="55626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Why is it windy at the seaside?</a:t>
            </a:r>
          </a:p>
        </p:txBody>
      </p:sp>
      <p:pic>
        <p:nvPicPr>
          <p:cNvPr id="25604" name="Picture 4" descr="flash icon"/>
          <p:cNvPicPr>
            <a:picLocks noChangeAspect="1" noChangeArrowheads="1"/>
          </p:cNvPicPr>
          <p:nvPr/>
        </p:nvPicPr>
        <p:blipFill>
          <a:blip r:embed="rId4"/>
          <a:srcRect/>
          <a:stretch>
            <a:fillRect/>
          </a:stretch>
        </p:blipFill>
        <p:spPr bwMode="auto">
          <a:xfrm>
            <a:off x="7391400" y="152400"/>
            <a:ext cx="511175" cy="533400"/>
          </a:xfrm>
          <a:prstGeom prst="rect">
            <a:avLst/>
          </a:prstGeom>
          <a:noFill/>
          <a:ln w="9525">
            <a:noFill/>
            <a:miter lim="800000"/>
            <a:headEnd/>
            <a:tailEnd/>
          </a:ln>
        </p:spPr>
      </p:pic>
    </p:spTree>
    <p:controls>
      <p:control spid="25602" name="ShockwaveFlash1" r:id="rId2" imgW="7849696" imgH="4800000"/>
    </p:controls>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29718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Cold air sinks</a:t>
            </a:r>
          </a:p>
        </p:txBody>
      </p:sp>
      <p:sp>
        <p:nvSpPr>
          <p:cNvPr id="26627" name="Rectangle 3"/>
          <p:cNvSpPr>
            <a:spLocks noChangeArrowheads="1"/>
          </p:cNvSpPr>
          <p:nvPr/>
        </p:nvSpPr>
        <p:spPr bwMode="auto">
          <a:xfrm>
            <a:off x="3429000" y="2057400"/>
            <a:ext cx="2514600" cy="4114800"/>
          </a:xfrm>
          <a:prstGeom prst="rect">
            <a:avLst/>
          </a:prstGeom>
          <a:solidFill>
            <a:schemeClr val="accent1"/>
          </a:solidFill>
          <a:ln w="38100">
            <a:solidFill>
              <a:srgbClr val="000000"/>
            </a:solidFill>
            <a:miter lim="800000"/>
            <a:headEnd/>
            <a:tailEnd/>
          </a:ln>
        </p:spPr>
        <p:txBody>
          <a:bodyPr wrap="none" anchor="ctr"/>
          <a:lstStyle/>
          <a:p>
            <a:endParaRPr lang="en-US"/>
          </a:p>
        </p:txBody>
      </p:sp>
      <p:sp>
        <p:nvSpPr>
          <p:cNvPr id="26628" name="Line 4"/>
          <p:cNvSpPr>
            <a:spLocks noChangeShapeType="1"/>
          </p:cNvSpPr>
          <p:nvPr/>
        </p:nvSpPr>
        <p:spPr bwMode="auto">
          <a:xfrm>
            <a:off x="3733800" y="3657600"/>
            <a:ext cx="1981200" cy="0"/>
          </a:xfrm>
          <a:prstGeom prst="line">
            <a:avLst/>
          </a:prstGeom>
          <a:noFill/>
          <a:ln w="38100">
            <a:solidFill>
              <a:srgbClr val="000000"/>
            </a:solidFill>
            <a:round/>
            <a:headEnd/>
            <a:tailEnd/>
          </a:ln>
        </p:spPr>
        <p:txBody>
          <a:bodyPr/>
          <a:lstStyle/>
          <a:p>
            <a:endParaRPr lang="en-US"/>
          </a:p>
        </p:txBody>
      </p:sp>
      <p:sp>
        <p:nvSpPr>
          <p:cNvPr id="26629" name="Line 5"/>
          <p:cNvSpPr>
            <a:spLocks noChangeShapeType="1"/>
          </p:cNvSpPr>
          <p:nvPr/>
        </p:nvSpPr>
        <p:spPr bwMode="auto">
          <a:xfrm>
            <a:off x="3733800" y="4343400"/>
            <a:ext cx="1981200" cy="0"/>
          </a:xfrm>
          <a:prstGeom prst="line">
            <a:avLst/>
          </a:prstGeom>
          <a:noFill/>
          <a:ln w="38100">
            <a:solidFill>
              <a:srgbClr val="000000"/>
            </a:solidFill>
            <a:round/>
            <a:headEnd/>
            <a:tailEnd/>
          </a:ln>
        </p:spPr>
        <p:txBody>
          <a:bodyPr/>
          <a:lstStyle/>
          <a:p>
            <a:endParaRPr lang="en-US"/>
          </a:p>
        </p:txBody>
      </p:sp>
      <p:sp>
        <p:nvSpPr>
          <p:cNvPr id="26630" name="Line 6"/>
          <p:cNvSpPr>
            <a:spLocks noChangeShapeType="1"/>
          </p:cNvSpPr>
          <p:nvPr/>
        </p:nvSpPr>
        <p:spPr bwMode="auto">
          <a:xfrm>
            <a:off x="3733800" y="5029200"/>
            <a:ext cx="1981200" cy="0"/>
          </a:xfrm>
          <a:prstGeom prst="line">
            <a:avLst/>
          </a:prstGeom>
          <a:noFill/>
          <a:ln w="38100">
            <a:solidFill>
              <a:srgbClr val="000000"/>
            </a:solidFill>
            <a:round/>
            <a:headEnd/>
            <a:tailEnd/>
          </a:ln>
        </p:spPr>
        <p:txBody>
          <a:bodyPr/>
          <a:lstStyle/>
          <a:p>
            <a:endParaRPr lang="en-US"/>
          </a:p>
        </p:txBody>
      </p:sp>
      <p:sp>
        <p:nvSpPr>
          <p:cNvPr id="26631" name="Rectangle 7"/>
          <p:cNvSpPr>
            <a:spLocks noChangeArrowheads="1"/>
          </p:cNvSpPr>
          <p:nvPr/>
        </p:nvSpPr>
        <p:spPr bwMode="auto">
          <a:xfrm>
            <a:off x="3733800" y="2286000"/>
            <a:ext cx="1905000" cy="533400"/>
          </a:xfrm>
          <a:prstGeom prst="rect">
            <a:avLst/>
          </a:prstGeom>
          <a:gradFill rotWithShape="0">
            <a:gsLst>
              <a:gs pos="0">
                <a:srgbClr val="00FFFF"/>
              </a:gs>
              <a:gs pos="50000">
                <a:srgbClr val="007676"/>
              </a:gs>
              <a:gs pos="100000">
                <a:srgbClr val="00FFFF"/>
              </a:gs>
            </a:gsLst>
            <a:lin ang="5400000" scaled="1"/>
          </a:gradFill>
          <a:ln w="9525">
            <a:solidFill>
              <a:srgbClr val="000000"/>
            </a:solidFill>
            <a:miter lim="800000"/>
            <a:headEnd/>
            <a:tailEnd/>
          </a:ln>
        </p:spPr>
        <p:txBody>
          <a:bodyPr wrap="none" anchor="ctr"/>
          <a:lstStyle/>
          <a:p>
            <a:endParaRPr lang="en-US"/>
          </a:p>
        </p:txBody>
      </p:sp>
      <p:sp>
        <p:nvSpPr>
          <p:cNvPr id="26632" name="AutoShape 8"/>
          <p:cNvSpPr>
            <a:spLocks noChangeArrowheads="1"/>
          </p:cNvSpPr>
          <p:nvPr/>
        </p:nvSpPr>
        <p:spPr bwMode="auto">
          <a:xfrm>
            <a:off x="3810000" y="3200400"/>
            <a:ext cx="228600" cy="685800"/>
          </a:xfrm>
          <a:prstGeom prst="downArrow">
            <a:avLst>
              <a:gd name="adj1" fmla="val 50000"/>
              <a:gd name="adj2" fmla="val 75000"/>
            </a:avLst>
          </a:prstGeom>
          <a:solidFill>
            <a:schemeClr val="bg1"/>
          </a:solidFill>
          <a:ln w="9525">
            <a:solidFill>
              <a:srgbClr val="000000"/>
            </a:solidFill>
            <a:miter lim="800000"/>
            <a:headEnd/>
            <a:tailEnd/>
          </a:ln>
        </p:spPr>
        <p:txBody>
          <a:bodyPr wrap="none" anchor="ctr"/>
          <a:lstStyle/>
          <a:p>
            <a:endParaRPr lang="en-US"/>
          </a:p>
        </p:txBody>
      </p:sp>
      <p:sp>
        <p:nvSpPr>
          <p:cNvPr id="26633" name="AutoShape 9"/>
          <p:cNvSpPr>
            <a:spLocks noChangeArrowheads="1"/>
          </p:cNvSpPr>
          <p:nvPr/>
        </p:nvSpPr>
        <p:spPr bwMode="auto">
          <a:xfrm>
            <a:off x="3810000" y="4191000"/>
            <a:ext cx="228600" cy="685800"/>
          </a:xfrm>
          <a:prstGeom prst="downArrow">
            <a:avLst>
              <a:gd name="adj1" fmla="val 50000"/>
              <a:gd name="adj2" fmla="val 75000"/>
            </a:avLst>
          </a:prstGeom>
          <a:solidFill>
            <a:schemeClr val="bg1"/>
          </a:solidFill>
          <a:ln w="9525">
            <a:solidFill>
              <a:srgbClr val="000000"/>
            </a:solidFill>
            <a:miter lim="800000"/>
            <a:headEnd/>
            <a:tailEnd/>
          </a:ln>
        </p:spPr>
        <p:txBody>
          <a:bodyPr wrap="none" anchor="ctr"/>
          <a:lstStyle/>
          <a:p>
            <a:endParaRPr lang="en-US"/>
          </a:p>
        </p:txBody>
      </p:sp>
      <p:sp>
        <p:nvSpPr>
          <p:cNvPr id="26634" name="AutoShape 10"/>
          <p:cNvSpPr>
            <a:spLocks noChangeArrowheads="1"/>
          </p:cNvSpPr>
          <p:nvPr/>
        </p:nvSpPr>
        <p:spPr bwMode="auto">
          <a:xfrm>
            <a:off x="3810000" y="5181600"/>
            <a:ext cx="228600" cy="685800"/>
          </a:xfrm>
          <a:prstGeom prst="downArrow">
            <a:avLst>
              <a:gd name="adj1" fmla="val 50000"/>
              <a:gd name="adj2" fmla="val 75000"/>
            </a:avLst>
          </a:prstGeom>
          <a:solidFill>
            <a:schemeClr val="bg1"/>
          </a:solidFill>
          <a:ln w="9525">
            <a:solidFill>
              <a:srgbClr val="000000"/>
            </a:solidFill>
            <a:miter lim="800000"/>
            <a:headEnd/>
            <a:tailEnd/>
          </a:ln>
        </p:spPr>
        <p:txBody>
          <a:bodyPr wrap="none" anchor="ctr"/>
          <a:lstStyle/>
          <a:p>
            <a:endParaRPr lang="en-US"/>
          </a:p>
        </p:txBody>
      </p:sp>
      <p:sp>
        <p:nvSpPr>
          <p:cNvPr id="26635" name="AutoShape 11"/>
          <p:cNvSpPr>
            <a:spLocks noChangeArrowheads="1"/>
          </p:cNvSpPr>
          <p:nvPr/>
        </p:nvSpPr>
        <p:spPr bwMode="auto">
          <a:xfrm rot="-5400000">
            <a:off x="4648200" y="5486400"/>
            <a:ext cx="228600" cy="685800"/>
          </a:xfrm>
          <a:prstGeom prst="downArrow">
            <a:avLst>
              <a:gd name="adj1" fmla="val 50000"/>
              <a:gd name="adj2" fmla="val 75000"/>
            </a:avLst>
          </a:prstGeom>
          <a:gradFill rotWithShape="0">
            <a:gsLst>
              <a:gs pos="0">
                <a:schemeClr val="bg1"/>
              </a:gs>
              <a:gs pos="100000">
                <a:srgbClr val="FF0000"/>
              </a:gs>
            </a:gsLst>
            <a:lin ang="0" scaled="1"/>
          </a:gradFill>
          <a:ln w="9525">
            <a:solidFill>
              <a:srgbClr val="000000"/>
            </a:solidFill>
            <a:miter lim="800000"/>
            <a:headEnd/>
            <a:tailEnd/>
          </a:ln>
        </p:spPr>
        <p:txBody>
          <a:bodyPr wrap="none" anchor="ctr"/>
          <a:lstStyle/>
          <a:p>
            <a:endParaRPr lang="en-US"/>
          </a:p>
        </p:txBody>
      </p:sp>
      <p:sp>
        <p:nvSpPr>
          <p:cNvPr id="26636" name="AutoShape 12"/>
          <p:cNvSpPr>
            <a:spLocks noChangeArrowheads="1"/>
          </p:cNvSpPr>
          <p:nvPr/>
        </p:nvSpPr>
        <p:spPr bwMode="auto">
          <a:xfrm flipV="1">
            <a:off x="5334000" y="5181600"/>
            <a:ext cx="228600" cy="685800"/>
          </a:xfrm>
          <a:prstGeom prst="downArrow">
            <a:avLst>
              <a:gd name="adj1" fmla="val 50000"/>
              <a:gd name="adj2" fmla="val 75000"/>
            </a:avLst>
          </a:prstGeom>
          <a:solidFill>
            <a:srgbClr val="FF0000"/>
          </a:solidFill>
          <a:ln w="9525">
            <a:solidFill>
              <a:srgbClr val="000000"/>
            </a:solidFill>
            <a:miter lim="800000"/>
            <a:headEnd/>
            <a:tailEnd/>
          </a:ln>
        </p:spPr>
        <p:txBody>
          <a:bodyPr wrap="none" anchor="ctr"/>
          <a:lstStyle/>
          <a:p>
            <a:endParaRPr lang="en-US"/>
          </a:p>
        </p:txBody>
      </p:sp>
      <p:sp>
        <p:nvSpPr>
          <p:cNvPr id="26637" name="AutoShape 13"/>
          <p:cNvSpPr>
            <a:spLocks noChangeArrowheads="1"/>
          </p:cNvSpPr>
          <p:nvPr/>
        </p:nvSpPr>
        <p:spPr bwMode="auto">
          <a:xfrm flipV="1">
            <a:off x="5334000" y="4114800"/>
            <a:ext cx="228600" cy="685800"/>
          </a:xfrm>
          <a:prstGeom prst="downArrow">
            <a:avLst>
              <a:gd name="adj1" fmla="val 50000"/>
              <a:gd name="adj2" fmla="val 75000"/>
            </a:avLst>
          </a:prstGeom>
          <a:solidFill>
            <a:srgbClr val="FF0000"/>
          </a:solidFill>
          <a:ln w="9525">
            <a:solidFill>
              <a:srgbClr val="000000"/>
            </a:solidFill>
            <a:miter lim="800000"/>
            <a:headEnd/>
            <a:tailEnd/>
          </a:ln>
        </p:spPr>
        <p:txBody>
          <a:bodyPr wrap="none" anchor="ctr"/>
          <a:lstStyle/>
          <a:p>
            <a:endParaRPr lang="en-US"/>
          </a:p>
        </p:txBody>
      </p:sp>
      <p:sp>
        <p:nvSpPr>
          <p:cNvPr id="26638" name="AutoShape 14"/>
          <p:cNvSpPr>
            <a:spLocks noChangeArrowheads="1"/>
          </p:cNvSpPr>
          <p:nvPr/>
        </p:nvSpPr>
        <p:spPr bwMode="auto">
          <a:xfrm flipV="1">
            <a:off x="5334000" y="3200400"/>
            <a:ext cx="228600" cy="685800"/>
          </a:xfrm>
          <a:prstGeom prst="downArrow">
            <a:avLst>
              <a:gd name="adj1" fmla="val 50000"/>
              <a:gd name="adj2" fmla="val 75000"/>
            </a:avLst>
          </a:prstGeom>
          <a:solidFill>
            <a:srgbClr val="FF0000"/>
          </a:solidFill>
          <a:ln w="9525">
            <a:solidFill>
              <a:srgbClr val="000000"/>
            </a:solidFill>
            <a:miter lim="800000"/>
            <a:headEnd/>
            <a:tailEnd/>
          </a:ln>
        </p:spPr>
        <p:txBody>
          <a:bodyPr wrap="none" anchor="ctr"/>
          <a:lstStyle/>
          <a:p>
            <a:endParaRPr lang="en-US"/>
          </a:p>
        </p:txBody>
      </p:sp>
      <p:sp>
        <p:nvSpPr>
          <p:cNvPr id="26639" name="AutoShape 15"/>
          <p:cNvSpPr>
            <a:spLocks noChangeArrowheads="1"/>
          </p:cNvSpPr>
          <p:nvPr/>
        </p:nvSpPr>
        <p:spPr bwMode="auto">
          <a:xfrm rot="16200000" flipV="1">
            <a:off x="4648200" y="2819400"/>
            <a:ext cx="228600" cy="685800"/>
          </a:xfrm>
          <a:prstGeom prst="downArrow">
            <a:avLst>
              <a:gd name="adj1" fmla="val 50000"/>
              <a:gd name="adj2" fmla="val 75000"/>
            </a:avLst>
          </a:prstGeom>
          <a:gradFill rotWithShape="0">
            <a:gsLst>
              <a:gs pos="0">
                <a:schemeClr val="accent2"/>
              </a:gs>
              <a:gs pos="100000">
                <a:srgbClr val="FF0000"/>
              </a:gs>
            </a:gsLst>
            <a:lin ang="0" scaled="1"/>
          </a:gradFill>
          <a:ln w="9525">
            <a:solidFill>
              <a:srgbClr val="000000"/>
            </a:solidFill>
            <a:miter lim="800000"/>
            <a:headEnd/>
            <a:tailEnd/>
          </a:ln>
        </p:spPr>
        <p:txBody>
          <a:bodyPr wrap="none" anchor="ctr"/>
          <a:lstStyle/>
          <a:p>
            <a:endParaRPr lang="en-US"/>
          </a:p>
        </p:txBody>
      </p:sp>
      <p:sp>
        <p:nvSpPr>
          <p:cNvPr id="26640" name="Text Box 16"/>
          <p:cNvSpPr txBox="1">
            <a:spLocks noChangeArrowheads="1"/>
          </p:cNvSpPr>
          <p:nvPr/>
        </p:nvSpPr>
        <p:spPr bwMode="auto">
          <a:xfrm>
            <a:off x="457200" y="1295400"/>
            <a:ext cx="2438400" cy="2100263"/>
          </a:xfrm>
          <a:prstGeom prst="rect">
            <a:avLst/>
          </a:prstGeom>
          <a:noFill/>
          <a:ln w="9525">
            <a:noFill/>
            <a:miter lim="800000"/>
            <a:headEnd/>
            <a:tailEnd/>
          </a:ln>
        </p:spPr>
        <p:txBody>
          <a:bodyPr>
            <a:spAutoFit/>
          </a:bodyPr>
          <a:lstStyle/>
          <a:p>
            <a:pPr algn="ctr" eaLnBrk="0" hangingPunct="0">
              <a:spcBef>
                <a:spcPct val="50000"/>
              </a:spcBef>
            </a:pPr>
            <a:r>
              <a:rPr lang="en-GB">
                <a:latin typeface="Comic Sans MS" pitchFamily="-107" charset="0"/>
              </a:rPr>
              <a:t>Where is the freezer compartment put in a fridge?</a:t>
            </a:r>
          </a:p>
          <a:p>
            <a:pPr algn="ctr" eaLnBrk="0" hangingPunct="0">
              <a:spcBef>
                <a:spcPct val="50000"/>
              </a:spcBef>
            </a:pPr>
            <a:endParaRPr lang="en-GB">
              <a:latin typeface="Comic Sans MS" pitchFamily="-107" charset="0"/>
            </a:endParaRPr>
          </a:p>
        </p:txBody>
      </p:sp>
      <p:sp>
        <p:nvSpPr>
          <p:cNvPr id="26641" name="Rectangle 17"/>
          <p:cNvSpPr>
            <a:spLocks noChangeArrowheads="1"/>
          </p:cNvSpPr>
          <p:nvPr/>
        </p:nvSpPr>
        <p:spPr bwMode="auto">
          <a:xfrm>
            <a:off x="6400800" y="1371600"/>
            <a:ext cx="2133600" cy="822325"/>
          </a:xfrm>
          <a:prstGeom prst="rect">
            <a:avLst/>
          </a:prstGeom>
          <a:noFill/>
          <a:ln w="9525">
            <a:noFill/>
            <a:miter lim="800000"/>
            <a:headEnd/>
            <a:tailEnd/>
          </a:ln>
        </p:spPr>
        <p:txBody>
          <a:bodyPr>
            <a:spAutoFit/>
          </a:bodyPr>
          <a:lstStyle/>
          <a:p>
            <a:pPr algn="ctr" eaLnBrk="0" hangingPunct="0">
              <a:spcBef>
                <a:spcPct val="50000"/>
              </a:spcBef>
            </a:pPr>
            <a:r>
              <a:rPr lang="en-GB">
                <a:latin typeface="Comic Sans MS" pitchFamily="-107" charset="0"/>
              </a:rPr>
              <a:t>Freezer compartment</a:t>
            </a:r>
          </a:p>
        </p:txBody>
      </p:sp>
      <p:sp>
        <p:nvSpPr>
          <p:cNvPr id="26642" name="Line 18"/>
          <p:cNvSpPr>
            <a:spLocks noChangeShapeType="1"/>
          </p:cNvSpPr>
          <p:nvPr/>
        </p:nvSpPr>
        <p:spPr bwMode="auto">
          <a:xfrm flipH="1">
            <a:off x="5181600" y="2057400"/>
            <a:ext cx="1219200" cy="533400"/>
          </a:xfrm>
          <a:prstGeom prst="line">
            <a:avLst/>
          </a:prstGeom>
          <a:noFill/>
          <a:ln w="38100">
            <a:solidFill>
              <a:schemeClr val="tx1"/>
            </a:solidFill>
            <a:round/>
            <a:headEnd/>
            <a:tailEnd type="triangle" w="med" len="med"/>
          </a:ln>
        </p:spPr>
        <p:txBody>
          <a:bodyPr/>
          <a:lstStyle/>
          <a:p>
            <a:endParaRPr lang="en-US"/>
          </a:p>
        </p:txBody>
      </p:sp>
      <p:sp>
        <p:nvSpPr>
          <p:cNvPr id="26643" name="Rectangle 19"/>
          <p:cNvSpPr>
            <a:spLocks noChangeArrowheads="1"/>
          </p:cNvSpPr>
          <p:nvPr/>
        </p:nvSpPr>
        <p:spPr bwMode="auto">
          <a:xfrm>
            <a:off x="533400" y="3505200"/>
            <a:ext cx="2362200" cy="2282825"/>
          </a:xfrm>
          <a:prstGeom prst="rect">
            <a:avLst/>
          </a:prstGeom>
          <a:noFill/>
          <a:ln w="9525">
            <a:noFill/>
            <a:miter lim="800000"/>
            <a:headEnd/>
            <a:tailEnd/>
          </a:ln>
        </p:spPr>
        <p:txBody>
          <a:bodyPr>
            <a:spAutoFit/>
          </a:bodyPr>
          <a:lstStyle/>
          <a:p>
            <a:pPr algn="ctr" eaLnBrk="0" hangingPunct="0">
              <a:spcBef>
                <a:spcPct val="50000"/>
              </a:spcBef>
            </a:pPr>
            <a:r>
              <a:rPr lang="en-GB">
                <a:latin typeface="Comic Sans MS" pitchFamily="-107" charset="0"/>
              </a:rPr>
              <a:t>It is put at the top, because  cool air sinks, so it cools the food on the way down.</a:t>
            </a:r>
          </a:p>
        </p:txBody>
      </p:sp>
      <p:sp>
        <p:nvSpPr>
          <p:cNvPr id="26644" name="Rectangle 20"/>
          <p:cNvSpPr>
            <a:spLocks noChangeArrowheads="1"/>
          </p:cNvSpPr>
          <p:nvPr/>
        </p:nvSpPr>
        <p:spPr bwMode="auto">
          <a:xfrm>
            <a:off x="6172200" y="2819400"/>
            <a:ext cx="2057400" cy="3013075"/>
          </a:xfrm>
          <a:prstGeom prst="rect">
            <a:avLst/>
          </a:prstGeom>
          <a:noFill/>
          <a:ln w="9525">
            <a:noFill/>
            <a:miter lim="800000"/>
            <a:headEnd/>
            <a:tailEnd/>
          </a:ln>
        </p:spPr>
        <p:txBody>
          <a:bodyPr>
            <a:spAutoFit/>
          </a:bodyPr>
          <a:lstStyle/>
          <a:p>
            <a:pPr algn="ctr" eaLnBrk="0" hangingPunct="0">
              <a:spcBef>
                <a:spcPct val="50000"/>
              </a:spcBef>
            </a:pPr>
            <a:r>
              <a:rPr lang="en-GB">
                <a:latin typeface="Comic Sans MS" pitchFamily="-107" charset="0"/>
              </a:rPr>
              <a:t>It is warmer at the bottom, so this warmer air rises and a convection current is set up.</a:t>
            </a:r>
          </a:p>
        </p:txBody>
      </p:sp>
      <p:pic>
        <p:nvPicPr>
          <p:cNvPr id="26645" name="Picture 21" descr="j0160092"/>
          <p:cNvPicPr>
            <a:picLocks noChangeAspect="1" noChangeArrowheads="1"/>
          </p:cNvPicPr>
          <p:nvPr/>
        </p:nvPicPr>
        <p:blipFill>
          <a:blip r:embed="rId2"/>
          <a:srcRect/>
          <a:stretch>
            <a:fillRect/>
          </a:stretch>
        </p:blipFill>
        <p:spPr bwMode="auto">
          <a:xfrm>
            <a:off x="4495800" y="3810000"/>
            <a:ext cx="477838" cy="52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0" y="0"/>
            <a:ext cx="54864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The third method of heat transfer</a:t>
            </a:r>
          </a:p>
        </p:txBody>
      </p:sp>
      <p:sp>
        <p:nvSpPr>
          <p:cNvPr id="27652" name="Text Box 3"/>
          <p:cNvSpPr txBox="1">
            <a:spLocks noChangeArrowheads="1"/>
          </p:cNvSpPr>
          <p:nvPr/>
        </p:nvSpPr>
        <p:spPr bwMode="auto">
          <a:xfrm>
            <a:off x="304800" y="838200"/>
            <a:ext cx="4191000" cy="1370013"/>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How does heat energy get from the Sun to the Earth?</a:t>
            </a:r>
          </a:p>
          <a:p>
            <a:pPr eaLnBrk="0" hangingPunct="0">
              <a:spcBef>
                <a:spcPct val="50000"/>
              </a:spcBef>
            </a:pPr>
            <a:endParaRPr lang="en-GB">
              <a:latin typeface="Arial" charset="0"/>
            </a:endParaRPr>
          </a:p>
        </p:txBody>
      </p:sp>
      <p:sp>
        <p:nvSpPr>
          <p:cNvPr id="17412" name="Rectangle 4"/>
          <p:cNvSpPr>
            <a:spLocks noChangeArrowheads="1"/>
          </p:cNvSpPr>
          <p:nvPr/>
        </p:nvSpPr>
        <p:spPr bwMode="auto">
          <a:xfrm>
            <a:off x="4876800" y="1371600"/>
            <a:ext cx="3581400" cy="1917700"/>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There are no particles between the Sun and the Earth so it CANNOT travel by conduction or by convection. </a:t>
            </a:r>
          </a:p>
        </p:txBody>
      </p:sp>
      <p:sp>
        <p:nvSpPr>
          <p:cNvPr id="17413" name="Line 5"/>
          <p:cNvSpPr>
            <a:spLocks noChangeShapeType="1"/>
          </p:cNvSpPr>
          <p:nvPr/>
        </p:nvSpPr>
        <p:spPr bwMode="auto">
          <a:xfrm>
            <a:off x="2819400" y="3733800"/>
            <a:ext cx="685800" cy="381000"/>
          </a:xfrm>
          <a:prstGeom prst="line">
            <a:avLst/>
          </a:prstGeom>
          <a:noFill/>
          <a:ln w="38100">
            <a:solidFill>
              <a:schemeClr val="tx1"/>
            </a:solidFill>
            <a:round/>
            <a:headEnd/>
            <a:tailEnd/>
          </a:ln>
        </p:spPr>
        <p:txBody>
          <a:bodyPr/>
          <a:lstStyle/>
          <a:p>
            <a:endParaRPr lang="en-US"/>
          </a:p>
        </p:txBody>
      </p:sp>
      <p:sp>
        <p:nvSpPr>
          <p:cNvPr id="17414" name="Line 6"/>
          <p:cNvSpPr>
            <a:spLocks noChangeShapeType="1"/>
          </p:cNvSpPr>
          <p:nvPr/>
        </p:nvSpPr>
        <p:spPr bwMode="auto">
          <a:xfrm>
            <a:off x="4038600" y="4419600"/>
            <a:ext cx="1219200" cy="685800"/>
          </a:xfrm>
          <a:prstGeom prst="line">
            <a:avLst/>
          </a:prstGeom>
          <a:noFill/>
          <a:ln w="38100">
            <a:solidFill>
              <a:schemeClr val="tx1"/>
            </a:solidFill>
            <a:round/>
            <a:headEnd/>
            <a:tailEnd type="triangle" w="med" len="med"/>
          </a:ln>
        </p:spPr>
        <p:txBody>
          <a:bodyPr/>
          <a:lstStyle/>
          <a:p>
            <a:endParaRPr lang="en-US"/>
          </a:p>
        </p:txBody>
      </p:sp>
      <p:sp>
        <p:nvSpPr>
          <p:cNvPr id="17415" name="Text Box 7"/>
          <p:cNvSpPr txBox="1">
            <a:spLocks noChangeArrowheads="1"/>
          </p:cNvSpPr>
          <p:nvPr/>
        </p:nvSpPr>
        <p:spPr bwMode="auto">
          <a:xfrm>
            <a:off x="3581400" y="3886200"/>
            <a:ext cx="609600" cy="823913"/>
          </a:xfrm>
          <a:prstGeom prst="rect">
            <a:avLst/>
          </a:prstGeom>
          <a:noFill/>
          <a:ln w="9525">
            <a:noFill/>
            <a:miter lim="800000"/>
            <a:headEnd/>
            <a:tailEnd/>
          </a:ln>
        </p:spPr>
        <p:txBody>
          <a:bodyPr>
            <a:spAutoFit/>
          </a:bodyPr>
          <a:lstStyle/>
          <a:p>
            <a:pPr eaLnBrk="0" hangingPunct="0">
              <a:spcBef>
                <a:spcPct val="50000"/>
              </a:spcBef>
            </a:pPr>
            <a:r>
              <a:rPr lang="en-GB" sz="4800">
                <a:latin typeface="Arial" charset="0"/>
              </a:rPr>
              <a:t>?</a:t>
            </a:r>
          </a:p>
        </p:txBody>
      </p:sp>
      <p:sp>
        <p:nvSpPr>
          <p:cNvPr id="17416" name="Text Box 8"/>
          <p:cNvSpPr txBox="1">
            <a:spLocks noChangeArrowheads="1"/>
          </p:cNvSpPr>
          <p:nvPr/>
        </p:nvSpPr>
        <p:spPr bwMode="auto">
          <a:xfrm>
            <a:off x="5029200" y="3581400"/>
            <a:ext cx="2743200" cy="650875"/>
          </a:xfrm>
          <a:prstGeom prst="rect">
            <a:avLst/>
          </a:prstGeom>
          <a:noFill/>
          <a:ln w="9525">
            <a:solidFill>
              <a:srgbClr val="000066"/>
            </a:solidFill>
            <a:miter lim="800000"/>
            <a:headEnd/>
            <a:tailEnd/>
          </a:ln>
        </p:spPr>
        <p:txBody>
          <a:bodyPr>
            <a:spAutoFit/>
          </a:bodyPr>
          <a:lstStyle/>
          <a:p>
            <a:pPr eaLnBrk="0" hangingPunct="0">
              <a:spcBef>
                <a:spcPct val="50000"/>
              </a:spcBef>
            </a:pPr>
            <a:r>
              <a:rPr lang="en-GB" sz="3600">
                <a:solidFill>
                  <a:srgbClr val="FF0000"/>
                </a:solidFill>
                <a:latin typeface="Arial" charset="0"/>
              </a:rPr>
              <a:t>RADIATION</a:t>
            </a:r>
          </a:p>
        </p:txBody>
      </p:sp>
      <p:pic>
        <p:nvPicPr>
          <p:cNvPr id="27658" name="Picture 10" descr="earthwithtilt">
            <a:hlinkClick r:id="rId4" action="ppaction://hlinksldjump"/>
          </p:cNvPr>
          <p:cNvPicPr>
            <a:picLocks noChangeAspect="1" noChangeArrowheads="1"/>
          </p:cNvPicPr>
          <p:nvPr/>
        </p:nvPicPr>
        <p:blipFill>
          <a:blip r:embed="rId5"/>
          <a:srcRect/>
          <a:stretch>
            <a:fillRect/>
          </a:stretch>
        </p:blipFill>
        <p:spPr bwMode="auto">
          <a:xfrm>
            <a:off x="4962525" y="4724400"/>
            <a:ext cx="1743075" cy="1752600"/>
          </a:xfrm>
          <a:prstGeom prst="rect">
            <a:avLst/>
          </a:prstGeom>
          <a:noFill/>
          <a:ln w="9525">
            <a:noFill/>
            <a:miter lim="800000"/>
            <a:headEnd/>
            <a:tailEnd/>
          </a:ln>
        </p:spPr>
      </p:pic>
    </p:spTree>
    <p:controls>
      <p:control spid="27650" name="ShockwaveFlash1" r:id="rId2" imgW="1905266" imgH="2362530"/>
    </p:controls>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wipe(up)">
                                      <p:cBhvr>
                                        <p:cTn id="7" dur="500"/>
                                        <p:tgtEl>
                                          <p:spTgt spid="1741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415"/>
                                        </p:tgtEl>
                                        <p:attrNameLst>
                                          <p:attrName>style.visibility</p:attrName>
                                        </p:attrNameLst>
                                      </p:cBhvr>
                                      <p:to>
                                        <p:strVal val="visible"/>
                                      </p:to>
                                    </p:set>
                                    <p:animEffect transition="in" filter="dissolve">
                                      <p:cBhvr>
                                        <p:cTn id="11" dur="500"/>
                                        <p:tgtEl>
                                          <p:spTgt spid="1741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7414"/>
                                        </p:tgtEl>
                                        <p:attrNameLst>
                                          <p:attrName>style.visibility</p:attrName>
                                        </p:attrNameLst>
                                      </p:cBhvr>
                                      <p:to>
                                        <p:strVal val="visible"/>
                                      </p:to>
                                    </p:set>
                                    <p:animEffect transition="in" filter="wipe(up)">
                                      <p:cBhvr>
                                        <p:cTn id="15" dur="500"/>
                                        <p:tgtEl>
                                          <p:spTgt spid="1741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74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17416">
                                            <p:txEl>
                                              <p:charRg st="4294967295" end="429496729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utoUpdateAnimBg="0"/>
      <p:bldP spid="17413" grpId="0" animBg="1"/>
      <p:bldP spid="17414" grpId="0" animBg="1"/>
      <p:bldP spid="17415" grpId="0" autoUpdateAnimBg="0"/>
      <p:bldP spid="1741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25146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Radiation</a:t>
            </a:r>
          </a:p>
        </p:txBody>
      </p:sp>
      <p:sp>
        <p:nvSpPr>
          <p:cNvPr id="18435" name="Text Box 3"/>
          <p:cNvSpPr txBox="1">
            <a:spLocks noChangeArrowheads="1"/>
          </p:cNvSpPr>
          <p:nvPr/>
        </p:nvSpPr>
        <p:spPr bwMode="auto">
          <a:xfrm>
            <a:off x="457200" y="1066800"/>
            <a:ext cx="7924800" cy="4838700"/>
          </a:xfrm>
          <a:prstGeom prst="rect">
            <a:avLst/>
          </a:prstGeom>
          <a:noFill/>
          <a:ln w="9525">
            <a:noFill/>
            <a:miter lim="800000"/>
            <a:headEnd/>
            <a:tailEnd/>
          </a:ln>
        </p:spPr>
        <p:txBody>
          <a:bodyPr>
            <a:spAutoFit/>
          </a:bodyPr>
          <a:lstStyle/>
          <a:p>
            <a:pPr algn="ctr" eaLnBrk="0" hangingPunct="0">
              <a:spcBef>
                <a:spcPct val="50000"/>
              </a:spcBef>
            </a:pPr>
            <a:r>
              <a:rPr lang="en-GB">
                <a:latin typeface="Comic Sans MS" pitchFamily="-107" charset="0"/>
              </a:rPr>
              <a:t>Radiation travels in straight lines</a:t>
            </a:r>
          </a:p>
          <a:p>
            <a:pPr algn="ctr" eaLnBrk="0" hangingPunct="0">
              <a:spcBef>
                <a:spcPct val="50000"/>
              </a:spcBef>
            </a:pPr>
            <a:r>
              <a:rPr lang="en-GB">
                <a:latin typeface="Comic Sans MS" pitchFamily="-107" charset="0"/>
              </a:rPr>
              <a:t>True/False</a:t>
            </a:r>
          </a:p>
          <a:p>
            <a:pPr algn="ctr" eaLnBrk="0" hangingPunct="0">
              <a:spcBef>
                <a:spcPct val="50000"/>
              </a:spcBef>
            </a:pPr>
            <a:r>
              <a:rPr lang="en-GB">
                <a:latin typeface="Comic Sans MS" pitchFamily="-107" charset="0"/>
              </a:rPr>
              <a:t>Radiation can travel through a vacuum</a:t>
            </a:r>
          </a:p>
          <a:p>
            <a:pPr algn="ctr" eaLnBrk="0" hangingPunct="0">
              <a:spcBef>
                <a:spcPct val="50000"/>
              </a:spcBef>
            </a:pPr>
            <a:r>
              <a:rPr lang="en-GB">
                <a:latin typeface="Comic Sans MS" pitchFamily="-107" charset="0"/>
              </a:rPr>
              <a:t>True/False</a:t>
            </a:r>
          </a:p>
          <a:p>
            <a:pPr algn="ctr" eaLnBrk="0" hangingPunct="0">
              <a:spcBef>
                <a:spcPct val="50000"/>
              </a:spcBef>
            </a:pPr>
            <a:r>
              <a:rPr lang="en-GB">
                <a:latin typeface="Comic Sans MS" pitchFamily="-107" charset="0"/>
              </a:rPr>
              <a:t>Radiation requires particles to travel	</a:t>
            </a:r>
          </a:p>
          <a:p>
            <a:pPr algn="ctr" eaLnBrk="0" hangingPunct="0">
              <a:spcBef>
                <a:spcPct val="50000"/>
              </a:spcBef>
            </a:pPr>
            <a:r>
              <a:rPr lang="en-GB">
                <a:latin typeface="Comic Sans MS" pitchFamily="-107" charset="0"/>
              </a:rPr>
              <a:t>True/False</a:t>
            </a:r>
          </a:p>
          <a:p>
            <a:pPr algn="ctr" eaLnBrk="0" hangingPunct="0">
              <a:spcBef>
                <a:spcPct val="50000"/>
              </a:spcBef>
            </a:pPr>
            <a:r>
              <a:rPr lang="en-GB">
                <a:latin typeface="Comic Sans MS" pitchFamily="-107" charset="0"/>
              </a:rPr>
              <a:t>Radiation travels at the speed of light	</a:t>
            </a:r>
          </a:p>
          <a:p>
            <a:pPr algn="ctr" eaLnBrk="0" hangingPunct="0">
              <a:spcBef>
                <a:spcPct val="50000"/>
              </a:spcBef>
            </a:pPr>
            <a:r>
              <a:rPr lang="en-GB">
                <a:latin typeface="Comic Sans MS" pitchFamily="-107" charset="0"/>
              </a:rPr>
              <a:t>True/False</a:t>
            </a:r>
          </a:p>
          <a:p>
            <a:pPr eaLnBrk="0" hangingPunct="0">
              <a:spcBef>
                <a:spcPct val="50000"/>
              </a:spcBef>
            </a:pPr>
            <a:r>
              <a:rPr lang="en-GB">
                <a:latin typeface="Comic Sans MS" pitchFamily="-107" charset="0"/>
              </a:rPr>
              <a:t> </a:t>
            </a:r>
          </a:p>
        </p:txBody>
      </p:sp>
      <p:sp>
        <p:nvSpPr>
          <p:cNvPr id="18436" name="Line 4"/>
          <p:cNvSpPr>
            <a:spLocks noChangeShapeType="1"/>
          </p:cNvSpPr>
          <p:nvPr/>
        </p:nvSpPr>
        <p:spPr bwMode="auto">
          <a:xfrm flipV="1">
            <a:off x="4419600" y="1828800"/>
            <a:ext cx="762000" cy="76200"/>
          </a:xfrm>
          <a:prstGeom prst="line">
            <a:avLst/>
          </a:prstGeom>
          <a:noFill/>
          <a:ln w="57150">
            <a:solidFill>
              <a:srgbClr val="000000"/>
            </a:solidFill>
            <a:round/>
            <a:headEnd/>
            <a:tailEnd/>
          </a:ln>
        </p:spPr>
        <p:txBody>
          <a:bodyPr/>
          <a:lstStyle/>
          <a:p>
            <a:endParaRPr lang="en-US"/>
          </a:p>
        </p:txBody>
      </p:sp>
      <p:sp>
        <p:nvSpPr>
          <p:cNvPr id="18437" name="Line 5"/>
          <p:cNvSpPr>
            <a:spLocks noChangeShapeType="1"/>
          </p:cNvSpPr>
          <p:nvPr/>
        </p:nvSpPr>
        <p:spPr bwMode="auto">
          <a:xfrm flipV="1">
            <a:off x="4419600" y="2895600"/>
            <a:ext cx="762000" cy="76200"/>
          </a:xfrm>
          <a:prstGeom prst="line">
            <a:avLst/>
          </a:prstGeom>
          <a:noFill/>
          <a:ln w="57150">
            <a:solidFill>
              <a:srgbClr val="000000"/>
            </a:solidFill>
            <a:round/>
            <a:headEnd/>
            <a:tailEnd/>
          </a:ln>
        </p:spPr>
        <p:txBody>
          <a:bodyPr/>
          <a:lstStyle/>
          <a:p>
            <a:endParaRPr lang="en-US"/>
          </a:p>
        </p:txBody>
      </p:sp>
      <p:sp>
        <p:nvSpPr>
          <p:cNvPr id="18438" name="Line 6"/>
          <p:cNvSpPr>
            <a:spLocks noChangeShapeType="1"/>
          </p:cNvSpPr>
          <p:nvPr/>
        </p:nvSpPr>
        <p:spPr bwMode="auto">
          <a:xfrm flipV="1">
            <a:off x="3581400" y="4038600"/>
            <a:ext cx="762000" cy="76200"/>
          </a:xfrm>
          <a:prstGeom prst="line">
            <a:avLst/>
          </a:prstGeom>
          <a:noFill/>
          <a:ln w="57150">
            <a:solidFill>
              <a:srgbClr val="000000"/>
            </a:solidFill>
            <a:round/>
            <a:headEnd/>
            <a:tailEnd/>
          </a:ln>
        </p:spPr>
        <p:txBody>
          <a:bodyPr/>
          <a:lstStyle/>
          <a:p>
            <a:endParaRPr lang="en-US"/>
          </a:p>
        </p:txBody>
      </p:sp>
      <p:sp>
        <p:nvSpPr>
          <p:cNvPr id="18439" name="Line 7"/>
          <p:cNvSpPr>
            <a:spLocks noChangeShapeType="1"/>
          </p:cNvSpPr>
          <p:nvPr/>
        </p:nvSpPr>
        <p:spPr bwMode="auto">
          <a:xfrm flipV="1">
            <a:off x="4495800" y="5105400"/>
            <a:ext cx="762000" cy="76200"/>
          </a:xfrm>
          <a:prstGeom prst="line">
            <a:avLst/>
          </a:prstGeom>
          <a:noFill/>
          <a:ln w="57150">
            <a:solidFill>
              <a:srgbClr val="00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iterate type="wd">
                                    <p:tmPct val="100000"/>
                                  </p:iterate>
                                  <p:childTnLst>
                                    <p:set>
                                      <p:cBhvr>
                                        <p:cTn id="6" dur="1" fill="hold">
                                          <p:stCondLst>
                                            <p:cond delay="0"/>
                                          </p:stCondLst>
                                        </p:cTn>
                                        <p:tgtEl>
                                          <p:spTgt spid="18434">
                                            <p:txEl>
                                              <p:charRg st="4294967295" end="4294967295"/>
                                            </p:txEl>
                                          </p:spTgt>
                                        </p:tgtEl>
                                        <p:attrNameLst>
                                          <p:attrName>style.visibility</p:attrName>
                                        </p:attrNameLst>
                                      </p:cBhvr>
                                      <p:to>
                                        <p:strVal val="visible"/>
                                      </p:to>
                                    </p:set>
                                    <p:animEffect transition="in" filter="dissolve">
                                      <p:cBhvr>
                                        <p:cTn id="7" dur="300"/>
                                        <p:tgtEl>
                                          <p:spTgt spid="18434">
                                            <p:txEl>
                                              <p:charRg st="4294967295" end="4294967295"/>
                                            </p:txEl>
                                          </p:spTgt>
                                        </p:tgtEl>
                                      </p:cBhvr>
                                    </p:animEffect>
                                  </p:childTnLst>
                                </p:cTn>
                              </p:par>
                            </p:childTnLst>
                          </p:cTn>
                        </p:par>
                        <p:par>
                          <p:cTn id="8" fill="hold">
                            <p:stCondLst>
                              <p:cond delay="300"/>
                            </p:stCondLst>
                            <p:childTnLst>
                              <p:par>
                                <p:cTn id="9" presetID="9" presetClass="entr" presetSubtype="0" fill="hold" grpId="0" nodeType="afterEffect">
                                  <p:stCondLst>
                                    <p:cond delay="0"/>
                                  </p:stCondLst>
                                  <p:iterate type="wd">
                                    <p:tmPct val="100000"/>
                                  </p:iterate>
                                  <p:childTnLst>
                                    <p:set>
                                      <p:cBhvr>
                                        <p:cTn id="10" dur="1" fill="hold">
                                          <p:stCondLst>
                                            <p:cond delay="0"/>
                                          </p:stCondLst>
                                        </p:cTn>
                                        <p:tgtEl>
                                          <p:spTgt spid="18435"/>
                                        </p:tgtEl>
                                        <p:attrNameLst>
                                          <p:attrName>style.visibility</p:attrName>
                                        </p:attrNameLst>
                                      </p:cBhvr>
                                      <p:to>
                                        <p:strVal val="visible"/>
                                      </p:to>
                                    </p:set>
                                    <p:animEffect transition="in" filter="dissolve">
                                      <p:cBhvr>
                                        <p:cTn id="11" dur="300"/>
                                        <p:tgtEl>
                                          <p:spTgt spid="1843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436"/>
                                        </p:tgtEl>
                                        <p:attrNameLst>
                                          <p:attrName>style.visibility</p:attrName>
                                        </p:attrNameLst>
                                      </p:cBhvr>
                                      <p:to>
                                        <p:strVal val="visible"/>
                                      </p:to>
                                    </p:set>
                                    <p:animEffect transition="in" filter="wipe(left)">
                                      <p:cBhvr>
                                        <p:cTn id="16" dur="500"/>
                                        <p:tgtEl>
                                          <p:spTgt spid="1843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8437"/>
                                        </p:tgtEl>
                                        <p:attrNameLst>
                                          <p:attrName>style.visibility</p:attrName>
                                        </p:attrNameLst>
                                      </p:cBhvr>
                                      <p:to>
                                        <p:strVal val="visible"/>
                                      </p:to>
                                    </p:set>
                                    <p:animEffect transition="in" filter="wipe(left)">
                                      <p:cBhvr>
                                        <p:cTn id="21" dur="500"/>
                                        <p:tgtEl>
                                          <p:spTgt spid="1843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8438"/>
                                        </p:tgtEl>
                                        <p:attrNameLst>
                                          <p:attrName>style.visibility</p:attrName>
                                        </p:attrNameLst>
                                      </p:cBhvr>
                                      <p:to>
                                        <p:strVal val="visible"/>
                                      </p:to>
                                    </p:set>
                                    <p:animEffect transition="in" filter="wipe(left)">
                                      <p:cBhvr>
                                        <p:cTn id="26" dur="500"/>
                                        <p:tgtEl>
                                          <p:spTgt spid="1843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8439"/>
                                        </p:tgtEl>
                                        <p:attrNameLst>
                                          <p:attrName>style.visibility</p:attrName>
                                        </p:attrNameLst>
                                      </p:cBhvr>
                                      <p:to>
                                        <p:strVal val="visible"/>
                                      </p:to>
                                    </p:set>
                                    <p:animEffect transition="in" filter="wipe(left)">
                                      <p:cBhvr>
                                        <p:cTn id="31" dur="500"/>
                                        <p:tgtEl>
                                          <p:spTgt spid="18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autoUpdateAnimBg="0"/>
      <p:bldP spid="18436" grpId="0" animBg="1"/>
      <p:bldP spid="18437" grpId="0" animBg="1"/>
      <p:bldP spid="18438" grpId="0" animBg="1"/>
      <p:bldP spid="184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39624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Emission experiment</a:t>
            </a:r>
          </a:p>
        </p:txBody>
      </p:sp>
      <p:sp>
        <p:nvSpPr>
          <p:cNvPr id="29699" name="Text Box 3"/>
          <p:cNvSpPr txBox="1">
            <a:spLocks noChangeArrowheads="1"/>
          </p:cNvSpPr>
          <p:nvPr/>
        </p:nvSpPr>
        <p:spPr bwMode="auto">
          <a:xfrm>
            <a:off x="533400" y="762000"/>
            <a:ext cx="8305800" cy="822325"/>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Four containers were filled with warm water.  Which container would have the warmest water after ten minutes?</a:t>
            </a:r>
          </a:p>
        </p:txBody>
      </p:sp>
      <p:grpSp>
        <p:nvGrpSpPr>
          <p:cNvPr id="29700" name="Group 4"/>
          <p:cNvGrpSpPr>
            <a:grpSpLocks/>
          </p:cNvGrpSpPr>
          <p:nvPr/>
        </p:nvGrpSpPr>
        <p:grpSpPr bwMode="auto">
          <a:xfrm>
            <a:off x="381000" y="1828800"/>
            <a:ext cx="7275513" cy="2197100"/>
            <a:chOff x="240" y="1152"/>
            <a:chExt cx="4583" cy="1384"/>
          </a:xfrm>
        </p:grpSpPr>
        <p:sp>
          <p:nvSpPr>
            <p:cNvPr id="29706" name="AutoShape 5"/>
            <p:cNvSpPr>
              <a:spLocks noChangeArrowheads="1"/>
            </p:cNvSpPr>
            <p:nvPr/>
          </p:nvSpPr>
          <p:spPr bwMode="auto">
            <a:xfrm>
              <a:off x="432" y="1296"/>
              <a:ext cx="624" cy="864"/>
            </a:xfrm>
            <a:prstGeom prst="can">
              <a:avLst>
                <a:gd name="adj" fmla="val 34615"/>
              </a:avLst>
            </a:prstGeom>
            <a:gradFill rotWithShape="0">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9525">
              <a:solidFill>
                <a:srgbClr val="000000"/>
              </a:solidFill>
              <a:round/>
              <a:headEnd/>
              <a:tailEnd/>
            </a:ln>
          </p:spPr>
          <p:txBody>
            <a:bodyPr wrap="none" anchor="ctr"/>
            <a:lstStyle/>
            <a:p>
              <a:endParaRPr lang="en-US"/>
            </a:p>
          </p:txBody>
        </p:sp>
        <p:sp>
          <p:nvSpPr>
            <p:cNvPr id="29707" name="AutoShape 6"/>
            <p:cNvSpPr>
              <a:spLocks noChangeArrowheads="1"/>
            </p:cNvSpPr>
            <p:nvPr/>
          </p:nvSpPr>
          <p:spPr bwMode="auto">
            <a:xfrm>
              <a:off x="1584" y="1392"/>
              <a:ext cx="624" cy="864"/>
            </a:xfrm>
            <a:prstGeom prst="can">
              <a:avLst>
                <a:gd name="adj" fmla="val 34615"/>
              </a:avLst>
            </a:prstGeom>
            <a:solidFill>
              <a:schemeClr val="bg2"/>
            </a:solidFill>
            <a:ln w="9525">
              <a:solidFill>
                <a:srgbClr val="000000"/>
              </a:solidFill>
              <a:round/>
              <a:headEnd/>
              <a:tailEnd/>
            </a:ln>
          </p:spPr>
          <p:txBody>
            <a:bodyPr wrap="none" anchor="ctr"/>
            <a:lstStyle/>
            <a:p>
              <a:endParaRPr lang="en-US"/>
            </a:p>
          </p:txBody>
        </p:sp>
        <p:sp>
          <p:nvSpPr>
            <p:cNvPr id="29708" name="AutoShape 7"/>
            <p:cNvSpPr>
              <a:spLocks noChangeArrowheads="1"/>
            </p:cNvSpPr>
            <p:nvPr/>
          </p:nvSpPr>
          <p:spPr bwMode="auto">
            <a:xfrm>
              <a:off x="4080" y="1392"/>
              <a:ext cx="624" cy="864"/>
            </a:xfrm>
            <a:prstGeom prst="can">
              <a:avLst>
                <a:gd name="adj" fmla="val 34615"/>
              </a:avLst>
            </a:prstGeom>
            <a:gradFill rotWithShape="0">
              <a:gsLst>
                <a:gs pos="0">
                  <a:srgbClr val="000000"/>
                </a:gs>
                <a:gs pos="50000">
                  <a:srgbClr val="969696"/>
                </a:gs>
                <a:gs pos="100000">
                  <a:srgbClr val="000000"/>
                </a:gs>
              </a:gsLst>
              <a:lin ang="0" scaled="1"/>
            </a:gradFill>
            <a:ln w="9525">
              <a:solidFill>
                <a:srgbClr val="000000"/>
              </a:solidFill>
              <a:round/>
              <a:headEnd/>
              <a:tailEnd/>
            </a:ln>
          </p:spPr>
          <p:txBody>
            <a:bodyPr wrap="none" anchor="ctr"/>
            <a:lstStyle/>
            <a:p>
              <a:endParaRPr lang="en-US"/>
            </a:p>
          </p:txBody>
        </p:sp>
        <p:sp>
          <p:nvSpPr>
            <p:cNvPr id="29709" name="AutoShape 8"/>
            <p:cNvSpPr>
              <a:spLocks noChangeArrowheads="1"/>
            </p:cNvSpPr>
            <p:nvPr/>
          </p:nvSpPr>
          <p:spPr bwMode="auto">
            <a:xfrm>
              <a:off x="2736" y="1392"/>
              <a:ext cx="624" cy="864"/>
            </a:xfrm>
            <a:prstGeom prst="can">
              <a:avLst>
                <a:gd name="adj" fmla="val 34615"/>
              </a:avLst>
            </a:prstGeom>
            <a:solidFill>
              <a:srgbClr val="000000"/>
            </a:solidFill>
            <a:ln w="9525">
              <a:solidFill>
                <a:srgbClr val="000000"/>
              </a:solidFill>
              <a:round/>
              <a:headEnd/>
              <a:tailEnd/>
            </a:ln>
          </p:spPr>
          <p:txBody>
            <a:bodyPr wrap="none" anchor="ctr"/>
            <a:lstStyle/>
            <a:p>
              <a:endParaRPr lang="en-US"/>
            </a:p>
          </p:txBody>
        </p:sp>
        <p:sp>
          <p:nvSpPr>
            <p:cNvPr id="29710" name="Text Box 9"/>
            <p:cNvSpPr txBox="1">
              <a:spLocks noChangeArrowheads="1"/>
            </p:cNvSpPr>
            <p:nvPr/>
          </p:nvSpPr>
          <p:spPr bwMode="auto">
            <a:xfrm>
              <a:off x="240" y="2256"/>
              <a:ext cx="1248" cy="250"/>
            </a:xfrm>
            <a:prstGeom prst="rect">
              <a:avLst/>
            </a:prstGeom>
            <a:noFill/>
            <a:ln w="9525">
              <a:noFill/>
              <a:miter lim="800000"/>
              <a:headEnd/>
              <a:tailEnd/>
            </a:ln>
          </p:spPr>
          <p:txBody>
            <a:bodyPr>
              <a:spAutoFit/>
            </a:bodyPr>
            <a:lstStyle/>
            <a:p>
              <a:pPr eaLnBrk="0" hangingPunct="0">
                <a:spcBef>
                  <a:spcPct val="50000"/>
                </a:spcBef>
              </a:pPr>
              <a:r>
                <a:rPr lang="en-GB" sz="2000">
                  <a:solidFill>
                    <a:srgbClr val="0000FF"/>
                  </a:solidFill>
                  <a:latin typeface="Arial" charset="0"/>
                </a:rPr>
                <a:t>Shiny metal</a:t>
              </a:r>
            </a:p>
          </p:txBody>
        </p:sp>
        <p:sp>
          <p:nvSpPr>
            <p:cNvPr id="29711" name="Rectangle 10"/>
            <p:cNvSpPr>
              <a:spLocks noChangeArrowheads="1"/>
            </p:cNvSpPr>
            <p:nvPr/>
          </p:nvSpPr>
          <p:spPr bwMode="auto">
            <a:xfrm>
              <a:off x="1488" y="1152"/>
              <a:ext cx="828" cy="250"/>
            </a:xfrm>
            <a:prstGeom prst="rect">
              <a:avLst/>
            </a:prstGeom>
            <a:noFill/>
            <a:ln w="9525">
              <a:noFill/>
              <a:miter lim="800000"/>
              <a:headEnd/>
              <a:tailEnd/>
            </a:ln>
          </p:spPr>
          <p:txBody>
            <a:bodyPr wrap="none">
              <a:spAutoFit/>
            </a:bodyPr>
            <a:lstStyle/>
            <a:p>
              <a:pPr eaLnBrk="0" hangingPunct="0"/>
              <a:r>
                <a:rPr lang="en-GB" sz="2000">
                  <a:solidFill>
                    <a:srgbClr val="0000FF"/>
                  </a:solidFill>
                  <a:latin typeface="Arial" charset="0"/>
                </a:rPr>
                <a:t>Dull metal</a:t>
              </a:r>
            </a:p>
          </p:txBody>
        </p:sp>
        <p:sp>
          <p:nvSpPr>
            <p:cNvPr id="29712" name="Rectangle 11"/>
            <p:cNvSpPr>
              <a:spLocks noChangeArrowheads="1"/>
            </p:cNvSpPr>
            <p:nvPr/>
          </p:nvSpPr>
          <p:spPr bwMode="auto">
            <a:xfrm>
              <a:off x="2640" y="2286"/>
              <a:ext cx="811" cy="250"/>
            </a:xfrm>
            <a:prstGeom prst="rect">
              <a:avLst/>
            </a:prstGeom>
            <a:noFill/>
            <a:ln w="9525">
              <a:noFill/>
              <a:miter lim="800000"/>
              <a:headEnd/>
              <a:tailEnd/>
            </a:ln>
          </p:spPr>
          <p:txBody>
            <a:bodyPr wrap="none">
              <a:spAutoFit/>
            </a:bodyPr>
            <a:lstStyle/>
            <a:p>
              <a:pPr eaLnBrk="0" hangingPunct="0"/>
              <a:r>
                <a:rPr lang="en-GB" sz="2000">
                  <a:solidFill>
                    <a:srgbClr val="0000FF"/>
                  </a:solidFill>
                  <a:latin typeface="Arial" charset="0"/>
                </a:rPr>
                <a:t>Dull black</a:t>
              </a:r>
            </a:p>
          </p:txBody>
        </p:sp>
        <p:sp>
          <p:nvSpPr>
            <p:cNvPr id="29713" name="Rectangle 12"/>
            <p:cNvSpPr>
              <a:spLocks noChangeArrowheads="1"/>
            </p:cNvSpPr>
            <p:nvPr/>
          </p:nvSpPr>
          <p:spPr bwMode="auto">
            <a:xfrm>
              <a:off x="3888" y="1152"/>
              <a:ext cx="935" cy="250"/>
            </a:xfrm>
            <a:prstGeom prst="rect">
              <a:avLst/>
            </a:prstGeom>
            <a:noFill/>
            <a:ln w="9525">
              <a:noFill/>
              <a:miter lim="800000"/>
              <a:headEnd/>
              <a:tailEnd/>
            </a:ln>
          </p:spPr>
          <p:txBody>
            <a:bodyPr wrap="none">
              <a:spAutoFit/>
            </a:bodyPr>
            <a:lstStyle/>
            <a:p>
              <a:pPr eaLnBrk="0" hangingPunct="0"/>
              <a:r>
                <a:rPr lang="en-GB" sz="2000">
                  <a:solidFill>
                    <a:srgbClr val="0000FF"/>
                  </a:solidFill>
                  <a:latin typeface="Arial" charset="0"/>
                </a:rPr>
                <a:t>Shiny black</a:t>
              </a:r>
            </a:p>
          </p:txBody>
        </p:sp>
      </p:grpSp>
      <p:sp>
        <p:nvSpPr>
          <p:cNvPr id="29701" name="Text Box 13"/>
          <p:cNvSpPr txBox="1">
            <a:spLocks noChangeArrowheads="1"/>
          </p:cNvSpPr>
          <p:nvPr/>
        </p:nvSpPr>
        <p:spPr bwMode="auto">
          <a:xfrm>
            <a:off x="304800" y="4191000"/>
            <a:ext cx="8534400" cy="1917700"/>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The __________ container would be the warmest after ten minutes because its shiny surface reflects heat _______ back into the container so less is lost. The ________ container would be the coolest because it is the best at _______ heat radiation.</a:t>
            </a:r>
          </a:p>
        </p:txBody>
      </p:sp>
      <p:sp>
        <p:nvSpPr>
          <p:cNvPr id="19470" name="Rectangle 14"/>
          <p:cNvSpPr>
            <a:spLocks noChangeArrowheads="1"/>
          </p:cNvSpPr>
          <p:nvPr/>
        </p:nvSpPr>
        <p:spPr bwMode="auto">
          <a:xfrm>
            <a:off x="971550" y="4184650"/>
            <a:ext cx="1727200" cy="457200"/>
          </a:xfrm>
          <a:prstGeom prst="rect">
            <a:avLst/>
          </a:prstGeom>
          <a:noFill/>
          <a:ln w="9525">
            <a:noFill/>
            <a:miter lim="800000"/>
            <a:headEnd/>
            <a:tailEnd/>
          </a:ln>
        </p:spPr>
        <p:txBody>
          <a:bodyPr wrap="none">
            <a:spAutoFit/>
          </a:bodyPr>
          <a:lstStyle/>
          <a:p>
            <a:pPr eaLnBrk="0" hangingPunct="0"/>
            <a:r>
              <a:rPr lang="en-GB">
                <a:solidFill>
                  <a:srgbClr val="FF0000"/>
                </a:solidFill>
                <a:latin typeface="Arial" charset="0"/>
              </a:rPr>
              <a:t>shiny metal</a:t>
            </a:r>
          </a:p>
        </p:txBody>
      </p:sp>
      <p:sp>
        <p:nvSpPr>
          <p:cNvPr id="19471" name="Rectangle 15"/>
          <p:cNvSpPr>
            <a:spLocks noChangeArrowheads="1"/>
          </p:cNvSpPr>
          <p:nvPr/>
        </p:nvSpPr>
        <p:spPr bwMode="auto">
          <a:xfrm>
            <a:off x="6705600" y="4552950"/>
            <a:ext cx="1355725" cy="457200"/>
          </a:xfrm>
          <a:prstGeom prst="rect">
            <a:avLst/>
          </a:prstGeom>
          <a:noFill/>
          <a:ln w="9525">
            <a:noFill/>
            <a:miter lim="800000"/>
            <a:headEnd/>
            <a:tailEnd/>
          </a:ln>
        </p:spPr>
        <p:txBody>
          <a:bodyPr wrap="none">
            <a:spAutoFit/>
          </a:bodyPr>
          <a:lstStyle/>
          <a:p>
            <a:pPr eaLnBrk="0" hangingPunct="0"/>
            <a:r>
              <a:rPr lang="en-GB">
                <a:solidFill>
                  <a:srgbClr val="FF0000"/>
                </a:solidFill>
                <a:latin typeface="Arial" charset="0"/>
              </a:rPr>
              <a:t>radiation</a:t>
            </a:r>
          </a:p>
        </p:txBody>
      </p:sp>
      <p:sp>
        <p:nvSpPr>
          <p:cNvPr id="19472" name="Rectangle 16"/>
          <p:cNvSpPr>
            <a:spLocks noChangeArrowheads="1"/>
          </p:cNvSpPr>
          <p:nvPr/>
        </p:nvSpPr>
        <p:spPr bwMode="auto">
          <a:xfrm>
            <a:off x="5391150" y="4886325"/>
            <a:ext cx="1457325" cy="457200"/>
          </a:xfrm>
          <a:prstGeom prst="rect">
            <a:avLst/>
          </a:prstGeom>
          <a:noFill/>
          <a:ln w="9525">
            <a:noFill/>
            <a:miter lim="800000"/>
            <a:headEnd/>
            <a:tailEnd/>
          </a:ln>
        </p:spPr>
        <p:txBody>
          <a:bodyPr wrap="none">
            <a:spAutoFit/>
          </a:bodyPr>
          <a:lstStyle/>
          <a:p>
            <a:pPr eaLnBrk="0" hangingPunct="0"/>
            <a:r>
              <a:rPr lang="en-GB">
                <a:solidFill>
                  <a:srgbClr val="FF0000"/>
                </a:solidFill>
                <a:latin typeface="Arial" charset="0"/>
              </a:rPr>
              <a:t>dull black</a:t>
            </a:r>
          </a:p>
        </p:txBody>
      </p:sp>
      <p:sp>
        <p:nvSpPr>
          <p:cNvPr id="19473" name="Rectangle 17"/>
          <p:cNvSpPr>
            <a:spLocks noChangeArrowheads="1"/>
          </p:cNvSpPr>
          <p:nvPr/>
        </p:nvSpPr>
        <p:spPr bwMode="auto">
          <a:xfrm>
            <a:off x="6477000" y="5257800"/>
            <a:ext cx="1252538" cy="457200"/>
          </a:xfrm>
          <a:prstGeom prst="rect">
            <a:avLst/>
          </a:prstGeom>
          <a:noFill/>
          <a:ln w="9525">
            <a:noFill/>
            <a:miter lim="800000"/>
            <a:headEnd/>
            <a:tailEnd/>
          </a:ln>
        </p:spPr>
        <p:txBody>
          <a:bodyPr wrap="none">
            <a:spAutoFit/>
          </a:bodyPr>
          <a:lstStyle/>
          <a:p>
            <a:pPr eaLnBrk="0" hangingPunct="0"/>
            <a:r>
              <a:rPr lang="en-GB">
                <a:solidFill>
                  <a:srgbClr val="FF0000"/>
                </a:solidFill>
                <a:latin typeface="Arial" charset="0"/>
              </a:rPr>
              <a:t>emitting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0" grpId="0" autoUpdateAnimBg="0"/>
      <p:bldP spid="19471" grpId="0" autoUpdateAnimBg="0"/>
      <p:bldP spid="19472" grpId="0" autoUpdateAnimBg="0"/>
      <p:bldP spid="1947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EBFA"/>
            </a:gs>
            <a:gs pos="14999">
              <a:srgbClr val="C4D6EB"/>
            </a:gs>
            <a:gs pos="30000">
              <a:srgbClr val="85C2FF"/>
            </a:gs>
            <a:gs pos="50000">
              <a:srgbClr val="5E9EFF"/>
            </a:gs>
            <a:gs pos="70000">
              <a:srgbClr val="85C2FF"/>
            </a:gs>
            <a:gs pos="85001">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mtClean="0"/>
              <a:t>Heat Transfer</a:t>
            </a:r>
          </a:p>
        </p:txBody>
      </p:sp>
      <p:sp>
        <p:nvSpPr>
          <p:cNvPr id="4099" name="Rectangle 3"/>
          <p:cNvSpPr>
            <a:spLocks noGrp="1" noChangeArrowheads="1"/>
          </p:cNvSpPr>
          <p:nvPr>
            <p:ph type="body" idx="1"/>
          </p:nvPr>
        </p:nvSpPr>
        <p:spPr/>
        <p:txBody>
          <a:bodyPr/>
          <a:lstStyle/>
          <a:p>
            <a:pPr eaLnBrk="1" hangingPunct="1"/>
            <a:r>
              <a:rPr lang="en-GB" smtClean="0"/>
              <a:t>Heat always moves from a warmer place to a cooler place.</a:t>
            </a:r>
          </a:p>
          <a:p>
            <a:pPr eaLnBrk="1" hangingPunct="1"/>
            <a:r>
              <a:rPr lang="en-GB" smtClean="0"/>
              <a:t>Hot objects in a cooler room will cool to room temperature.</a:t>
            </a:r>
          </a:p>
          <a:p>
            <a:pPr eaLnBrk="1" hangingPunct="1"/>
            <a:r>
              <a:rPr lang="en-GB" smtClean="0"/>
              <a:t>Cold objects in a warmer room will heat up to room temperature.</a:t>
            </a:r>
          </a:p>
          <a:p>
            <a:pPr eaLnBrk="1" hangingPunct="1"/>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dissolv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ssolv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ssolve">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3D4A8"/>
            </a:gs>
            <a:gs pos="12500">
              <a:srgbClr val="21D6E0"/>
            </a:gs>
            <a:gs pos="37500">
              <a:srgbClr val="0087E6"/>
            </a:gs>
            <a:gs pos="50000">
              <a:srgbClr val="005CBF"/>
            </a:gs>
            <a:gs pos="62500">
              <a:srgbClr val="0087E6"/>
            </a:gs>
            <a:gs pos="87500">
              <a:srgbClr val="21D6E0"/>
            </a:gs>
            <a:gs pos="100000">
              <a:srgbClr val="03D4A8"/>
            </a:gs>
          </a:gsLst>
          <a:lin ang="54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mtClean="0"/>
              <a:t>Question</a:t>
            </a:r>
          </a:p>
        </p:txBody>
      </p:sp>
      <p:sp>
        <p:nvSpPr>
          <p:cNvPr id="5123" name="Rectangle 3"/>
          <p:cNvSpPr>
            <a:spLocks noGrp="1" noChangeArrowheads="1"/>
          </p:cNvSpPr>
          <p:nvPr>
            <p:ph type="body" idx="1"/>
          </p:nvPr>
        </p:nvSpPr>
        <p:spPr/>
        <p:txBody>
          <a:bodyPr/>
          <a:lstStyle/>
          <a:p>
            <a:pPr eaLnBrk="1" hangingPunct="1"/>
            <a:r>
              <a:rPr lang="en-GB" smtClean="0"/>
              <a:t>If a cup of coffee and a red popsickle were left on the table in this room what would happen to them? Why?</a:t>
            </a:r>
          </a:p>
          <a:p>
            <a:pPr eaLnBrk="1" hangingPunct="1"/>
            <a:r>
              <a:rPr lang="en-GB" smtClean="0"/>
              <a:t>The cup of coffee will cool until it reaches room temperature. The popsickle will melt and then the liquid will warm to room temperature.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dissolve">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dissolve">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CCFF"/>
            </a:gs>
            <a:gs pos="9000">
              <a:srgbClr val="99CCFF"/>
            </a:gs>
            <a:gs pos="17999">
              <a:srgbClr val="9966FF"/>
            </a:gs>
            <a:gs pos="30499">
              <a:srgbClr val="CC99FF"/>
            </a:gs>
            <a:gs pos="41000">
              <a:srgbClr val="99CCFF"/>
            </a:gs>
            <a:gs pos="50000">
              <a:srgbClr val="CCCCFF"/>
            </a:gs>
            <a:gs pos="59000">
              <a:srgbClr val="99CCFF"/>
            </a:gs>
            <a:gs pos="69501">
              <a:srgbClr val="CC99FF"/>
            </a:gs>
            <a:gs pos="82001">
              <a:srgbClr val="9966FF"/>
            </a:gs>
            <a:gs pos="91000">
              <a:srgbClr val="99CCFF"/>
            </a:gs>
            <a:gs pos="100000">
              <a:srgbClr val="CCCCFF"/>
            </a:gs>
          </a:gsLst>
          <a:lin ang="54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mtClean="0"/>
              <a:t>Heat Transfer Methods</a:t>
            </a:r>
          </a:p>
        </p:txBody>
      </p:sp>
      <p:sp>
        <p:nvSpPr>
          <p:cNvPr id="6147" name="Rectangle 3"/>
          <p:cNvSpPr>
            <a:spLocks noGrp="1" noChangeArrowheads="1"/>
          </p:cNvSpPr>
          <p:nvPr>
            <p:ph type="body" idx="1"/>
          </p:nvPr>
        </p:nvSpPr>
        <p:spPr/>
        <p:txBody>
          <a:bodyPr/>
          <a:lstStyle/>
          <a:p>
            <a:pPr eaLnBrk="1" hangingPunct="1"/>
            <a:r>
              <a:rPr lang="en-GB" sz="3600" smtClean="0"/>
              <a:t>Heat transfers in three ways:</a:t>
            </a:r>
          </a:p>
          <a:p>
            <a:pPr lvl="1" eaLnBrk="1" hangingPunct="1"/>
            <a:r>
              <a:rPr lang="en-GB" sz="3600" smtClean="0"/>
              <a:t>Conduction</a:t>
            </a:r>
          </a:p>
          <a:p>
            <a:pPr lvl="1" eaLnBrk="1" hangingPunct="1"/>
            <a:r>
              <a:rPr lang="en-GB" sz="3600" smtClean="0"/>
              <a:t>Convection</a:t>
            </a:r>
          </a:p>
          <a:p>
            <a:pPr lvl="1" eaLnBrk="1" hangingPunct="1"/>
            <a:r>
              <a:rPr lang="en-GB" sz="3600" smtClean="0"/>
              <a:t>Radiation</a:t>
            </a:r>
          </a:p>
          <a:p>
            <a:pPr lvl="1" eaLnBrk="1" hangingPunct="1">
              <a:buFontTx/>
              <a:buNone/>
            </a:pPr>
            <a:endParaRPr lang="en-GB" sz="3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dissolve">
                                      <p:cBhvr>
                                        <p:cTn id="7" dur="500"/>
                                        <p:tgtEl>
                                          <p:spTgt spid="614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dissolve">
                                      <p:cBhvr>
                                        <p:cTn id="10" dur="500"/>
                                        <p:tgtEl>
                                          <p:spTgt spid="614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dissolve">
                                      <p:cBhvr>
                                        <p:cTn id="13" dur="500"/>
                                        <p:tgtEl>
                                          <p:spTgt spid="614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147">
                                            <p:txEl>
                                              <p:pRg st="3" end="3"/>
                                            </p:txEl>
                                          </p:spTgt>
                                        </p:tgtEl>
                                        <p:attrNameLst>
                                          <p:attrName>style.visibility</p:attrName>
                                        </p:attrNameLst>
                                      </p:cBhvr>
                                      <p:to>
                                        <p:strVal val="visible"/>
                                      </p:to>
                                    </p:set>
                                    <p:animEffect transition="in" filter="dissolve">
                                      <p:cBhvr>
                                        <p:cTn id="16"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0"/>
            <a:ext cx="33528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Conduction</a:t>
            </a:r>
          </a:p>
        </p:txBody>
      </p:sp>
      <p:sp>
        <p:nvSpPr>
          <p:cNvPr id="19460" name="Text Box 3"/>
          <p:cNvSpPr txBox="1">
            <a:spLocks noChangeArrowheads="1"/>
          </p:cNvSpPr>
          <p:nvPr/>
        </p:nvSpPr>
        <p:spPr bwMode="auto">
          <a:xfrm>
            <a:off x="533400" y="609600"/>
            <a:ext cx="7300913" cy="822325"/>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When you heat a metal strip at one end, the heat travels to the other end.</a:t>
            </a:r>
          </a:p>
        </p:txBody>
      </p:sp>
      <p:sp>
        <p:nvSpPr>
          <p:cNvPr id="19461" name="Text Box 4"/>
          <p:cNvSpPr txBox="1">
            <a:spLocks noChangeArrowheads="1"/>
          </p:cNvSpPr>
          <p:nvPr/>
        </p:nvSpPr>
        <p:spPr bwMode="auto">
          <a:xfrm>
            <a:off x="539750" y="4800600"/>
            <a:ext cx="8147050" cy="1552575"/>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As you heat the metal, the particles vibrate, these vibrations make the adjacent particles vibrate, and so on and so on, the vibrations are passed along the metal and so is the heat. We call this?</a:t>
            </a:r>
          </a:p>
        </p:txBody>
      </p:sp>
      <p:sp>
        <p:nvSpPr>
          <p:cNvPr id="9221" name="Text Box 5"/>
          <p:cNvSpPr txBox="1">
            <a:spLocks noChangeArrowheads="1"/>
          </p:cNvSpPr>
          <p:nvPr/>
        </p:nvSpPr>
        <p:spPr bwMode="auto">
          <a:xfrm>
            <a:off x="4419600" y="5924550"/>
            <a:ext cx="1981200" cy="457200"/>
          </a:xfrm>
          <a:prstGeom prst="rect">
            <a:avLst/>
          </a:prstGeom>
          <a:solidFill>
            <a:srgbClr val="0000FF"/>
          </a:solidFill>
          <a:ln w="9525">
            <a:noFill/>
            <a:miter lim="800000"/>
            <a:headEnd/>
            <a:tailEnd/>
          </a:ln>
        </p:spPr>
        <p:txBody>
          <a:bodyPr>
            <a:spAutoFit/>
          </a:bodyPr>
          <a:lstStyle/>
          <a:p>
            <a:pPr algn="ctr" eaLnBrk="0" hangingPunct="0">
              <a:spcBef>
                <a:spcPct val="50000"/>
              </a:spcBef>
            </a:pPr>
            <a:r>
              <a:rPr lang="en-GB">
                <a:solidFill>
                  <a:schemeClr val="bg1"/>
                </a:solidFill>
                <a:latin typeface="Arial" charset="0"/>
              </a:rPr>
              <a:t>Conduction</a:t>
            </a:r>
          </a:p>
        </p:txBody>
      </p:sp>
      <p:pic>
        <p:nvPicPr>
          <p:cNvPr id="19463" name="Picture 7" descr="flash icon"/>
          <p:cNvPicPr>
            <a:picLocks noChangeAspect="1" noChangeArrowheads="1"/>
          </p:cNvPicPr>
          <p:nvPr/>
        </p:nvPicPr>
        <p:blipFill>
          <a:blip r:embed="rId4"/>
          <a:srcRect/>
          <a:stretch>
            <a:fillRect/>
          </a:stretch>
        </p:blipFill>
        <p:spPr bwMode="auto">
          <a:xfrm>
            <a:off x="7391400" y="152400"/>
            <a:ext cx="511175" cy="533400"/>
          </a:xfrm>
          <a:prstGeom prst="rect">
            <a:avLst/>
          </a:prstGeom>
          <a:noFill/>
          <a:ln w="9525">
            <a:noFill/>
            <a:miter lim="800000"/>
            <a:headEnd/>
            <a:tailEnd/>
          </a:ln>
        </p:spPr>
      </p:pic>
    </p:spTree>
    <p:controls>
      <p:control spid="19458" name="ShockwaveFlash1" r:id="rId2" imgW="5638095" imgH="3428571"/>
    </p:controls>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21">
                                            <p:txEl>
                                              <p:charRg st="4294967295" end="429496729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4038600" cy="533400"/>
          </a:xfrm>
          <a:solidFill>
            <a:srgbClr val="0000FF"/>
          </a:solidFill>
          <a:ln>
            <a:solidFill>
              <a:srgbClr val="000066"/>
            </a:solidFill>
          </a:ln>
        </p:spPr>
        <p:txBody>
          <a:bodyPr/>
          <a:lstStyle/>
          <a:p>
            <a:pPr algn="l" eaLnBrk="1" hangingPunct="1"/>
            <a:r>
              <a:rPr lang="en-GB" sz="2800" smtClean="0">
                <a:solidFill>
                  <a:schemeClr val="bg1"/>
                </a:solidFill>
                <a:latin typeface="Arial" charset="0"/>
              </a:rPr>
              <a:t>Metals are different</a:t>
            </a:r>
          </a:p>
        </p:txBody>
      </p:sp>
      <p:sp>
        <p:nvSpPr>
          <p:cNvPr id="20483" name="Rectangle 3"/>
          <p:cNvSpPr>
            <a:spLocks noChangeArrowheads="1"/>
          </p:cNvSpPr>
          <p:nvPr/>
        </p:nvSpPr>
        <p:spPr bwMode="auto">
          <a:xfrm>
            <a:off x="0" y="2286000"/>
            <a:ext cx="5334000" cy="2286000"/>
          </a:xfrm>
          <a:prstGeom prst="rect">
            <a:avLst/>
          </a:prstGeom>
          <a:gradFill rotWithShape="0">
            <a:gsLst>
              <a:gs pos="0">
                <a:srgbClr val="FFFFFF"/>
              </a:gs>
              <a:gs pos="100000">
                <a:schemeClr val="folHlink"/>
              </a:gs>
            </a:gsLst>
            <a:path path="shape">
              <a:fillToRect l="50000" t="50000" r="50000" b="50000"/>
            </a:path>
          </a:gradFill>
          <a:ln w="9525">
            <a:noFill/>
            <a:miter lim="800000"/>
            <a:headEnd/>
            <a:tailEnd/>
          </a:ln>
        </p:spPr>
        <p:txBody>
          <a:bodyPr wrap="none" anchor="ctr"/>
          <a:lstStyle/>
          <a:p>
            <a:endParaRPr lang="en-US"/>
          </a:p>
        </p:txBody>
      </p:sp>
      <p:sp>
        <p:nvSpPr>
          <p:cNvPr id="10244" name="Oval 4"/>
          <p:cNvSpPr>
            <a:spLocks noChangeArrowheads="1"/>
          </p:cNvSpPr>
          <p:nvPr/>
        </p:nvSpPr>
        <p:spPr bwMode="auto">
          <a:xfrm>
            <a:off x="0" y="2286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45" name="Oval 5"/>
          <p:cNvSpPr>
            <a:spLocks noChangeArrowheads="1"/>
          </p:cNvSpPr>
          <p:nvPr/>
        </p:nvSpPr>
        <p:spPr bwMode="auto">
          <a:xfrm>
            <a:off x="0" y="3048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46" name="Oval 6"/>
          <p:cNvSpPr>
            <a:spLocks noChangeArrowheads="1"/>
          </p:cNvSpPr>
          <p:nvPr/>
        </p:nvSpPr>
        <p:spPr bwMode="auto">
          <a:xfrm>
            <a:off x="0" y="3810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47" name="Oval 7"/>
          <p:cNvSpPr>
            <a:spLocks noChangeArrowheads="1"/>
          </p:cNvSpPr>
          <p:nvPr/>
        </p:nvSpPr>
        <p:spPr bwMode="auto">
          <a:xfrm>
            <a:off x="1066800" y="2286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48" name="Oval 8"/>
          <p:cNvSpPr>
            <a:spLocks noChangeArrowheads="1"/>
          </p:cNvSpPr>
          <p:nvPr/>
        </p:nvSpPr>
        <p:spPr bwMode="auto">
          <a:xfrm>
            <a:off x="1066800" y="3048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49" name="Oval 9"/>
          <p:cNvSpPr>
            <a:spLocks noChangeArrowheads="1"/>
          </p:cNvSpPr>
          <p:nvPr/>
        </p:nvSpPr>
        <p:spPr bwMode="auto">
          <a:xfrm>
            <a:off x="1066800" y="3810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0" name="Oval 10"/>
          <p:cNvSpPr>
            <a:spLocks noChangeArrowheads="1"/>
          </p:cNvSpPr>
          <p:nvPr/>
        </p:nvSpPr>
        <p:spPr bwMode="auto">
          <a:xfrm>
            <a:off x="2133600" y="2286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1" name="Oval 11"/>
          <p:cNvSpPr>
            <a:spLocks noChangeArrowheads="1"/>
          </p:cNvSpPr>
          <p:nvPr/>
        </p:nvSpPr>
        <p:spPr bwMode="auto">
          <a:xfrm>
            <a:off x="2133600" y="3048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2" name="Oval 12"/>
          <p:cNvSpPr>
            <a:spLocks noChangeArrowheads="1"/>
          </p:cNvSpPr>
          <p:nvPr/>
        </p:nvSpPr>
        <p:spPr bwMode="auto">
          <a:xfrm>
            <a:off x="2133600" y="3810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3" name="Oval 13"/>
          <p:cNvSpPr>
            <a:spLocks noChangeArrowheads="1"/>
          </p:cNvSpPr>
          <p:nvPr/>
        </p:nvSpPr>
        <p:spPr bwMode="auto">
          <a:xfrm>
            <a:off x="3200400" y="2286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4" name="Oval 14"/>
          <p:cNvSpPr>
            <a:spLocks noChangeArrowheads="1"/>
          </p:cNvSpPr>
          <p:nvPr/>
        </p:nvSpPr>
        <p:spPr bwMode="auto">
          <a:xfrm>
            <a:off x="3200400" y="3048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5" name="Oval 15"/>
          <p:cNvSpPr>
            <a:spLocks noChangeArrowheads="1"/>
          </p:cNvSpPr>
          <p:nvPr/>
        </p:nvSpPr>
        <p:spPr bwMode="auto">
          <a:xfrm>
            <a:off x="3200400" y="3810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6" name="Oval 16"/>
          <p:cNvSpPr>
            <a:spLocks noChangeArrowheads="1"/>
          </p:cNvSpPr>
          <p:nvPr/>
        </p:nvSpPr>
        <p:spPr bwMode="auto">
          <a:xfrm>
            <a:off x="4267200" y="2286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7" name="Oval 17"/>
          <p:cNvSpPr>
            <a:spLocks noChangeArrowheads="1"/>
          </p:cNvSpPr>
          <p:nvPr/>
        </p:nvSpPr>
        <p:spPr bwMode="auto">
          <a:xfrm>
            <a:off x="4267200" y="3048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0258" name="Oval 18"/>
          <p:cNvSpPr>
            <a:spLocks noChangeArrowheads="1"/>
          </p:cNvSpPr>
          <p:nvPr/>
        </p:nvSpPr>
        <p:spPr bwMode="auto">
          <a:xfrm>
            <a:off x="4267200" y="3810000"/>
            <a:ext cx="1066800" cy="762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20499" name="Oval 19"/>
          <p:cNvSpPr>
            <a:spLocks noChangeArrowheads="1"/>
          </p:cNvSpPr>
          <p:nvPr/>
        </p:nvSpPr>
        <p:spPr bwMode="auto">
          <a:xfrm>
            <a:off x="76200" y="29718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0" name="Oval 20"/>
          <p:cNvSpPr>
            <a:spLocks noChangeArrowheads="1"/>
          </p:cNvSpPr>
          <p:nvPr/>
        </p:nvSpPr>
        <p:spPr bwMode="auto">
          <a:xfrm>
            <a:off x="1066800" y="2362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1" name="Oval 21"/>
          <p:cNvSpPr>
            <a:spLocks noChangeArrowheads="1"/>
          </p:cNvSpPr>
          <p:nvPr/>
        </p:nvSpPr>
        <p:spPr bwMode="auto">
          <a:xfrm>
            <a:off x="76200" y="3810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2" name="Oval 22"/>
          <p:cNvSpPr>
            <a:spLocks noChangeArrowheads="1"/>
          </p:cNvSpPr>
          <p:nvPr/>
        </p:nvSpPr>
        <p:spPr bwMode="auto">
          <a:xfrm>
            <a:off x="990600" y="44196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3" name="Oval 23"/>
          <p:cNvSpPr>
            <a:spLocks noChangeArrowheads="1"/>
          </p:cNvSpPr>
          <p:nvPr/>
        </p:nvSpPr>
        <p:spPr bwMode="auto">
          <a:xfrm>
            <a:off x="2133600" y="3048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4" name="Oval 24"/>
          <p:cNvSpPr>
            <a:spLocks noChangeArrowheads="1"/>
          </p:cNvSpPr>
          <p:nvPr/>
        </p:nvSpPr>
        <p:spPr bwMode="auto">
          <a:xfrm>
            <a:off x="990600" y="3810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5" name="Oval 25"/>
          <p:cNvSpPr>
            <a:spLocks noChangeArrowheads="1"/>
          </p:cNvSpPr>
          <p:nvPr/>
        </p:nvSpPr>
        <p:spPr bwMode="auto">
          <a:xfrm>
            <a:off x="2133600" y="3810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6" name="Oval 26"/>
          <p:cNvSpPr>
            <a:spLocks noChangeArrowheads="1"/>
          </p:cNvSpPr>
          <p:nvPr/>
        </p:nvSpPr>
        <p:spPr bwMode="auto">
          <a:xfrm>
            <a:off x="3124200" y="3810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7" name="Oval 27"/>
          <p:cNvSpPr>
            <a:spLocks noChangeArrowheads="1"/>
          </p:cNvSpPr>
          <p:nvPr/>
        </p:nvSpPr>
        <p:spPr bwMode="auto">
          <a:xfrm>
            <a:off x="3124200" y="3124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8" name="Oval 28"/>
          <p:cNvSpPr>
            <a:spLocks noChangeArrowheads="1"/>
          </p:cNvSpPr>
          <p:nvPr/>
        </p:nvSpPr>
        <p:spPr bwMode="auto">
          <a:xfrm>
            <a:off x="3124200" y="2286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09" name="Oval 29"/>
          <p:cNvSpPr>
            <a:spLocks noChangeArrowheads="1"/>
          </p:cNvSpPr>
          <p:nvPr/>
        </p:nvSpPr>
        <p:spPr bwMode="auto">
          <a:xfrm>
            <a:off x="4267200" y="37338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0" name="Oval 30"/>
          <p:cNvSpPr>
            <a:spLocks noChangeArrowheads="1"/>
          </p:cNvSpPr>
          <p:nvPr/>
        </p:nvSpPr>
        <p:spPr bwMode="auto">
          <a:xfrm>
            <a:off x="4267200" y="44196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1" name="Oval 31"/>
          <p:cNvSpPr>
            <a:spLocks noChangeArrowheads="1"/>
          </p:cNvSpPr>
          <p:nvPr/>
        </p:nvSpPr>
        <p:spPr bwMode="auto">
          <a:xfrm>
            <a:off x="4267200" y="29718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2" name="Oval 32"/>
          <p:cNvSpPr>
            <a:spLocks noChangeArrowheads="1"/>
          </p:cNvSpPr>
          <p:nvPr/>
        </p:nvSpPr>
        <p:spPr bwMode="auto">
          <a:xfrm>
            <a:off x="4267200" y="2362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3" name="Oval 33"/>
          <p:cNvSpPr>
            <a:spLocks noChangeArrowheads="1"/>
          </p:cNvSpPr>
          <p:nvPr/>
        </p:nvSpPr>
        <p:spPr bwMode="auto">
          <a:xfrm>
            <a:off x="5181600" y="30480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4" name="Oval 34"/>
          <p:cNvSpPr>
            <a:spLocks noChangeArrowheads="1"/>
          </p:cNvSpPr>
          <p:nvPr/>
        </p:nvSpPr>
        <p:spPr bwMode="auto">
          <a:xfrm>
            <a:off x="5105400" y="2362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5" name="Oval 35"/>
          <p:cNvSpPr>
            <a:spLocks noChangeArrowheads="1"/>
          </p:cNvSpPr>
          <p:nvPr/>
        </p:nvSpPr>
        <p:spPr bwMode="auto">
          <a:xfrm>
            <a:off x="5257800" y="2743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6" name="Oval 36"/>
          <p:cNvSpPr>
            <a:spLocks noChangeArrowheads="1"/>
          </p:cNvSpPr>
          <p:nvPr/>
        </p:nvSpPr>
        <p:spPr bwMode="auto">
          <a:xfrm>
            <a:off x="5029200" y="3505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7" name="Oval 37"/>
          <p:cNvSpPr>
            <a:spLocks noChangeArrowheads="1"/>
          </p:cNvSpPr>
          <p:nvPr/>
        </p:nvSpPr>
        <p:spPr bwMode="auto">
          <a:xfrm>
            <a:off x="5105400" y="4267200"/>
            <a:ext cx="76200" cy="76200"/>
          </a:xfrm>
          <a:prstGeom prst="ellipse">
            <a:avLst/>
          </a:prstGeom>
          <a:solidFill>
            <a:srgbClr val="FF0000"/>
          </a:solidFill>
          <a:ln w="9525">
            <a:solidFill>
              <a:srgbClr val="FF0000"/>
            </a:solidFill>
            <a:round/>
            <a:headEnd/>
            <a:tailEnd/>
          </a:ln>
        </p:spPr>
        <p:txBody>
          <a:bodyPr wrap="none" anchor="ctr"/>
          <a:lstStyle/>
          <a:p>
            <a:endParaRPr lang="en-US"/>
          </a:p>
        </p:txBody>
      </p:sp>
      <p:sp>
        <p:nvSpPr>
          <p:cNvPr id="20518" name="Text Box 38"/>
          <p:cNvSpPr txBox="1">
            <a:spLocks noChangeArrowheads="1"/>
          </p:cNvSpPr>
          <p:nvPr/>
        </p:nvSpPr>
        <p:spPr bwMode="auto">
          <a:xfrm>
            <a:off x="381000" y="1219200"/>
            <a:ext cx="5410200" cy="830263"/>
          </a:xfrm>
          <a:prstGeom prst="rect">
            <a:avLst/>
          </a:prstGeom>
          <a:noFill/>
          <a:ln w="9525">
            <a:noFill/>
            <a:miter lim="800000"/>
            <a:headEnd/>
            <a:tailEnd/>
          </a:ln>
        </p:spPr>
        <p:txBody>
          <a:bodyPr>
            <a:spAutoFit/>
          </a:bodyPr>
          <a:lstStyle/>
          <a:p>
            <a:pPr eaLnBrk="0" hangingPunct="0">
              <a:spcBef>
                <a:spcPct val="50000"/>
              </a:spcBef>
            </a:pPr>
            <a:r>
              <a:rPr lang="en-GB">
                <a:latin typeface="Comic Sans MS" pitchFamily="-107" charset="0"/>
              </a:rPr>
              <a:t>The outer e______ of metal atoms drift, and are free to move.</a:t>
            </a:r>
          </a:p>
          <a:p>
            <a:pPr eaLnBrk="0" hangingPunct="0">
              <a:spcBef>
                <a:spcPct val="50000"/>
              </a:spcBef>
            </a:pPr>
            <a:endParaRPr lang="en-GB">
              <a:latin typeface="Comic Sans MS" pitchFamily="-107" charset="0"/>
            </a:endParaRPr>
          </a:p>
        </p:txBody>
      </p:sp>
      <p:sp>
        <p:nvSpPr>
          <p:cNvPr id="20519" name="Rectangle 39"/>
          <p:cNvSpPr>
            <a:spLocks noChangeArrowheads="1"/>
          </p:cNvSpPr>
          <p:nvPr/>
        </p:nvSpPr>
        <p:spPr bwMode="auto">
          <a:xfrm>
            <a:off x="5638800" y="2362200"/>
            <a:ext cx="3505200" cy="1938338"/>
          </a:xfrm>
          <a:prstGeom prst="rect">
            <a:avLst/>
          </a:prstGeom>
          <a:noFill/>
          <a:ln w="9525">
            <a:noFill/>
            <a:miter lim="800000"/>
            <a:headEnd/>
            <a:tailEnd/>
          </a:ln>
        </p:spPr>
        <p:txBody>
          <a:bodyPr>
            <a:spAutoFit/>
          </a:bodyPr>
          <a:lstStyle/>
          <a:p>
            <a:pPr eaLnBrk="0" hangingPunct="0">
              <a:spcBef>
                <a:spcPct val="50000"/>
              </a:spcBef>
            </a:pPr>
            <a:r>
              <a:rPr lang="en-GB">
                <a:latin typeface="Comic Sans MS" pitchFamily="-107" charset="0"/>
              </a:rPr>
              <a:t>When the metal is heated, this ‘sea of electrons’ gain k_____ energy and transfer it throughout the metal.</a:t>
            </a:r>
          </a:p>
        </p:txBody>
      </p:sp>
      <p:sp>
        <p:nvSpPr>
          <p:cNvPr id="20520" name="Rectangle 40"/>
          <p:cNvSpPr>
            <a:spLocks noChangeArrowheads="1"/>
          </p:cNvSpPr>
          <p:nvPr/>
        </p:nvSpPr>
        <p:spPr bwMode="auto">
          <a:xfrm>
            <a:off x="2362200" y="4876800"/>
            <a:ext cx="6781800" cy="1200150"/>
          </a:xfrm>
          <a:prstGeom prst="rect">
            <a:avLst/>
          </a:prstGeom>
          <a:noFill/>
          <a:ln w="9525">
            <a:noFill/>
            <a:miter lim="800000"/>
            <a:headEnd/>
            <a:tailEnd/>
          </a:ln>
        </p:spPr>
        <p:txBody>
          <a:bodyPr>
            <a:spAutoFit/>
          </a:bodyPr>
          <a:lstStyle/>
          <a:p>
            <a:pPr eaLnBrk="0" hangingPunct="0">
              <a:spcBef>
                <a:spcPct val="50000"/>
              </a:spcBef>
            </a:pPr>
            <a:r>
              <a:rPr lang="en-GB">
                <a:latin typeface="Comic Sans MS" pitchFamily="-107" charset="0"/>
              </a:rPr>
              <a:t>Insulators, such as w___ and p____, do not have this ‘sea of electrons’ which is why they do not conduct heat as well as metals.</a:t>
            </a:r>
          </a:p>
        </p:txBody>
      </p:sp>
      <p:sp>
        <p:nvSpPr>
          <p:cNvPr id="20521" name="AutoShape 41"/>
          <p:cNvSpPr>
            <a:spLocks noChangeArrowheads="1"/>
          </p:cNvSpPr>
          <p:nvPr/>
        </p:nvSpPr>
        <p:spPr bwMode="auto">
          <a:xfrm>
            <a:off x="228600" y="4876800"/>
            <a:ext cx="1371600" cy="1219200"/>
          </a:xfrm>
          <a:prstGeom prst="upArrow">
            <a:avLst>
              <a:gd name="adj1" fmla="val 50000"/>
              <a:gd name="adj2" fmla="val 25000"/>
            </a:avLst>
          </a:prstGeom>
          <a:solidFill>
            <a:srgbClr val="000000"/>
          </a:solidFill>
          <a:ln w="9525">
            <a:noFill/>
            <a:miter lim="800000"/>
            <a:headEnd/>
            <a:tailEnd/>
          </a:ln>
        </p:spPr>
        <p:txBody>
          <a:bodyPr wrap="none" anchor="ctr"/>
          <a:lstStyle/>
          <a:p>
            <a:endParaRPr lang="en-US"/>
          </a:p>
        </p:txBody>
      </p:sp>
      <p:sp>
        <p:nvSpPr>
          <p:cNvPr id="10282" name="Text Box 42"/>
          <p:cNvSpPr txBox="1">
            <a:spLocks noChangeArrowheads="1"/>
          </p:cNvSpPr>
          <p:nvPr/>
        </p:nvSpPr>
        <p:spPr bwMode="auto">
          <a:xfrm>
            <a:off x="2057400" y="1219200"/>
            <a:ext cx="1828800" cy="1004888"/>
          </a:xfrm>
          <a:prstGeom prst="rect">
            <a:avLst/>
          </a:prstGeom>
          <a:noFill/>
          <a:ln w="9525">
            <a:noFill/>
            <a:miter lim="800000"/>
            <a:headEnd/>
            <a:tailEnd/>
          </a:ln>
        </p:spPr>
        <p:txBody>
          <a:bodyPr>
            <a:spAutoFit/>
          </a:bodyPr>
          <a:lstStyle/>
          <a:p>
            <a:pPr eaLnBrk="0" hangingPunct="0">
              <a:spcBef>
                <a:spcPct val="50000"/>
              </a:spcBef>
            </a:pPr>
            <a:r>
              <a:rPr lang="en-GB">
                <a:solidFill>
                  <a:schemeClr val="accent2"/>
                </a:solidFill>
                <a:latin typeface="Comic Sans MS" pitchFamily="-107" charset="0"/>
              </a:rPr>
              <a:t>lectrons</a:t>
            </a:r>
            <a:endParaRPr lang="en-GB">
              <a:solidFill>
                <a:schemeClr val="accent2"/>
              </a:solidFill>
            </a:endParaRPr>
          </a:p>
          <a:p>
            <a:pPr eaLnBrk="0" hangingPunct="0">
              <a:spcBef>
                <a:spcPct val="50000"/>
              </a:spcBef>
            </a:pPr>
            <a:endParaRPr lang="en-GB"/>
          </a:p>
        </p:txBody>
      </p:sp>
      <p:sp>
        <p:nvSpPr>
          <p:cNvPr id="10283" name="Rectangle 43"/>
          <p:cNvSpPr>
            <a:spLocks noChangeArrowheads="1"/>
          </p:cNvSpPr>
          <p:nvPr/>
        </p:nvSpPr>
        <p:spPr bwMode="auto">
          <a:xfrm>
            <a:off x="7924800" y="3048000"/>
            <a:ext cx="982663" cy="457200"/>
          </a:xfrm>
          <a:prstGeom prst="rect">
            <a:avLst/>
          </a:prstGeom>
          <a:noFill/>
          <a:ln w="9525">
            <a:noFill/>
            <a:miter lim="800000"/>
            <a:headEnd/>
            <a:tailEnd/>
          </a:ln>
        </p:spPr>
        <p:txBody>
          <a:bodyPr wrap="none">
            <a:spAutoFit/>
          </a:bodyPr>
          <a:lstStyle/>
          <a:p>
            <a:pPr eaLnBrk="0" hangingPunct="0">
              <a:spcBef>
                <a:spcPct val="50000"/>
              </a:spcBef>
            </a:pPr>
            <a:r>
              <a:rPr lang="en-GB">
                <a:solidFill>
                  <a:schemeClr val="accent2"/>
                </a:solidFill>
                <a:latin typeface="Comic Sans MS" pitchFamily="-107" charset="0"/>
              </a:rPr>
              <a:t>inetic</a:t>
            </a:r>
          </a:p>
        </p:txBody>
      </p:sp>
      <p:sp>
        <p:nvSpPr>
          <p:cNvPr id="10284" name="Rectangle 44"/>
          <p:cNvSpPr>
            <a:spLocks noChangeArrowheads="1"/>
          </p:cNvSpPr>
          <p:nvPr/>
        </p:nvSpPr>
        <p:spPr bwMode="auto">
          <a:xfrm>
            <a:off x="5334000" y="4876800"/>
            <a:ext cx="684213" cy="457200"/>
          </a:xfrm>
          <a:prstGeom prst="rect">
            <a:avLst/>
          </a:prstGeom>
          <a:noFill/>
          <a:ln w="9525">
            <a:noFill/>
            <a:miter lim="800000"/>
            <a:headEnd/>
            <a:tailEnd/>
          </a:ln>
        </p:spPr>
        <p:txBody>
          <a:bodyPr wrap="none">
            <a:spAutoFit/>
          </a:bodyPr>
          <a:lstStyle/>
          <a:p>
            <a:pPr eaLnBrk="0" hangingPunct="0">
              <a:spcBef>
                <a:spcPct val="50000"/>
              </a:spcBef>
            </a:pPr>
            <a:r>
              <a:rPr lang="en-GB">
                <a:solidFill>
                  <a:schemeClr val="accent2"/>
                </a:solidFill>
                <a:latin typeface="Comic Sans MS" pitchFamily="-107" charset="0"/>
              </a:rPr>
              <a:t>ood</a:t>
            </a:r>
          </a:p>
        </p:txBody>
      </p:sp>
      <p:sp>
        <p:nvSpPr>
          <p:cNvPr id="10285" name="Rectangle 45"/>
          <p:cNvSpPr>
            <a:spLocks noChangeArrowheads="1"/>
          </p:cNvSpPr>
          <p:nvPr/>
        </p:nvSpPr>
        <p:spPr bwMode="auto">
          <a:xfrm>
            <a:off x="6705600" y="4876800"/>
            <a:ext cx="957263" cy="457200"/>
          </a:xfrm>
          <a:prstGeom prst="rect">
            <a:avLst/>
          </a:prstGeom>
          <a:noFill/>
          <a:ln w="9525">
            <a:noFill/>
            <a:miter lim="800000"/>
            <a:headEnd/>
            <a:tailEnd/>
          </a:ln>
        </p:spPr>
        <p:txBody>
          <a:bodyPr wrap="none">
            <a:spAutoFit/>
          </a:bodyPr>
          <a:lstStyle/>
          <a:p>
            <a:pPr eaLnBrk="0" hangingPunct="0">
              <a:spcBef>
                <a:spcPct val="50000"/>
              </a:spcBef>
            </a:pPr>
            <a:r>
              <a:rPr lang="en-GB">
                <a:solidFill>
                  <a:schemeClr val="accent2"/>
                </a:solidFill>
                <a:latin typeface="Comic Sans MS" pitchFamily="-107" charset="0"/>
              </a:rPr>
              <a:t>lastic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2" grpId="0" autoUpdateAnimBg="0"/>
      <p:bldP spid="10283" grpId="0" autoUpdateAnimBg="0"/>
      <p:bldP spid="10284" grpId="0" autoUpdateAnimBg="0"/>
      <p:bldP spid="1028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0" y="0"/>
            <a:ext cx="7772400" cy="990600"/>
          </a:xfrm>
          <a:solidFill>
            <a:srgbClr val="0000FF"/>
          </a:solidFill>
          <a:ln>
            <a:solidFill>
              <a:srgbClr val="000066"/>
            </a:solidFill>
          </a:ln>
        </p:spPr>
        <p:txBody>
          <a:bodyPr/>
          <a:lstStyle/>
          <a:p>
            <a:pPr algn="l" eaLnBrk="1" hangingPunct="1"/>
            <a:r>
              <a:rPr lang="en-GB" sz="2800" smtClean="0">
                <a:solidFill>
                  <a:schemeClr val="bg1"/>
                </a:solidFill>
                <a:latin typeface="Arial" charset="0"/>
              </a:rPr>
              <a:t>Why does metal feel colder than wood, if they are both at the same temperature?</a:t>
            </a:r>
          </a:p>
        </p:txBody>
      </p:sp>
      <p:sp>
        <p:nvSpPr>
          <p:cNvPr id="21508" name="Text Box 3"/>
          <p:cNvSpPr txBox="1">
            <a:spLocks noChangeArrowheads="1"/>
          </p:cNvSpPr>
          <p:nvPr/>
        </p:nvSpPr>
        <p:spPr bwMode="auto">
          <a:xfrm>
            <a:off x="533400" y="1371600"/>
            <a:ext cx="7239000" cy="1938338"/>
          </a:xfrm>
          <a:prstGeom prst="rect">
            <a:avLst/>
          </a:prstGeom>
          <a:noFill/>
          <a:ln w="9525">
            <a:noFill/>
            <a:miter lim="800000"/>
            <a:headEnd/>
            <a:tailEnd/>
          </a:ln>
        </p:spPr>
        <p:txBody>
          <a:bodyPr>
            <a:spAutoFit/>
          </a:bodyPr>
          <a:lstStyle/>
          <a:p>
            <a:pPr eaLnBrk="0" hangingPunct="0">
              <a:spcBef>
                <a:spcPct val="50000"/>
              </a:spcBef>
            </a:pPr>
            <a:r>
              <a:rPr lang="en-GB">
                <a:latin typeface="Arial" charset="0"/>
              </a:rPr>
              <a:t>Metal is a conductor, wood is an insulator. Metal conducts the heat away from your hands. Wood does not conduct the heat away from your hands as well as the metal, so the wood feels warmer than the metal.</a:t>
            </a:r>
          </a:p>
        </p:txBody>
      </p:sp>
      <p:graphicFrame>
        <p:nvGraphicFramePr>
          <p:cNvPr id="21506" name="Object 4"/>
          <p:cNvGraphicFramePr>
            <a:graphicFrameLocks noChangeAspect="1"/>
          </p:cNvGraphicFramePr>
          <p:nvPr/>
        </p:nvGraphicFramePr>
        <p:xfrm>
          <a:off x="609600" y="3810000"/>
          <a:ext cx="4076700" cy="1876425"/>
        </p:xfrm>
        <a:graphic>
          <a:graphicData uri="http://schemas.openxmlformats.org/presentationml/2006/ole">
            <p:oleObj spid="_x0000_s21506" name="Clip" r:id="rId3" imgW="4076640" imgH="1876320" progId="">
              <p:embed/>
            </p:oleObj>
          </a:graphicData>
        </a:graphic>
      </p:graphicFrame>
      <p:sp>
        <p:nvSpPr>
          <p:cNvPr id="21509" name="Rectangle 5"/>
          <p:cNvSpPr>
            <a:spLocks noChangeArrowheads="1"/>
          </p:cNvSpPr>
          <p:nvPr/>
        </p:nvSpPr>
        <p:spPr bwMode="auto">
          <a:xfrm>
            <a:off x="3581400" y="4191000"/>
            <a:ext cx="3581400" cy="609600"/>
          </a:xfrm>
          <a:prstGeom prst="rect">
            <a:avLst/>
          </a:prstGeom>
          <a:gradFill rotWithShape="0">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anchor="ctr">
            <a:flatTx/>
          </a:bodyPr>
          <a:lstStyle/>
          <a:p>
            <a:endParaRPr lang="en-US"/>
          </a:p>
        </p:txBody>
      </p:sp>
      <p:sp>
        <p:nvSpPr>
          <p:cNvPr id="21510" name="Rectangle 6" descr="Papyrus"/>
          <p:cNvSpPr>
            <a:spLocks noChangeArrowheads="1"/>
          </p:cNvSpPr>
          <p:nvPr/>
        </p:nvSpPr>
        <p:spPr bwMode="auto">
          <a:xfrm>
            <a:off x="1828800" y="4648200"/>
            <a:ext cx="3581400" cy="762000"/>
          </a:xfrm>
          <a:prstGeom prst="rect">
            <a:avLst/>
          </a:prstGeom>
          <a:blipFill dpi="0" rotWithShape="1">
            <a:blip r:embed="rId4"/>
            <a:srcRect/>
            <a:tile tx="0" ty="0" sx="100000" sy="100000" flip="none" algn="tl"/>
          </a:blipFill>
          <a:ln w="9525">
            <a:miter lim="800000"/>
            <a:headEnd/>
            <a:tailEnd/>
          </a:ln>
          <a:scene3d>
            <a:camera prst="legacyObliqueTopRight"/>
            <a:lightRig rig="legacyFlat3" dir="b"/>
          </a:scene3d>
          <a:sp3d extrusionH="430200" prstMaterial="legacyMatte">
            <a:bevelT w="13500" h="13500" prst="angle"/>
            <a:bevelB w="13500" h="13500" prst="angle"/>
            <a:extrusionClr>
              <a:srgbClr val="FFCC99"/>
            </a:extrusionClr>
          </a:sp3d>
        </p:spPr>
        <p:txBody>
          <a:bodyPr wrap="none" anchor="ctr">
            <a:flatTx/>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2895600" cy="533400"/>
          </a:xfrm>
          <a:solidFill>
            <a:srgbClr val="0000FF"/>
          </a:solidFill>
          <a:ln>
            <a:solidFill>
              <a:srgbClr val="000066"/>
            </a:solidFill>
          </a:ln>
        </p:spPr>
        <p:txBody>
          <a:bodyPr/>
          <a:lstStyle/>
          <a:p>
            <a:pPr algn="l" eaLnBrk="1" hangingPunct="1"/>
            <a:r>
              <a:rPr lang="en-US" sz="2800" smtClean="0">
                <a:solidFill>
                  <a:schemeClr val="bg1"/>
                </a:solidFill>
                <a:latin typeface="Arial" charset="0"/>
              </a:rPr>
              <a:t>Convection</a:t>
            </a:r>
          </a:p>
        </p:txBody>
      </p:sp>
      <p:sp>
        <p:nvSpPr>
          <p:cNvPr id="22531" name="Text Box 3"/>
          <p:cNvSpPr txBox="1">
            <a:spLocks noChangeArrowheads="1"/>
          </p:cNvSpPr>
          <p:nvPr/>
        </p:nvSpPr>
        <p:spPr bwMode="auto">
          <a:xfrm>
            <a:off x="457200" y="685800"/>
            <a:ext cx="6629400" cy="822325"/>
          </a:xfrm>
          <a:prstGeom prst="rect">
            <a:avLst/>
          </a:prstGeom>
          <a:noFill/>
          <a:ln w="9525">
            <a:noFill/>
            <a:miter lim="800000"/>
            <a:headEnd/>
            <a:tailEnd/>
          </a:ln>
        </p:spPr>
        <p:txBody>
          <a:bodyPr>
            <a:spAutoFit/>
          </a:bodyPr>
          <a:lstStyle/>
          <a:p>
            <a:pPr eaLnBrk="0" hangingPunct="0">
              <a:spcBef>
                <a:spcPct val="50000"/>
              </a:spcBef>
            </a:pPr>
            <a:r>
              <a:rPr lang="en-US">
                <a:latin typeface="Arial" charset="0"/>
              </a:rPr>
              <a:t>What happens to the particles in a liquid or a gas when you heat them?</a:t>
            </a:r>
          </a:p>
        </p:txBody>
      </p:sp>
      <p:sp>
        <p:nvSpPr>
          <p:cNvPr id="12292" name="AutoShape 4"/>
          <p:cNvSpPr>
            <a:spLocks noChangeArrowheads="1"/>
          </p:cNvSpPr>
          <p:nvPr/>
        </p:nvSpPr>
        <p:spPr bwMode="auto">
          <a:xfrm>
            <a:off x="1752600" y="4495800"/>
            <a:ext cx="838200" cy="1447800"/>
          </a:xfrm>
          <a:prstGeom prst="upArrow">
            <a:avLst>
              <a:gd name="adj1" fmla="val 50000"/>
              <a:gd name="adj2" fmla="val 43182"/>
            </a:avLst>
          </a:prstGeom>
          <a:solidFill>
            <a:srgbClr val="FF0000"/>
          </a:solidFill>
          <a:ln w="9525">
            <a:solidFill>
              <a:srgbClr val="FF0000"/>
            </a:solidFill>
            <a:miter lim="800000"/>
            <a:headEnd/>
            <a:tailEnd/>
          </a:ln>
        </p:spPr>
        <p:txBody>
          <a:bodyPr wrap="none" anchor="ctr"/>
          <a:lstStyle/>
          <a:p>
            <a:endParaRPr lang="en-US"/>
          </a:p>
        </p:txBody>
      </p:sp>
      <p:sp>
        <p:nvSpPr>
          <p:cNvPr id="12293" name="Line 5"/>
          <p:cNvSpPr>
            <a:spLocks noChangeShapeType="1"/>
          </p:cNvSpPr>
          <p:nvPr/>
        </p:nvSpPr>
        <p:spPr bwMode="auto">
          <a:xfrm>
            <a:off x="3276600" y="3733800"/>
            <a:ext cx="838200" cy="0"/>
          </a:xfrm>
          <a:prstGeom prst="line">
            <a:avLst/>
          </a:prstGeom>
          <a:noFill/>
          <a:ln w="76200">
            <a:solidFill>
              <a:schemeClr val="tx1"/>
            </a:solidFill>
            <a:round/>
            <a:headEnd/>
            <a:tailEnd type="triangle" w="med" len="med"/>
          </a:ln>
        </p:spPr>
        <p:txBody>
          <a:bodyPr wrap="none" anchor="ctr"/>
          <a:lstStyle/>
          <a:p>
            <a:endParaRPr lang="en-US"/>
          </a:p>
        </p:txBody>
      </p:sp>
      <p:sp>
        <p:nvSpPr>
          <p:cNvPr id="12294" name="Text Box 6"/>
          <p:cNvSpPr txBox="1">
            <a:spLocks noChangeArrowheads="1"/>
          </p:cNvSpPr>
          <p:nvPr/>
        </p:nvSpPr>
        <p:spPr bwMode="auto">
          <a:xfrm>
            <a:off x="3048000" y="1981200"/>
            <a:ext cx="4343400" cy="822325"/>
          </a:xfrm>
          <a:prstGeom prst="rect">
            <a:avLst/>
          </a:prstGeom>
          <a:noFill/>
          <a:ln w="9525">
            <a:noFill/>
            <a:miter lim="800000"/>
            <a:headEnd/>
            <a:tailEnd/>
          </a:ln>
        </p:spPr>
        <p:txBody>
          <a:bodyPr>
            <a:spAutoFit/>
          </a:bodyPr>
          <a:lstStyle/>
          <a:p>
            <a:pPr algn="ctr" eaLnBrk="0" hangingPunct="0">
              <a:spcBef>
                <a:spcPct val="50000"/>
              </a:spcBef>
            </a:pPr>
            <a:r>
              <a:rPr lang="en-US">
                <a:latin typeface="Comic Sans MS" pitchFamily="-107" charset="0"/>
              </a:rPr>
              <a:t>The particles spread out and become less dense.</a:t>
            </a:r>
          </a:p>
        </p:txBody>
      </p:sp>
      <p:sp>
        <p:nvSpPr>
          <p:cNvPr id="12295" name="Text Box 7"/>
          <p:cNvSpPr txBox="1">
            <a:spLocks noChangeArrowheads="1"/>
          </p:cNvSpPr>
          <p:nvPr/>
        </p:nvSpPr>
        <p:spPr bwMode="auto">
          <a:xfrm>
            <a:off x="3733800" y="5486400"/>
            <a:ext cx="4572000" cy="822325"/>
          </a:xfrm>
          <a:prstGeom prst="rect">
            <a:avLst/>
          </a:prstGeom>
          <a:noFill/>
          <a:ln w="9525">
            <a:noFill/>
            <a:miter lim="800000"/>
            <a:headEnd/>
            <a:tailEnd/>
          </a:ln>
        </p:spPr>
        <p:txBody>
          <a:bodyPr>
            <a:spAutoFit/>
          </a:bodyPr>
          <a:lstStyle/>
          <a:p>
            <a:pPr eaLnBrk="0" hangingPunct="0">
              <a:spcBef>
                <a:spcPct val="50000"/>
              </a:spcBef>
            </a:pPr>
            <a:r>
              <a:rPr lang="en-US">
                <a:latin typeface="Comic Sans MS" pitchFamily="-107" charset="0"/>
              </a:rPr>
              <a:t>This effects fluid movement.</a:t>
            </a:r>
            <a:endParaRPr lang="en-US"/>
          </a:p>
          <a:p>
            <a:pPr eaLnBrk="0" hangingPunct="0">
              <a:spcBef>
                <a:spcPct val="50000"/>
              </a:spcBef>
            </a:pPr>
            <a:endParaRPr lang="en-US"/>
          </a:p>
        </p:txBody>
      </p:sp>
      <p:sp>
        <p:nvSpPr>
          <p:cNvPr id="12296" name="Rectangle 8"/>
          <p:cNvSpPr>
            <a:spLocks noChangeArrowheads="1"/>
          </p:cNvSpPr>
          <p:nvPr/>
        </p:nvSpPr>
        <p:spPr bwMode="auto">
          <a:xfrm>
            <a:off x="4648200" y="5486400"/>
            <a:ext cx="2460625" cy="457200"/>
          </a:xfrm>
          <a:prstGeom prst="rect">
            <a:avLst/>
          </a:prstGeom>
          <a:noFill/>
          <a:ln w="9525">
            <a:noFill/>
            <a:miter lim="800000"/>
            <a:headEnd/>
            <a:tailEnd/>
          </a:ln>
        </p:spPr>
        <p:txBody>
          <a:bodyPr wrap="none">
            <a:spAutoFit/>
          </a:bodyPr>
          <a:lstStyle/>
          <a:p>
            <a:pPr eaLnBrk="0" hangingPunct="0">
              <a:spcBef>
                <a:spcPct val="50000"/>
              </a:spcBef>
            </a:pPr>
            <a:r>
              <a:rPr lang="en-US">
                <a:latin typeface="Comic Sans MS" pitchFamily="-107" charset="0"/>
              </a:rPr>
              <a:t>What is a fluid?</a:t>
            </a:r>
          </a:p>
        </p:txBody>
      </p:sp>
      <p:sp>
        <p:nvSpPr>
          <p:cNvPr id="12297" name="Rectangle 9"/>
          <p:cNvSpPr>
            <a:spLocks noChangeArrowheads="1"/>
          </p:cNvSpPr>
          <p:nvPr/>
        </p:nvSpPr>
        <p:spPr bwMode="auto">
          <a:xfrm>
            <a:off x="4724400" y="5486400"/>
            <a:ext cx="2278063" cy="457200"/>
          </a:xfrm>
          <a:prstGeom prst="rect">
            <a:avLst/>
          </a:prstGeom>
          <a:noFill/>
          <a:ln w="9525">
            <a:noFill/>
            <a:miter lim="800000"/>
            <a:headEnd/>
            <a:tailEnd/>
          </a:ln>
        </p:spPr>
        <p:txBody>
          <a:bodyPr wrap="none">
            <a:spAutoFit/>
          </a:bodyPr>
          <a:lstStyle/>
          <a:p>
            <a:pPr eaLnBrk="0" hangingPunct="0">
              <a:spcBef>
                <a:spcPct val="50000"/>
              </a:spcBef>
            </a:pPr>
            <a:r>
              <a:rPr lang="en-US">
                <a:latin typeface="Comic Sans MS" pitchFamily="-107" charset="0"/>
              </a:rPr>
              <a:t>A liquid or gas.</a:t>
            </a:r>
          </a:p>
        </p:txBody>
      </p:sp>
      <p:sp>
        <p:nvSpPr>
          <p:cNvPr id="22538" name="Rectangle 10"/>
          <p:cNvSpPr>
            <a:spLocks noChangeArrowheads="1"/>
          </p:cNvSpPr>
          <p:nvPr/>
        </p:nvSpPr>
        <p:spPr bwMode="auto">
          <a:xfrm>
            <a:off x="1219200" y="3124200"/>
            <a:ext cx="19050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299" name="Oval 11"/>
          <p:cNvSpPr>
            <a:spLocks noChangeArrowheads="1"/>
          </p:cNvSpPr>
          <p:nvPr/>
        </p:nvSpPr>
        <p:spPr bwMode="auto">
          <a:xfrm rot="-16586726">
            <a:off x="1295400" y="31242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0" name="Oval 12"/>
          <p:cNvSpPr>
            <a:spLocks noChangeArrowheads="1"/>
          </p:cNvSpPr>
          <p:nvPr/>
        </p:nvSpPr>
        <p:spPr bwMode="auto">
          <a:xfrm rot="-16586726">
            <a:off x="1295400" y="35052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1" name="Oval 13"/>
          <p:cNvSpPr>
            <a:spLocks noChangeArrowheads="1"/>
          </p:cNvSpPr>
          <p:nvPr/>
        </p:nvSpPr>
        <p:spPr bwMode="auto">
          <a:xfrm rot="-16586726">
            <a:off x="1295400" y="38862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2" name="Oval 14"/>
          <p:cNvSpPr>
            <a:spLocks noChangeArrowheads="1"/>
          </p:cNvSpPr>
          <p:nvPr/>
        </p:nvSpPr>
        <p:spPr bwMode="auto">
          <a:xfrm>
            <a:off x="1676400" y="3200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3" name="Oval 15"/>
          <p:cNvSpPr>
            <a:spLocks noChangeArrowheads="1"/>
          </p:cNvSpPr>
          <p:nvPr/>
        </p:nvSpPr>
        <p:spPr bwMode="auto">
          <a:xfrm>
            <a:off x="2057400" y="3200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4" name="Oval 16"/>
          <p:cNvSpPr>
            <a:spLocks noChangeArrowheads="1"/>
          </p:cNvSpPr>
          <p:nvPr/>
        </p:nvSpPr>
        <p:spPr bwMode="auto">
          <a:xfrm>
            <a:off x="1981200" y="37338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5" name="Oval 17"/>
          <p:cNvSpPr>
            <a:spLocks noChangeArrowheads="1"/>
          </p:cNvSpPr>
          <p:nvPr/>
        </p:nvSpPr>
        <p:spPr bwMode="auto">
          <a:xfrm>
            <a:off x="2362200" y="3810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6" name="Oval 18"/>
          <p:cNvSpPr>
            <a:spLocks noChangeArrowheads="1"/>
          </p:cNvSpPr>
          <p:nvPr/>
        </p:nvSpPr>
        <p:spPr bwMode="auto">
          <a:xfrm>
            <a:off x="2743200" y="38862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7" name="Oval 19"/>
          <p:cNvSpPr>
            <a:spLocks noChangeArrowheads="1"/>
          </p:cNvSpPr>
          <p:nvPr/>
        </p:nvSpPr>
        <p:spPr bwMode="auto">
          <a:xfrm>
            <a:off x="2743200" y="3429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08" name="Rectangle 20"/>
          <p:cNvSpPr>
            <a:spLocks noChangeArrowheads="1"/>
          </p:cNvSpPr>
          <p:nvPr/>
        </p:nvSpPr>
        <p:spPr bwMode="auto">
          <a:xfrm>
            <a:off x="4495800" y="2895600"/>
            <a:ext cx="2590800" cy="1828800"/>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12309" name="Oval 21"/>
          <p:cNvSpPr>
            <a:spLocks noChangeArrowheads="1"/>
          </p:cNvSpPr>
          <p:nvPr/>
        </p:nvSpPr>
        <p:spPr bwMode="auto">
          <a:xfrm rot="-16586726">
            <a:off x="4570413" y="3506787"/>
            <a:ext cx="382588" cy="379413"/>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0" name="Oval 22"/>
          <p:cNvSpPr>
            <a:spLocks noChangeArrowheads="1"/>
          </p:cNvSpPr>
          <p:nvPr/>
        </p:nvSpPr>
        <p:spPr bwMode="auto">
          <a:xfrm rot="-16586726">
            <a:off x="4570413" y="3887787"/>
            <a:ext cx="382588" cy="379413"/>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1" name="Oval 23"/>
          <p:cNvSpPr>
            <a:spLocks noChangeArrowheads="1"/>
          </p:cNvSpPr>
          <p:nvPr/>
        </p:nvSpPr>
        <p:spPr bwMode="auto">
          <a:xfrm rot="-16586726">
            <a:off x="4570413" y="4268787"/>
            <a:ext cx="382588" cy="379413"/>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2" name="Oval 24"/>
          <p:cNvSpPr>
            <a:spLocks noChangeArrowheads="1"/>
          </p:cNvSpPr>
          <p:nvPr/>
        </p:nvSpPr>
        <p:spPr bwMode="auto">
          <a:xfrm>
            <a:off x="5105400" y="3048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3" name="Oval 25"/>
          <p:cNvSpPr>
            <a:spLocks noChangeArrowheads="1"/>
          </p:cNvSpPr>
          <p:nvPr/>
        </p:nvSpPr>
        <p:spPr bwMode="auto">
          <a:xfrm>
            <a:off x="5486400" y="3048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4" name="Oval 26"/>
          <p:cNvSpPr>
            <a:spLocks noChangeArrowheads="1"/>
          </p:cNvSpPr>
          <p:nvPr/>
        </p:nvSpPr>
        <p:spPr bwMode="auto">
          <a:xfrm>
            <a:off x="5486400" y="3962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5" name="Oval 27"/>
          <p:cNvSpPr>
            <a:spLocks noChangeArrowheads="1"/>
          </p:cNvSpPr>
          <p:nvPr/>
        </p:nvSpPr>
        <p:spPr bwMode="auto">
          <a:xfrm>
            <a:off x="5867400" y="40386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6" name="Oval 28"/>
          <p:cNvSpPr>
            <a:spLocks noChangeArrowheads="1"/>
          </p:cNvSpPr>
          <p:nvPr/>
        </p:nvSpPr>
        <p:spPr bwMode="auto">
          <a:xfrm>
            <a:off x="6248400" y="41910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
        <p:nvSpPr>
          <p:cNvPr id="12317" name="Oval 29"/>
          <p:cNvSpPr>
            <a:spLocks noChangeArrowheads="1"/>
          </p:cNvSpPr>
          <p:nvPr/>
        </p:nvSpPr>
        <p:spPr bwMode="auto">
          <a:xfrm>
            <a:off x="6248400" y="3200400"/>
            <a:ext cx="381000" cy="381000"/>
          </a:xfrm>
          <a:prstGeom prst="ellipse">
            <a:avLst/>
          </a:prstGeom>
          <a:gradFill rotWithShape="0">
            <a:gsLst>
              <a:gs pos="0">
                <a:schemeClr val="accent1">
                  <a:gamma/>
                  <a:shade val="46275"/>
                  <a:invGamma/>
                </a:schemeClr>
              </a:gs>
              <a:gs pos="100000">
                <a:schemeClr val="accent1"/>
              </a:gs>
            </a:gsLst>
            <a:path path="shape">
              <a:fillToRect l="50000" t="50000" r="50000" b="50000"/>
            </a:path>
          </a:gradFill>
          <a:ln w="9525">
            <a:solidFill>
              <a:srgbClr val="000000"/>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229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2293"/>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2308"/>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2309"/>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2310"/>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12311"/>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12312"/>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12313"/>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12314"/>
                                        </p:tgtEl>
                                        <p:attrNameLst>
                                          <p:attrName>style.visibility</p:attrName>
                                        </p:attrNameLst>
                                      </p:cBhvr>
                                      <p:to>
                                        <p:strVal val="visible"/>
                                      </p:to>
                                    </p:set>
                                  </p:childTnLst>
                                </p:cTn>
                              </p:par>
                            </p:childTnLst>
                          </p:cTn>
                        </p:par>
                        <p:par>
                          <p:cTn id="31" fill="hold">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12315"/>
                                        </p:tgtEl>
                                        <p:attrNameLst>
                                          <p:attrName>style.visibility</p:attrName>
                                        </p:attrNameLst>
                                      </p:cBhvr>
                                      <p:to>
                                        <p:strVal val="visible"/>
                                      </p:to>
                                    </p:set>
                                  </p:childTnLst>
                                </p:cTn>
                              </p:par>
                            </p:childTnLst>
                          </p:cTn>
                        </p:par>
                        <p:par>
                          <p:cTn id="34" fill="hold">
                            <p:stCondLst>
                              <p:cond delay="5000"/>
                            </p:stCondLst>
                            <p:childTnLst>
                              <p:par>
                                <p:cTn id="35" presetID="1" presetClass="entr" presetSubtype="0" fill="hold" grpId="0" nodeType="afterEffect">
                                  <p:stCondLst>
                                    <p:cond delay="0"/>
                                  </p:stCondLst>
                                  <p:childTnLst>
                                    <p:set>
                                      <p:cBhvr>
                                        <p:cTn id="36" dur="1" fill="hold">
                                          <p:stCondLst>
                                            <p:cond delay="499"/>
                                          </p:stCondLst>
                                        </p:cTn>
                                        <p:tgtEl>
                                          <p:spTgt spid="12316"/>
                                        </p:tgtEl>
                                        <p:attrNameLst>
                                          <p:attrName>style.visibility</p:attrName>
                                        </p:attrNameLst>
                                      </p:cBhvr>
                                      <p:to>
                                        <p:strVal val="visible"/>
                                      </p:to>
                                    </p:set>
                                  </p:childTnLst>
                                </p:cTn>
                              </p:par>
                            </p:childTnLst>
                          </p:cTn>
                        </p:par>
                        <p:par>
                          <p:cTn id="37" fill="hold">
                            <p:stCondLst>
                              <p:cond delay="5500"/>
                            </p:stCondLst>
                            <p:childTnLst>
                              <p:par>
                                <p:cTn id="38" presetID="1" presetClass="entr" presetSubtype="0" fill="hold" grpId="0" nodeType="afterEffect">
                                  <p:stCondLst>
                                    <p:cond delay="0"/>
                                  </p:stCondLst>
                                  <p:childTnLst>
                                    <p:set>
                                      <p:cBhvr>
                                        <p:cTn id="39" dur="1" fill="hold">
                                          <p:stCondLst>
                                            <p:cond delay="499"/>
                                          </p:stCondLst>
                                        </p:cTn>
                                        <p:tgtEl>
                                          <p:spTgt spid="1231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499"/>
                                          </p:stCondLst>
                                        </p:cTn>
                                        <p:tgtEl>
                                          <p:spTgt spid="1229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499"/>
                                          </p:stCondLst>
                                        </p:cTn>
                                        <p:tgtEl>
                                          <p:spTgt spid="12295"/>
                                        </p:tgtEl>
                                        <p:attrNameLst>
                                          <p:attrName>style.visibility</p:attrName>
                                        </p:attrNameLst>
                                      </p:cBhvr>
                                      <p:to>
                                        <p:strVal val="visible"/>
                                      </p:to>
                                    </p:set>
                                  </p:childTnLst>
                                  <p:subTnLst>
                                    <p:set>
                                      <p:cBhvr override="childStyle">
                                        <p:cTn dur="1" fill="hold" display="0" masterRel="nextClick" afterEffect="1"/>
                                        <p:tgtEl>
                                          <p:spTgt spid="12295"/>
                                        </p:tgtEl>
                                        <p:attrNameLst>
                                          <p:attrName>style.visibility</p:attrName>
                                        </p:attrNameLst>
                                      </p:cBhvr>
                                      <p:to>
                                        <p:strVal val="hidden"/>
                                      </p:to>
                                    </p:set>
                                  </p:sub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499"/>
                                          </p:stCondLst>
                                        </p:cTn>
                                        <p:tgtEl>
                                          <p:spTgt spid="12296"/>
                                        </p:tgtEl>
                                        <p:attrNameLst>
                                          <p:attrName>style.visibility</p:attrName>
                                        </p:attrNameLst>
                                      </p:cBhvr>
                                      <p:to>
                                        <p:strVal val="visible"/>
                                      </p:to>
                                    </p:set>
                                  </p:childTnLst>
                                  <p:subTnLst>
                                    <p:set>
                                      <p:cBhvr override="childStyle">
                                        <p:cTn dur="1" fill="hold" display="0" masterRel="nextClick" afterEffect="1"/>
                                        <p:tgtEl>
                                          <p:spTgt spid="12296"/>
                                        </p:tgtEl>
                                        <p:attrNameLst>
                                          <p:attrName>style.visibility</p:attrName>
                                        </p:attrNameLst>
                                      </p:cBhvr>
                                      <p:to>
                                        <p:strVal val="hidden"/>
                                      </p:to>
                                    </p:set>
                                  </p:sub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499"/>
                                          </p:stCondLst>
                                        </p:cTn>
                                        <p:tgtEl>
                                          <p:spTgt spid="12297"/>
                                        </p:tgtEl>
                                        <p:attrNameLst>
                                          <p:attrName>style.visibility</p:attrName>
                                        </p:attrNameLst>
                                      </p:cBhvr>
                                      <p:to>
                                        <p:strVal val="visible"/>
                                      </p:to>
                                    </p:set>
                                  </p:childTnLst>
                                  <p:subTnLst>
                                    <p:set>
                                      <p:cBhvr override="childStyle">
                                        <p:cTn dur="1" fill="hold" display="0" masterRel="nextClick" afterEffect="1"/>
                                        <p:tgtEl>
                                          <p:spTgt spid="1229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nimBg="1"/>
      <p:bldP spid="12293" grpId="0" animBg="1"/>
      <p:bldP spid="12294" grpId="0" autoUpdateAnimBg="0"/>
      <p:bldP spid="12295" grpId="0" autoUpdateAnimBg="0"/>
      <p:bldP spid="12296" grpId="0" autoUpdateAnimBg="0"/>
      <p:bldP spid="12297" grpId="0" autoUpdateAnimBg="0"/>
      <p:bldP spid="12308" grpId="0" animBg="1"/>
      <p:bldP spid="12309" grpId="0" animBg="1"/>
      <p:bldP spid="12310" grpId="0" animBg="1"/>
      <p:bldP spid="12311" grpId="0" animBg="1"/>
      <p:bldP spid="12312" grpId="0" animBg="1"/>
      <p:bldP spid="12313" grpId="0" animBg="1"/>
      <p:bldP spid="12314" grpId="0" animBg="1"/>
      <p:bldP spid="12315" grpId="0" animBg="1"/>
      <p:bldP spid="12316" grpId="0" animBg="1"/>
      <p:bldP spid="123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3733800" cy="533400"/>
          </a:xfrm>
          <a:solidFill>
            <a:srgbClr val="0000FF"/>
          </a:solidFill>
          <a:ln>
            <a:solidFill>
              <a:srgbClr val="000066"/>
            </a:solidFill>
          </a:ln>
        </p:spPr>
        <p:txBody>
          <a:bodyPr/>
          <a:lstStyle/>
          <a:p>
            <a:pPr algn="l" eaLnBrk="1" hangingPunct="1"/>
            <a:r>
              <a:rPr lang="en-US" sz="2800" smtClean="0">
                <a:solidFill>
                  <a:schemeClr val="bg1"/>
                </a:solidFill>
                <a:latin typeface="Arial" charset="0"/>
              </a:rPr>
              <a:t>Fluid movement</a:t>
            </a:r>
          </a:p>
        </p:txBody>
      </p:sp>
      <p:sp>
        <p:nvSpPr>
          <p:cNvPr id="23555" name="Oval 3"/>
          <p:cNvSpPr>
            <a:spLocks noChangeArrowheads="1"/>
          </p:cNvSpPr>
          <p:nvPr/>
        </p:nvSpPr>
        <p:spPr bwMode="auto">
          <a:xfrm rot="5013274">
            <a:off x="1447800" y="44958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56" name="Oval 4"/>
          <p:cNvSpPr>
            <a:spLocks noChangeArrowheads="1"/>
          </p:cNvSpPr>
          <p:nvPr/>
        </p:nvSpPr>
        <p:spPr bwMode="auto">
          <a:xfrm rot="5013274">
            <a:off x="1447800" y="48768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57" name="Oval 5"/>
          <p:cNvSpPr>
            <a:spLocks noChangeArrowheads="1"/>
          </p:cNvSpPr>
          <p:nvPr/>
        </p:nvSpPr>
        <p:spPr bwMode="auto">
          <a:xfrm rot="5013274">
            <a:off x="1447800" y="52578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58" name="Oval 6"/>
          <p:cNvSpPr>
            <a:spLocks noChangeArrowheads="1"/>
          </p:cNvSpPr>
          <p:nvPr/>
        </p:nvSpPr>
        <p:spPr bwMode="auto">
          <a:xfrm>
            <a:off x="1828800" y="45720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59" name="Oval 7"/>
          <p:cNvSpPr>
            <a:spLocks noChangeArrowheads="1"/>
          </p:cNvSpPr>
          <p:nvPr/>
        </p:nvSpPr>
        <p:spPr bwMode="auto">
          <a:xfrm>
            <a:off x="2209800" y="45720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60" name="Oval 8"/>
          <p:cNvSpPr>
            <a:spLocks noChangeArrowheads="1"/>
          </p:cNvSpPr>
          <p:nvPr/>
        </p:nvSpPr>
        <p:spPr bwMode="auto">
          <a:xfrm>
            <a:off x="2133600" y="51054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61" name="Oval 9"/>
          <p:cNvSpPr>
            <a:spLocks noChangeArrowheads="1"/>
          </p:cNvSpPr>
          <p:nvPr/>
        </p:nvSpPr>
        <p:spPr bwMode="auto">
          <a:xfrm>
            <a:off x="2514600" y="51816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62" name="Oval 10"/>
          <p:cNvSpPr>
            <a:spLocks noChangeArrowheads="1"/>
          </p:cNvSpPr>
          <p:nvPr/>
        </p:nvSpPr>
        <p:spPr bwMode="auto">
          <a:xfrm>
            <a:off x="2895600" y="52578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63" name="Oval 11"/>
          <p:cNvSpPr>
            <a:spLocks noChangeArrowheads="1"/>
          </p:cNvSpPr>
          <p:nvPr/>
        </p:nvSpPr>
        <p:spPr bwMode="auto">
          <a:xfrm>
            <a:off x="2895600" y="4800600"/>
            <a:ext cx="381000" cy="381000"/>
          </a:xfrm>
          <a:prstGeom prst="ellipse">
            <a:avLst/>
          </a:prstGeom>
          <a:gradFill rotWithShape="0">
            <a:gsLst>
              <a:gs pos="0">
                <a:schemeClr val="folHlink"/>
              </a:gs>
              <a:gs pos="100000">
                <a:schemeClr val="bg1"/>
              </a:gs>
            </a:gsLst>
            <a:path path="shape">
              <a:fillToRect l="50000" t="50000" r="50000" b="50000"/>
            </a:path>
          </a:gradFill>
          <a:ln w="9525">
            <a:solidFill>
              <a:srgbClr val="000000"/>
            </a:solidFill>
            <a:round/>
            <a:headEnd/>
            <a:tailEnd/>
          </a:ln>
        </p:spPr>
        <p:txBody>
          <a:bodyPr wrap="none" anchor="ctr"/>
          <a:lstStyle/>
          <a:p>
            <a:endParaRPr lang="en-US"/>
          </a:p>
        </p:txBody>
      </p:sp>
      <p:sp>
        <p:nvSpPr>
          <p:cNvPr id="23564" name="Oval 12"/>
          <p:cNvSpPr>
            <a:spLocks noChangeArrowheads="1"/>
          </p:cNvSpPr>
          <p:nvPr/>
        </p:nvSpPr>
        <p:spPr bwMode="auto">
          <a:xfrm rot="5013274">
            <a:off x="1217613" y="2973387"/>
            <a:ext cx="382588" cy="379413"/>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65" name="Oval 13"/>
          <p:cNvSpPr>
            <a:spLocks noChangeArrowheads="1"/>
          </p:cNvSpPr>
          <p:nvPr/>
        </p:nvSpPr>
        <p:spPr bwMode="auto">
          <a:xfrm rot="5013274">
            <a:off x="1217613" y="3354387"/>
            <a:ext cx="382588" cy="379413"/>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66" name="Oval 14"/>
          <p:cNvSpPr>
            <a:spLocks noChangeArrowheads="1"/>
          </p:cNvSpPr>
          <p:nvPr/>
        </p:nvSpPr>
        <p:spPr bwMode="auto">
          <a:xfrm rot="5013274">
            <a:off x="1217613" y="3735387"/>
            <a:ext cx="382588" cy="379413"/>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67" name="Oval 15"/>
          <p:cNvSpPr>
            <a:spLocks noChangeArrowheads="1"/>
          </p:cNvSpPr>
          <p:nvPr/>
        </p:nvSpPr>
        <p:spPr bwMode="auto">
          <a:xfrm>
            <a:off x="1752600" y="2514600"/>
            <a:ext cx="381000" cy="381000"/>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68" name="Oval 16"/>
          <p:cNvSpPr>
            <a:spLocks noChangeArrowheads="1"/>
          </p:cNvSpPr>
          <p:nvPr/>
        </p:nvSpPr>
        <p:spPr bwMode="auto">
          <a:xfrm>
            <a:off x="2133600" y="2514600"/>
            <a:ext cx="381000" cy="381000"/>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69" name="Oval 17"/>
          <p:cNvSpPr>
            <a:spLocks noChangeArrowheads="1"/>
          </p:cNvSpPr>
          <p:nvPr/>
        </p:nvSpPr>
        <p:spPr bwMode="auto">
          <a:xfrm>
            <a:off x="2133600" y="3429000"/>
            <a:ext cx="381000" cy="381000"/>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70" name="Oval 18"/>
          <p:cNvSpPr>
            <a:spLocks noChangeArrowheads="1"/>
          </p:cNvSpPr>
          <p:nvPr/>
        </p:nvSpPr>
        <p:spPr bwMode="auto">
          <a:xfrm>
            <a:off x="2514600" y="3505200"/>
            <a:ext cx="381000" cy="381000"/>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71" name="Oval 19"/>
          <p:cNvSpPr>
            <a:spLocks noChangeArrowheads="1"/>
          </p:cNvSpPr>
          <p:nvPr/>
        </p:nvSpPr>
        <p:spPr bwMode="auto">
          <a:xfrm>
            <a:off x="2895600" y="3657600"/>
            <a:ext cx="381000" cy="381000"/>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72" name="Oval 20"/>
          <p:cNvSpPr>
            <a:spLocks noChangeArrowheads="1"/>
          </p:cNvSpPr>
          <p:nvPr/>
        </p:nvSpPr>
        <p:spPr bwMode="auto">
          <a:xfrm>
            <a:off x="2895600" y="2667000"/>
            <a:ext cx="381000" cy="381000"/>
          </a:xfrm>
          <a:prstGeom prst="ellipse">
            <a:avLst/>
          </a:prstGeom>
          <a:gradFill rotWithShape="0">
            <a:gsLst>
              <a:gs pos="0">
                <a:srgbClr val="767676"/>
              </a:gs>
              <a:gs pos="100000">
                <a:srgbClr val="FF0000"/>
              </a:gs>
            </a:gsLst>
            <a:path path="shape">
              <a:fillToRect l="50000" t="50000" r="50000" b="50000"/>
            </a:path>
          </a:gradFill>
          <a:ln w="9525">
            <a:solidFill>
              <a:srgbClr val="000000"/>
            </a:solidFill>
            <a:round/>
            <a:headEnd/>
            <a:tailEnd/>
          </a:ln>
        </p:spPr>
        <p:txBody>
          <a:bodyPr wrap="none" anchor="ctr"/>
          <a:lstStyle/>
          <a:p>
            <a:endParaRPr lang="en-US"/>
          </a:p>
        </p:txBody>
      </p:sp>
      <p:sp>
        <p:nvSpPr>
          <p:cNvPr id="23573" name="Text Box 21"/>
          <p:cNvSpPr txBox="1">
            <a:spLocks noChangeArrowheads="1"/>
          </p:cNvSpPr>
          <p:nvPr/>
        </p:nvSpPr>
        <p:spPr bwMode="auto">
          <a:xfrm>
            <a:off x="3962400" y="1219200"/>
            <a:ext cx="4038600" cy="1735138"/>
          </a:xfrm>
          <a:prstGeom prst="rect">
            <a:avLst/>
          </a:prstGeom>
          <a:noFill/>
          <a:ln w="9525">
            <a:noFill/>
            <a:miter lim="800000"/>
            <a:headEnd/>
            <a:tailEnd/>
          </a:ln>
        </p:spPr>
        <p:txBody>
          <a:bodyPr>
            <a:spAutoFit/>
          </a:bodyPr>
          <a:lstStyle/>
          <a:p>
            <a:pPr eaLnBrk="0" hangingPunct="0">
              <a:spcBef>
                <a:spcPct val="50000"/>
              </a:spcBef>
            </a:pPr>
            <a:r>
              <a:rPr lang="en-US">
                <a:latin typeface="Comic Sans MS" pitchFamily="-107" charset="0"/>
              </a:rPr>
              <a:t>Cooler, more d____, fluids sink through w_____, less dense fluids. </a:t>
            </a:r>
          </a:p>
          <a:p>
            <a:pPr eaLnBrk="0" hangingPunct="0">
              <a:spcBef>
                <a:spcPct val="50000"/>
              </a:spcBef>
            </a:pPr>
            <a:endParaRPr lang="en-US">
              <a:latin typeface="Comic Sans MS" pitchFamily="-107" charset="0"/>
            </a:endParaRPr>
          </a:p>
        </p:txBody>
      </p:sp>
      <p:sp>
        <p:nvSpPr>
          <p:cNvPr id="23574" name="Rectangle 22"/>
          <p:cNvSpPr>
            <a:spLocks noChangeArrowheads="1"/>
          </p:cNvSpPr>
          <p:nvPr/>
        </p:nvSpPr>
        <p:spPr bwMode="auto">
          <a:xfrm>
            <a:off x="4038600" y="2667000"/>
            <a:ext cx="4800600" cy="830263"/>
          </a:xfrm>
          <a:prstGeom prst="rect">
            <a:avLst/>
          </a:prstGeom>
          <a:noFill/>
          <a:ln w="9525">
            <a:noFill/>
            <a:miter lim="800000"/>
            <a:headEnd/>
            <a:tailEnd/>
          </a:ln>
        </p:spPr>
        <p:txBody>
          <a:bodyPr>
            <a:spAutoFit/>
          </a:bodyPr>
          <a:lstStyle/>
          <a:p>
            <a:pPr eaLnBrk="0" hangingPunct="0">
              <a:spcBef>
                <a:spcPct val="50000"/>
              </a:spcBef>
            </a:pPr>
            <a:r>
              <a:rPr lang="en-US">
                <a:latin typeface="Comic Sans MS" pitchFamily="-107" charset="0"/>
              </a:rPr>
              <a:t>In effect, warmer liquids and gases r___ up. </a:t>
            </a:r>
          </a:p>
        </p:txBody>
      </p:sp>
      <p:sp>
        <p:nvSpPr>
          <p:cNvPr id="23575" name="Rectangle 23"/>
          <p:cNvSpPr>
            <a:spLocks noChangeArrowheads="1"/>
          </p:cNvSpPr>
          <p:nvPr/>
        </p:nvSpPr>
        <p:spPr bwMode="auto">
          <a:xfrm>
            <a:off x="4038600" y="3810000"/>
            <a:ext cx="4508500" cy="457200"/>
          </a:xfrm>
          <a:prstGeom prst="rect">
            <a:avLst/>
          </a:prstGeom>
          <a:noFill/>
          <a:ln w="9525">
            <a:noFill/>
            <a:miter lim="800000"/>
            <a:headEnd/>
            <a:tailEnd/>
          </a:ln>
        </p:spPr>
        <p:txBody>
          <a:bodyPr wrap="none">
            <a:spAutoFit/>
          </a:bodyPr>
          <a:lstStyle/>
          <a:p>
            <a:pPr eaLnBrk="0" hangingPunct="0">
              <a:spcBef>
                <a:spcPct val="50000"/>
              </a:spcBef>
            </a:pPr>
            <a:r>
              <a:rPr lang="en-US">
                <a:latin typeface="Comic Sans MS" pitchFamily="-107" charset="0"/>
              </a:rPr>
              <a:t>Cooler liquids and gases s___. </a:t>
            </a:r>
          </a:p>
        </p:txBody>
      </p:sp>
      <p:sp>
        <p:nvSpPr>
          <p:cNvPr id="23576" name="AutoShape 24"/>
          <p:cNvSpPr>
            <a:spLocks noChangeArrowheads="1"/>
          </p:cNvSpPr>
          <p:nvPr/>
        </p:nvSpPr>
        <p:spPr bwMode="auto">
          <a:xfrm>
            <a:off x="457200" y="2362200"/>
            <a:ext cx="609600" cy="1219200"/>
          </a:xfrm>
          <a:prstGeom prst="upArrow">
            <a:avLst>
              <a:gd name="adj1" fmla="val 50000"/>
              <a:gd name="adj2" fmla="val 50000"/>
            </a:avLst>
          </a:prstGeom>
          <a:solidFill>
            <a:srgbClr val="FF0000"/>
          </a:solidFill>
          <a:ln w="38100">
            <a:solidFill>
              <a:srgbClr val="000000"/>
            </a:solidFill>
            <a:miter lim="800000"/>
            <a:headEnd/>
            <a:tailEnd/>
          </a:ln>
        </p:spPr>
        <p:txBody>
          <a:bodyPr wrap="none" anchor="ctr"/>
          <a:lstStyle/>
          <a:p>
            <a:endParaRPr lang="en-US"/>
          </a:p>
        </p:txBody>
      </p:sp>
      <p:sp>
        <p:nvSpPr>
          <p:cNvPr id="23577" name="AutoShape 25"/>
          <p:cNvSpPr>
            <a:spLocks noChangeArrowheads="1"/>
          </p:cNvSpPr>
          <p:nvPr/>
        </p:nvSpPr>
        <p:spPr bwMode="auto">
          <a:xfrm flipV="1">
            <a:off x="457200" y="4343400"/>
            <a:ext cx="609600" cy="1219200"/>
          </a:xfrm>
          <a:prstGeom prst="upArrow">
            <a:avLst>
              <a:gd name="adj1" fmla="val 50000"/>
              <a:gd name="adj2" fmla="val 50000"/>
            </a:avLst>
          </a:prstGeom>
          <a:solidFill>
            <a:schemeClr val="bg1"/>
          </a:solidFill>
          <a:ln w="38100">
            <a:solidFill>
              <a:srgbClr val="000000"/>
            </a:solidFill>
            <a:miter lim="800000"/>
            <a:headEnd/>
            <a:tailEnd/>
          </a:ln>
        </p:spPr>
        <p:txBody>
          <a:bodyPr wrap="none" anchor="ctr"/>
          <a:lstStyle/>
          <a:p>
            <a:endParaRPr lang="en-US"/>
          </a:p>
        </p:txBody>
      </p:sp>
      <p:sp>
        <p:nvSpPr>
          <p:cNvPr id="13338" name="Text Box 26"/>
          <p:cNvSpPr txBox="1">
            <a:spLocks noChangeArrowheads="1"/>
          </p:cNvSpPr>
          <p:nvPr/>
        </p:nvSpPr>
        <p:spPr bwMode="auto">
          <a:xfrm>
            <a:off x="6019800" y="1219200"/>
            <a:ext cx="2057400" cy="457200"/>
          </a:xfrm>
          <a:prstGeom prst="rect">
            <a:avLst/>
          </a:prstGeom>
          <a:noFill/>
          <a:ln w="9525">
            <a:noFill/>
            <a:miter lim="800000"/>
            <a:headEnd/>
            <a:tailEnd/>
          </a:ln>
        </p:spPr>
        <p:txBody>
          <a:bodyPr>
            <a:spAutoFit/>
          </a:bodyPr>
          <a:lstStyle/>
          <a:p>
            <a:pPr eaLnBrk="0" hangingPunct="0">
              <a:spcBef>
                <a:spcPct val="50000"/>
              </a:spcBef>
            </a:pPr>
            <a:r>
              <a:rPr lang="en-US">
                <a:solidFill>
                  <a:srgbClr val="FF0000"/>
                </a:solidFill>
                <a:latin typeface="Comic Sans MS" pitchFamily="-107" charset="0"/>
              </a:rPr>
              <a:t>ense</a:t>
            </a:r>
          </a:p>
        </p:txBody>
      </p:sp>
      <p:sp>
        <p:nvSpPr>
          <p:cNvPr id="13339" name="Rectangle 27"/>
          <p:cNvSpPr>
            <a:spLocks noChangeArrowheads="1"/>
          </p:cNvSpPr>
          <p:nvPr/>
        </p:nvSpPr>
        <p:spPr bwMode="auto">
          <a:xfrm>
            <a:off x="6096000" y="1600200"/>
            <a:ext cx="1035050" cy="457200"/>
          </a:xfrm>
          <a:prstGeom prst="rect">
            <a:avLst/>
          </a:prstGeom>
          <a:noFill/>
          <a:ln w="9525">
            <a:noFill/>
            <a:miter lim="800000"/>
            <a:headEnd/>
            <a:tailEnd/>
          </a:ln>
        </p:spPr>
        <p:txBody>
          <a:bodyPr wrap="none">
            <a:spAutoFit/>
          </a:bodyPr>
          <a:lstStyle/>
          <a:p>
            <a:pPr eaLnBrk="0" hangingPunct="0"/>
            <a:r>
              <a:rPr lang="en-US">
                <a:solidFill>
                  <a:srgbClr val="FF0000"/>
                </a:solidFill>
                <a:latin typeface="Comic Sans MS" pitchFamily="-107" charset="0"/>
              </a:rPr>
              <a:t>armer</a:t>
            </a:r>
          </a:p>
        </p:txBody>
      </p:sp>
      <p:sp>
        <p:nvSpPr>
          <p:cNvPr id="13340" name="Rectangle 28"/>
          <p:cNvSpPr>
            <a:spLocks noChangeArrowheads="1"/>
          </p:cNvSpPr>
          <p:nvPr/>
        </p:nvSpPr>
        <p:spPr bwMode="auto">
          <a:xfrm>
            <a:off x="5076825" y="3048000"/>
            <a:ext cx="584200" cy="457200"/>
          </a:xfrm>
          <a:prstGeom prst="rect">
            <a:avLst/>
          </a:prstGeom>
          <a:noFill/>
          <a:ln w="9525">
            <a:noFill/>
            <a:miter lim="800000"/>
            <a:headEnd/>
            <a:tailEnd/>
          </a:ln>
        </p:spPr>
        <p:txBody>
          <a:bodyPr wrap="none">
            <a:spAutoFit/>
          </a:bodyPr>
          <a:lstStyle/>
          <a:p>
            <a:pPr eaLnBrk="0" hangingPunct="0"/>
            <a:r>
              <a:rPr lang="en-US">
                <a:solidFill>
                  <a:srgbClr val="FF0000"/>
                </a:solidFill>
                <a:latin typeface="Comic Sans MS" pitchFamily="-107" charset="0"/>
              </a:rPr>
              <a:t>ise</a:t>
            </a:r>
          </a:p>
        </p:txBody>
      </p:sp>
      <p:sp>
        <p:nvSpPr>
          <p:cNvPr id="13341" name="Rectangle 29"/>
          <p:cNvSpPr>
            <a:spLocks noChangeArrowheads="1"/>
          </p:cNvSpPr>
          <p:nvPr/>
        </p:nvSpPr>
        <p:spPr bwMode="auto">
          <a:xfrm>
            <a:off x="7667625" y="3810000"/>
            <a:ext cx="595313" cy="457200"/>
          </a:xfrm>
          <a:prstGeom prst="rect">
            <a:avLst/>
          </a:prstGeom>
          <a:noFill/>
          <a:ln w="9525">
            <a:noFill/>
            <a:miter lim="800000"/>
            <a:headEnd/>
            <a:tailEnd/>
          </a:ln>
        </p:spPr>
        <p:txBody>
          <a:bodyPr wrap="none">
            <a:spAutoFit/>
          </a:bodyPr>
          <a:lstStyle/>
          <a:p>
            <a:pPr eaLnBrk="0" hangingPunct="0"/>
            <a:r>
              <a:rPr lang="en-US">
                <a:solidFill>
                  <a:srgbClr val="FF0000"/>
                </a:solidFill>
                <a:latin typeface="Comic Sans MS" pitchFamily="-107" charset="0"/>
              </a:rPr>
              <a:t>ink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8" grpId="0" autoUpdateAnimBg="0"/>
      <p:bldP spid="13339" grpId="0" autoUpdateAnimBg="0"/>
      <p:bldP spid="13340" grpId="0" autoUpdateAnimBg="0"/>
      <p:bldP spid="13341"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598</Words>
  <Application>Microsoft PowerPoint</Application>
  <PresentationFormat>On-screen Show (4:3)</PresentationFormat>
  <Paragraphs>78</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Default Design</vt:lpstr>
      <vt:lpstr>Clip</vt:lpstr>
      <vt:lpstr>Slide 1</vt:lpstr>
      <vt:lpstr>Heat Transfer</vt:lpstr>
      <vt:lpstr>Question</vt:lpstr>
      <vt:lpstr>Heat Transfer Methods</vt:lpstr>
      <vt:lpstr>Conduction</vt:lpstr>
      <vt:lpstr>Metals are different</vt:lpstr>
      <vt:lpstr>Why does metal feel colder than wood, if they are both at the same temperature?</vt:lpstr>
      <vt:lpstr>Convection</vt:lpstr>
      <vt:lpstr>Fluid movement</vt:lpstr>
      <vt:lpstr>Water movement</vt:lpstr>
      <vt:lpstr>Why is it windy at the seaside?</vt:lpstr>
      <vt:lpstr>Cold air sinks</vt:lpstr>
      <vt:lpstr>The third method of heat transfer</vt:lpstr>
      <vt:lpstr>Radiation</vt:lpstr>
      <vt:lpstr>Emission experiment</vt:lpstr>
    </vt:vector>
  </TitlesOfParts>
  <Company>SBHome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Heat Transfer, Conduction, Convection and Radiation</dc:title>
  <dc:creator>Shaun Brady</dc:creator>
  <cp:lastModifiedBy>sadhana</cp:lastModifiedBy>
  <cp:revision>20</cp:revision>
  <dcterms:created xsi:type="dcterms:W3CDTF">2006-04-27T20:09:47Z</dcterms:created>
  <dcterms:modified xsi:type="dcterms:W3CDTF">2019-11-15T10:39:31Z</dcterms:modified>
</cp:coreProperties>
</file>