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9" r:id="rId2"/>
    <p:sldId id="256" r:id="rId3"/>
    <p:sldId id="257" r:id="rId4"/>
    <p:sldId id="258" r:id="rId5"/>
    <p:sldId id="259" r:id="rId6"/>
    <p:sldId id="260" r:id="rId7"/>
    <p:sldId id="261" r:id="rId8"/>
    <p:sldId id="262" r:id="rId9"/>
    <p:sldId id="264" r:id="rId10"/>
    <p:sldId id="265" r:id="rId11"/>
    <p:sldId id="263" r:id="rId12"/>
    <p:sldId id="266" r:id="rId13"/>
    <p:sldId id="267"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11/15/2019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143000"/>
            <a:ext cx="7474162" cy="1754326"/>
          </a:xfrm>
          <a:prstGeom prst="rect">
            <a:avLst/>
          </a:prstGeom>
          <a:noFill/>
        </p:spPr>
        <p:txBody>
          <a:bodyPr wrap="none" rtlCol="0">
            <a:spAutoFit/>
          </a:bodyPr>
          <a:lstStyle/>
          <a:p>
            <a:r>
              <a:rPr lang="en-US" sz="3600" dirty="0" smtClean="0"/>
              <a:t>Instrumentation and Process control</a:t>
            </a:r>
          </a:p>
          <a:p>
            <a:endParaRPr lang="en-US" sz="3600" dirty="0" smtClean="0"/>
          </a:p>
          <a:p>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lgn="just"/>
            <a:r>
              <a:rPr lang="en-US" sz="3200" dirty="0" smtClean="0">
                <a:latin typeface="Times New Roman" pitchFamily="18" charset="0"/>
                <a:cs typeface="Times New Roman" pitchFamily="18" charset="0"/>
              </a:rPr>
              <a:t>Manipulation element: Performs the given operations on the condition produced by the secondary element.</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functioning element simply denotes the part of the an instrument used for transmitting, signaling, registering, indicating or recording. </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0" y="152400"/>
            <a:ext cx="8968104" cy="3276600"/>
            <a:chOff x="0" y="838200"/>
            <a:chExt cx="8968104" cy="3886200"/>
          </a:xfrm>
        </p:grpSpPr>
        <p:sp>
          <p:nvSpPr>
            <p:cNvPr id="4" name="Rectangle 3"/>
            <p:cNvSpPr/>
            <p:nvPr/>
          </p:nvSpPr>
          <p:spPr>
            <a:xfrm>
              <a:off x="3352800" y="1295400"/>
              <a:ext cx="14478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0" y="1143000"/>
              <a:ext cx="1676400" cy="1600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629400" y="1219200"/>
              <a:ext cx="22098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019800" y="3505200"/>
              <a:ext cx="27432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819400" y="3505200"/>
              <a:ext cx="1981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28600" y="1447800"/>
              <a:ext cx="1355179" cy="923330"/>
            </a:xfrm>
            <a:prstGeom prst="rect">
              <a:avLst/>
            </a:prstGeom>
            <a:noFill/>
          </p:spPr>
          <p:txBody>
            <a:bodyPr wrap="none" rtlCol="0">
              <a:spAutoFit/>
            </a:bodyPr>
            <a:lstStyle/>
            <a:p>
              <a:r>
                <a:rPr lang="en-US" dirty="0" smtClean="0"/>
                <a:t>Process /</a:t>
              </a:r>
            </a:p>
            <a:p>
              <a:r>
                <a:rPr lang="en-US" dirty="0" smtClean="0"/>
                <a:t> Measuring </a:t>
              </a:r>
            </a:p>
            <a:p>
              <a:r>
                <a:rPr lang="en-US" dirty="0" smtClean="0"/>
                <a:t>medium</a:t>
              </a:r>
              <a:endParaRPr lang="en-US" dirty="0"/>
            </a:p>
          </p:txBody>
        </p:sp>
        <p:sp>
          <p:nvSpPr>
            <p:cNvPr id="10" name="Right Arrow 9"/>
            <p:cNvSpPr/>
            <p:nvPr/>
          </p:nvSpPr>
          <p:spPr>
            <a:xfrm>
              <a:off x="1752600" y="1600200"/>
              <a:ext cx="1600200" cy="45720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800600" y="1600200"/>
              <a:ext cx="1828800" cy="45720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371600" y="838200"/>
              <a:ext cx="2057871" cy="369332"/>
            </a:xfrm>
            <a:prstGeom prst="rect">
              <a:avLst/>
            </a:prstGeom>
            <a:noFill/>
          </p:spPr>
          <p:txBody>
            <a:bodyPr wrap="none" rtlCol="0">
              <a:spAutoFit/>
            </a:bodyPr>
            <a:lstStyle/>
            <a:p>
              <a:r>
                <a:rPr lang="en-US" dirty="0" smtClean="0"/>
                <a:t>Measured quantity</a:t>
              </a:r>
              <a:endParaRPr lang="en-US" dirty="0"/>
            </a:p>
          </p:txBody>
        </p:sp>
        <p:sp>
          <p:nvSpPr>
            <p:cNvPr id="13" name="TextBox 12"/>
            <p:cNvSpPr txBox="1"/>
            <p:nvPr/>
          </p:nvSpPr>
          <p:spPr>
            <a:xfrm>
              <a:off x="3429000" y="1447800"/>
              <a:ext cx="1015021" cy="646331"/>
            </a:xfrm>
            <a:prstGeom prst="rect">
              <a:avLst/>
            </a:prstGeom>
            <a:noFill/>
          </p:spPr>
          <p:txBody>
            <a:bodyPr wrap="none" rtlCol="0">
              <a:spAutoFit/>
            </a:bodyPr>
            <a:lstStyle/>
            <a:p>
              <a:r>
                <a:rPr lang="en-US" dirty="0" smtClean="0"/>
                <a:t>Sensing </a:t>
              </a:r>
            </a:p>
            <a:p>
              <a:r>
                <a:rPr lang="en-US" dirty="0" smtClean="0"/>
                <a:t>element</a:t>
              </a:r>
              <a:endParaRPr lang="en-US" dirty="0"/>
            </a:p>
          </p:txBody>
        </p:sp>
        <p:sp>
          <p:nvSpPr>
            <p:cNvPr id="14" name="TextBox 13"/>
            <p:cNvSpPr txBox="1"/>
            <p:nvPr/>
          </p:nvSpPr>
          <p:spPr>
            <a:xfrm>
              <a:off x="6781800" y="1371600"/>
              <a:ext cx="2186304" cy="646331"/>
            </a:xfrm>
            <a:prstGeom prst="rect">
              <a:avLst/>
            </a:prstGeom>
            <a:noFill/>
          </p:spPr>
          <p:txBody>
            <a:bodyPr wrap="none" rtlCol="0">
              <a:spAutoFit/>
            </a:bodyPr>
            <a:lstStyle/>
            <a:p>
              <a:r>
                <a:rPr lang="en-US" dirty="0" smtClean="0"/>
                <a:t>Signal conditioning </a:t>
              </a:r>
            </a:p>
            <a:p>
              <a:r>
                <a:rPr lang="en-US" dirty="0" smtClean="0"/>
                <a:t>element</a:t>
              </a:r>
              <a:endParaRPr lang="en-US" dirty="0"/>
            </a:p>
          </p:txBody>
        </p:sp>
        <p:sp>
          <p:nvSpPr>
            <p:cNvPr id="15" name="TextBox 14"/>
            <p:cNvSpPr txBox="1"/>
            <p:nvPr/>
          </p:nvSpPr>
          <p:spPr>
            <a:xfrm>
              <a:off x="6553200" y="3810000"/>
              <a:ext cx="1960730" cy="646331"/>
            </a:xfrm>
            <a:prstGeom prst="rect">
              <a:avLst/>
            </a:prstGeom>
            <a:noFill/>
          </p:spPr>
          <p:txBody>
            <a:bodyPr wrap="none" rtlCol="0">
              <a:spAutoFit/>
            </a:bodyPr>
            <a:lstStyle/>
            <a:p>
              <a:r>
                <a:rPr lang="en-US" dirty="0" smtClean="0"/>
                <a:t>Signal processing </a:t>
              </a:r>
            </a:p>
            <a:p>
              <a:r>
                <a:rPr lang="en-US" dirty="0" smtClean="0"/>
                <a:t>element</a:t>
              </a:r>
              <a:endParaRPr lang="en-US" dirty="0"/>
            </a:p>
          </p:txBody>
        </p:sp>
        <p:sp>
          <p:nvSpPr>
            <p:cNvPr id="16" name="TextBox 15"/>
            <p:cNvSpPr txBox="1"/>
            <p:nvPr/>
          </p:nvSpPr>
          <p:spPr>
            <a:xfrm>
              <a:off x="2819400" y="3810000"/>
              <a:ext cx="1969578" cy="646331"/>
            </a:xfrm>
            <a:prstGeom prst="rect">
              <a:avLst/>
            </a:prstGeom>
            <a:noFill/>
          </p:spPr>
          <p:txBody>
            <a:bodyPr wrap="none" rtlCol="0">
              <a:spAutoFit/>
            </a:bodyPr>
            <a:lstStyle/>
            <a:p>
              <a:r>
                <a:rPr lang="en-US" dirty="0" smtClean="0"/>
                <a:t>Data presentation</a:t>
              </a:r>
            </a:p>
            <a:p>
              <a:r>
                <a:rPr lang="en-US" dirty="0" smtClean="0"/>
                <a:t>element</a:t>
              </a:r>
              <a:endParaRPr lang="en-US" dirty="0"/>
            </a:p>
          </p:txBody>
        </p:sp>
        <p:sp>
          <p:nvSpPr>
            <p:cNvPr id="18" name="Right Arrow 17"/>
            <p:cNvSpPr/>
            <p:nvPr/>
          </p:nvSpPr>
          <p:spPr>
            <a:xfrm rot="10800000">
              <a:off x="990600" y="3886200"/>
              <a:ext cx="1828800" cy="45720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57200" y="3505200"/>
              <a:ext cx="808042" cy="369332"/>
            </a:xfrm>
            <a:prstGeom prst="rect">
              <a:avLst/>
            </a:prstGeom>
            <a:noFill/>
          </p:spPr>
          <p:txBody>
            <a:bodyPr wrap="none" rtlCol="0">
              <a:spAutoFit/>
            </a:bodyPr>
            <a:lstStyle/>
            <a:p>
              <a:r>
                <a:rPr lang="en-US" dirty="0" smtClean="0"/>
                <a:t>Result</a:t>
              </a:r>
              <a:endParaRPr lang="en-US" dirty="0"/>
            </a:p>
          </p:txBody>
        </p:sp>
        <p:sp>
          <p:nvSpPr>
            <p:cNvPr id="20" name="Right Arrow 19"/>
            <p:cNvSpPr/>
            <p:nvPr/>
          </p:nvSpPr>
          <p:spPr>
            <a:xfrm rot="10800000">
              <a:off x="4876800" y="3886200"/>
              <a:ext cx="1143000" cy="45720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5400000">
              <a:off x="7131042" y="2711445"/>
              <a:ext cx="1130315" cy="45720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p:cNvSpPr txBox="1"/>
          <p:nvPr/>
        </p:nvSpPr>
        <p:spPr>
          <a:xfrm>
            <a:off x="304800" y="3581400"/>
            <a:ext cx="8839200" cy="304698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Sensing element:</a:t>
            </a:r>
            <a:r>
              <a:rPr lang="en-US" sz="2400" dirty="0" smtClean="0">
                <a:latin typeface="Times New Roman" pitchFamily="18" charset="0"/>
                <a:cs typeface="Times New Roman" pitchFamily="18" charset="0"/>
              </a:rPr>
              <a:t> Interact with measuring medium and produces an output related to the variable measured</a:t>
            </a:r>
          </a:p>
          <a:p>
            <a:pPr algn="just"/>
            <a:r>
              <a:rPr lang="en-US" sz="2400" b="1" dirty="0" smtClean="0">
                <a:latin typeface="Times New Roman" pitchFamily="18" charset="0"/>
                <a:cs typeface="Times New Roman" pitchFamily="18" charset="0"/>
              </a:rPr>
              <a:t>Signal Conditioning Element: </a:t>
            </a:r>
            <a:r>
              <a:rPr lang="en-US" sz="2400" dirty="0" smtClean="0">
                <a:latin typeface="Times New Roman" pitchFamily="18" charset="0"/>
                <a:cs typeface="Times New Roman" pitchFamily="18" charset="0"/>
              </a:rPr>
              <a:t>Converts output of sensing element to a form of more suitable for further processing. DC voltage/Current</a:t>
            </a:r>
          </a:p>
          <a:p>
            <a:pPr algn="just"/>
            <a:r>
              <a:rPr lang="en-US" sz="2400" b="1" dirty="0" smtClean="0">
                <a:latin typeface="Times New Roman" pitchFamily="18" charset="0"/>
                <a:cs typeface="Times New Roman" pitchFamily="18" charset="0"/>
              </a:rPr>
              <a:t>Signal Processing element: </a:t>
            </a:r>
            <a:r>
              <a:rPr lang="en-US" sz="2400" dirty="0" smtClean="0">
                <a:latin typeface="Times New Roman" pitchFamily="18" charset="0"/>
                <a:cs typeface="Times New Roman" pitchFamily="18" charset="0"/>
              </a:rPr>
              <a:t>Converts above signal to a form of more suitable for presentation (analog to Digital converter, microcomputer)</a:t>
            </a:r>
          </a:p>
          <a:p>
            <a:pPr algn="just"/>
            <a:r>
              <a:rPr lang="en-US" sz="2400" b="1" dirty="0" smtClean="0">
                <a:latin typeface="Times New Roman" pitchFamily="18" charset="0"/>
                <a:cs typeface="Times New Roman" pitchFamily="18" charset="0"/>
              </a:rPr>
              <a:t>Data Presentation element:</a:t>
            </a:r>
            <a:r>
              <a:rPr lang="en-US" sz="2400" dirty="0" smtClean="0">
                <a:latin typeface="Times New Roman" pitchFamily="18" charset="0"/>
                <a:cs typeface="Times New Roman" pitchFamily="18" charset="0"/>
              </a:rPr>
              <a:t> Pointer &amp; Scale, Digital display</a:t>
            </a:r>
          </a:p>
          <a:p>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667512"/>
          </a:xfrm>
        </p:spPr>
        <p:txBody>
          <a:bodyPr>
            <a:normAutofit fontScale="90000"/>
          </a:bodyPr>
          <a:lstStyle/>
          <a:p>
            <a:r>
              <a:rPr lang="en-US" b="1" dirty="0" smtClean="0">
                <a:solidFill>
                  <a:srgbClr val="FF0000"/>
                </a:solidFill>
              </a:rPr>
              <a:t>Classification of instruments.</a:t>
            </a:r>
            <a:endParaRPr lang="en-US" b="1" dirty="0">
              <a:solidFill>
                <a:srgbClr val="FF0000"/>
              </a:solidFill>
            </a:endParaRPr>
          </a:p>
        </p:txBody>
      </p:sp>
      <p:sp>
        <p:nvSpPr>
          <p:cNvPr id="3" name="Content Placeholder 2"/>
          <p:cNvSpPr>
            <a:spLocks noGrp="1"/>
          </p:cNvSpPr>
          <p:nvPr>
            <p:ph idx="1"/>
          </p:nvPr>
        </p:nvSpPr>
        <p:spPr>
          <a:xfrm>
            <a:off x="152400" y="1066800"/>
            <a:ext cx="8229600" cy="5410200"/>
          </a:xfrm>
        </p:spPr>
        <p:txBody>
          <a:bodyPr>
            <a:normAutofit/>
          </a:bodyPr>
          <a:lstStyle/>
          <a:p>
            <a:pPr algn="just"/>
            <a:r>
              <a:rPr lang="en-US" sz="2800" dirty="0" smtClean="0">
                <a:solidFill>
                  <a:srgbClr val="7030A0"/>
                </a:solidFill>
                <a:latin typeface="Times New Roman" pitchFamily="18" charset="0"/>
                <a:cs typeface="Times New Roman" pitchFamily="18" charset="0"/>
              </a:rPr>
              <a:t>Classification based on the energy consideration</a:t>
            </a:r>
          </a:p>
          <a:p>
            <a:pPr algn="just"/>
            <a:r>
              <a:rPr lang="en-US" sz="2800" dirty="0" smtClean="0">
                <a:latin typeface="Times New Roman" pitchFamily="18" charset="0"/>
                <a:cs typeface="Times New Roman" pitchFamily="18" charset="0"/>
              </a:rPr>
              <a:t>Passive instruments:</a:t>
            </a:r>
          </a:p>
          <a:p>
            <a:pPr algn="just">
              <a:buNone/>
            </a:pPr>
            <a:r>
              <a:rPr lang="en-US" sz="2800" dirty="0" smtClean="0">
                <a:latin typeface="Times New Roman" pitchFamily="18" charset="0"/>
                <a:cs typeface="Times New Roman" pitchFamily="18" charset="0"/>
              </a:rPr>
              <a:t>Output energy is supplied entirely / almost by its input signal</a:t>
            </a:r>
          </a:p>
          <a:p>
            <a:pPr algn="just">
              <a:buNone/>
            </a:pPr>
            <a:r>
              <a:rPr lang="en-US" sz="2800" dirty="0" smtClean="0">
                <a:latin typeface="Times New Roman" pitchFamily="18" charset="0"/>
                <a:cs typeface="Times New Roman" pitchFamily="18" charset="0"/>
              </a:rPr>
              <a:t>Self-operated instruments  </a:t>
            </a:r>
          </a:p>
          <a:p>
            <a:pPr algn="just">
              <a:buNone/>
            </a:pPr>
            <a:r>
              <a:rPr lang="en-US" sz="2800" dirty="0" smtClean="0">
                <a:latin typeface="Times New Roman" pitchFamily="18" charset="0"/>
                <a:cs typeface="Times New Roman" pitchFamily="18" charset="0"/>
              </a:rPr>
              <a:t>Ex: Ordinary mercury in glass thermometer</a:t>
            </a:r>
          </a:p>
          <a:p>
            <a:pPr algn="just"/>
            <a:r>
              <a:rPr lang="en-US" sz="2800" dirty="0" smtClean="0">
                <a:latin typeface="Times New Roman" pitchFamily="18" charset="0"/>
                <a:cs typeface="Times New Roman" pitchFamily="18" charset="0"/>
              </a:rPr>
              <a:t>Active instruments: </a:t>
            </a:r>
          </a:p>
          <a:p>
            <a:pPr algn="just">
              <a:buNone/>
            </a:pPr>
            <a:r>
              <a:rPr lang="en-US" sz="2800" dirty="0" smtClean="0">
                <a:latin typeface="Times New Roman" pitchFamily="18" charset="0"/>
                <a:cs typeface="Times New Roman" pitchFamily="18" charset="0"/>
              </a:rPr>
              <a:t>Has an auxiliary source of power </a:t>
            </a:r>
          </a:p>
          <a:p>
            <a:pPr algn="just">
              <a:buNone/>
            </a:pPr>
            <a:r>
              <a:rPr lang="en-US" sz="2800" dirty="0" smtClean="0">
                <a:latin typeface="Times New Roman" pitchFamily="18" charset="0"/>
                <a:cs typeface="Times New Roman" pitchFamily="18" charset="0"/>
              </a:rPr>
              <a:t>Power operated instruments</a:t>
            </a:r>
          </a:p>
          <a:p>
            <a:pPr algn="just">
              <a:buNone/>
            </a:pPr>
            <a:r>
              <a:rPr lang="en-US" sz="2800" dirty="0" smtClean="0">
                <a:latin typeface="Times New Roman" pitchFamily="18" charset="0"/>
                <a:cs typeface="Times New Roman" pitchFamily="18" charset="0"/>
              </a:rPr>
              <a:t>Ex: Digital temperature indicator</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r>
              <a:rPr lang="en-US" dirty="0" smtClean="0">
                <a:solidFill>
                  <a:srgbClr val="FF0000"/>
                </a:solidFill>
              </a:rPr>
              <a:t>Classification of instruments..</a:t>
            </a:r>
            <a:endParaRPr lang="en-US" dirty="0"/>
          </a:p>
        </p:txBody>
      </p:sp>
      <p:sp>
        <p:nvSpPr>
          <p:cNvPr id="3" name="Content Placeholder 2"/>
          <p:cNvSpPr>
            <a:spLocks noGrp="1"/>
          </p:cNvSpPr>
          <p:nvPr>
            <p:ph idx="1"/>
          </p:nvPr>
        </p:nvSpPr>
        <p:spPr>
          <a:xfrm>
            <a:off x="152400" y="1143000"/>
            <a:ext cx="8458200" cy="5105400"/>
          </a:xfrm>
        </p:spPr>
        <p:txBody>
          <a:bodyPr>
            <a:normAutofit/>
          </a:bodyPr>
          <a:lstStyle/>
          <a:p>
            <a:pPr algn="just"/>
            <a:r>
              <a:rPr lang="en-US" sz="2800" dirty="0" smtClean="0">
                <a:solidFill>
                  <a:srgbClr val="7030A0"/>
                </a:solidFill>
                <a:latin typeface="Times New Roman" pitchFamily="18" charset="0"/>
                <a:cs typeface="Times New Roman" pitchFamily="18" charset="0"/>
              </a:rPr>
              <a:t>Classification based on the basis of Analog and Digital mode of operation</a:t>
            </a:r>
          </a:p>
          <a:p>
            <a:pPr algn="just"/>
            <a:r>
              <a:rPr lang="en-US" sz="2800" b="1" dirty="0" smtClean="0">
                <a:latin typeface="Times New Roman" pitchFamily="18" charset="0"/>
                <a:cs typeface="Times New Roman" pitchFamily="18" charset="0"/>
              </a:rPr>
              <a:t>Analog types: </a:t>
            </a:r>
          </a:p>
          <a:p>
            <a:pPr algn="just"/>
            <a:r>
              <a:rPr lang="en-US" sz="2800" dirty="0" smtClean="0">
                <a:latin typeface="Times New Roman" pitchFamily="18" charset="0"/>
                <a:cs typeface="Times New Roman" pitchFamily="18" charset="0"/>
              </a:rPr>
              <a:t>Majority of primary sensing elements are of analog type</a:t>
            </a:r>
          </a:p>
          <a:p>
            <a:pPr algn="just"/>
            <a:r>
              <a:rPr lang="en-US" sz="2800" dirty="0" smtClean="0">
                <a:latin typeface="Times New Roman" pitchFamily="18" charset="0"/>
                <a:cs typeface="Times New Roman" pitchFamily="18" charset="0"/>
              </a:rPr>
              <a:t>They present the information about the measured variable in the form of continuous variation with respect to time </a:t>
            </a:r>
          </a:p>
          <a:p>
            <a:pPr algn="just"/>
            <a:r>
              <a:rPr lang="en-US" sz="2800" b="1" dirty="0" smtClean="0">
                <a:latin typeface="Times New Roman" pitchFamily="18" charset="0"/>
                <a:cs typeface="Times New Roman" pitchFamily="18" charset="0"/>
              </a:rPr>
              <a:t>Digital types: </a:t>
            </a:r>
          </a:p>
          <a:p>
            <a:pPr algn="just"/>
            <a:r>
              <a:rPr lang="en-US" sz="2800" dirty="0" smtClean="0">
                <a:latin typeface="Times New Roman" pitchFamily="18" charset="0"/>
                <a:cs typeface="Times New Roman" pitchFamily="18" charset="0"/>
              </a:rPr>
              <a:t>Measured variable s are presented by digital quantities which are discrete in nature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609600"/>
          </a:xfrm>
        </p:spPr>
        <p:txBody>
          <a:bodyPr>
            <a:normAutofit fontScale="90000"/>
          </a:bodyPr>
          <a:lstStyle/>
          <a:p>
            <a:r>
              <a:rPr lang="en-US" dirty="0" smtClean="0">
                <a:solidFill>
                  <a:srgbClr val="FF0000"/>
                </a:solidFill>
              </a:rPr>
              <a:t>Classification of instruments…</a:t>
            </a:r>
            <a:endParaRPr lang="en-US" dirty="0"/>
          </a:p>
        </p:txBody>
      </p:sp>
      <p:sp>
        <p:nvSpPr>
          <p:cNvPr id="3" name="Content Placeholder 2"/>
          <p:cNvSpPr>
            <a:spLocks noGrp="1"/>
          </p:cNvSpPr>
          <p:nvPr>
            <p:ph idx="1"/>
          </p:nvPr>
        </p:nvSpPr>
        <p:spPr>
          <a:xfrm>
            <a:off x="76200" y="685800"/>
            <a:ext cx="8458200" cy="5105400"/>
          </a:xfrm>
        </p:spPr>
        <p:txBody>
          <a:bodyPr>
            <a:noAutofit/>
          </a:bodyPr>
          <a:lstStyle/>
          <a:p>
            <a:pPr algn="just"/>
            <a:r>
              <a:rPr lang="en-US" dirty="0" smtClean="0">
                <a:solidFill>
                  <a:srgbClr val="7030A0"/>
                </a:solidFill>
                <a:latin typeface="Times New Roman" pitchFamily="18" charset="0"/>
                <a:cs typeface="Times New Roman" pitchFamily="18" charset="0"/>
              </a:rPr>
              <a:t>Operation on null or deflection principle</a:t>
            </a:r>
          </a:p>
          <a:p>
            <a:pPr algn="just"/>
            <a:r>
              <a:rPr lang="en-US" dirty="0" smtClean="0">
                <a:latin typeface="Times New Roman" pitchFamily="18" charset="0"/>
                <a:cs typeface="Times New Roman" pitchFamily="18" charset="0"/>
              </a:rPr>
              <a:t>Deflection types: </a:t>
            </a:r>
          </a:p>
          <a:p>
            <a:pPr algn="just"/>
            <a:r>
              <a:rPr lang="en-US" dirty="0" smtClean="0">
                <a:latin typeface="Times New Roman" pitchFamily="18" charset="0"/>
                <a:cs typeface="Times New Roman" pitchFamily="18" charset="0"/>
              </a:rPr>
              <a:t>Physical effect generated by the measuring quantity produces a similar but opposite effect in some part of the instrument and this effect is closely related to some variable like mechanical displacement or deflection in the instrument that can be easily observed by the human operator.</a:t>
            </a:r>
          </a:p>
          <a:p>
            <a:pPr algn="just"/>
            <a:r>
              <a:rPr lang="en-US" dirty="0" smtClean="0">
                <a:latin typeface="Times New Roman" pitchFamily="18" charset="0"/>
                <a:cs typeface="Times New Roman" pitchFamily="18" charset="0"/>
              </a:rPr>
              <a:t>Ex: A typical Spring balance, Bourdon tube </a:t>
            </a:r>
          </a:p>
          <a:p>
            <a:pPr algn="just"/>
            <a:r>
              <a:rPr lang="en-US" dirty="0" smtClean="0">
                <a:latin typeface="Times New Roman" pitchFamily="18" charset="0"/>
                <a:cs typeface="Times New Roman" pitchFamily="18" charset="0"/>
              </a:rPr>
              <a:t>Null types: </a:t>
            </a:r>
          </a:p>
          <a:p>
            <a:pPr algn="just"/>
            <a:r>
              <a:rPr lang="en-US" dirty="0" smtClean="0">
                <a:latin typeface="Times New Roman" pitchFamily="18" charset="0"/>
                <a:cs typeface="Times New Roman" pitchFamily="18" charset="0"/>
              </a:rPr>
              <a:t>Attempts to maintain deflection at zero</a:t>
            </a:r>
          </a:p>
          <a:p>
            <a:pPr algn="just"/>
            <a:r>
              <a:rPr lang="en-US" dirty="0" smtClean="0">
                <a:latin typeface="Times New Roman" pitchFamily="18" charset="0"/>
                <a:cs typeface="Times New Roman" pitchFamily="18" charset="0"/>
              </a:rPr>
              <a:t>Provided with either a manually operated or automatic balancing devise that generates an equivalent opposing effect caused by the measuring quantity.   </a:t>
            </a:r>
          </a:p>
          <a:p>
            <a:pPr algn="just"/>
            <a:r>
              <a:rPr lang="en-US" dirty="0" smtClean="0">
                <a:latin typeface="Times New Roman" pitchFamily="18" charset="0"/>
                <a:cs typeface="Times New Roman" pitchFamily="18" charset="0"/>
              </a:rPr>
              <a:t>Ex: Equal arm balance </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7620000" y="228600"/>
            <a:ext cx="1311275" cy="1523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r>
              <a:rPr lang="en-US" dirty="0" smtClean="0">
                <a:solidFill>
                  <a:srgbClr val="FF0000"/>
                </a:solidFill>
              </a:rPr>
              <a:t>Classification of instruments….</a:t>
            </a:r>
            <a:endParaRPr lang="en-US" dirty="0"/>
          </a:p>
        </p:txBody>
      </p:sp>
      <p:sp>
        <p:nvSpPr>
          <p:cNvPr id="3" name="Content Placeholder 2"/>
          <p:cNvSpPr>
            <a:spLocks noGrp="1"/>
          </p:cNvSpPr>
          <p:nvPr>
            <p:ph idx="1"/>
          </p:nvPr>
        </p:nvSpPr>
        <p:spPr>
          <a:xfrm>
            <a:off x="152400" y="1219200"/>
            <a:ext cx="8458200" cy="5105400"/>
          </a:xfrm>
        </p:spPr>
        <p:txBody>
          <a:bodyPr>
            <a:normAutofit/>
          </a:bodyPr>
          <a:lstStyle/>
          <a:p>
            <a:pPr algn="just"/>
            <a:r>
              <a:rPr lang="en-US" sz="2800" b="1" dirty="0" smtClean="0">
                <a:latin typeface="Times New Roman" pitchFamily="18" charset="0"/>
                <a:cs typeface="Times New Roman" pitchFamily="18" charset="0"/>
              </a:rPr>
              <a:t>Contacting types: </a:t>
            </a:r>
          </a:p>
          <a:p>
            <a:pPr algn="just"/>
            <a:r>
              <a:rPr lang="en-US" sz="2800" dirty="0" smtClean="0">
                <a:latin typeface="Times New Roman" pitchFamily="18" charset="0"/>
                <a:cs typeface="Times New Roman" pitchFamily="18" charset="0"/>
              </a:rPr>
              <a:t>Physical contact of the instrument with a measuring medium is necessary </a:t>
            </a:r>
          </a:p>
          <a:p>
            <a:pPr algn="just"/>
            <a:r>
              <a:rPr lang="en-US" sz="2800" dirty="0" smtClean="0">
                <a:latin typeface="Times New Roman" pitchFamily="18" charset="0"/>
                <a:cs typeface="Times New Roman" pitchFamily="18" charset="0"/>
              </a:rPr>
              <a:t>Most of the instruments are contacting types</a:t>
            </a:r>
          </a:p>
          <a:p>
            <a:pPr algn="just"/>
            <a:r>
              <a:rPr lang="en-US" sz="2800" dirty="0" smtClean="0">
                <a:latin typeface="Times New Roman" pitchFamily="18" charset="0"/>
                <a:cs typeface="Times New Roman" pitchFamily="18" charset="0"/>
              </a:rPr>
              <a:t>Ex: Thermometer, pressure gauge and thermocouple </a:t>
            </a:r>
          </a:p>
          <a:p>
            <a:pPr algn="just"/>
            <a:r>
              <a:rPr lang="en-US" sz="2800" b="1" dirty="0" smtClean="0">
                <a:latin typeface="Times New Roman" pitchFamily="18" charset="0"/>
                <a:cs typeface="Times New Roman" pitchFamily="18" charset="0"/>
              </a:rPr>
              <a:t>Non-contacting types: </a:t>
            </a:r>
          </a:p>
          <a:p>
            <a:pPr algn="just"/>
            <a:r>
              <a:rPr lang="en-US" sz="2800" dirty="0" smtClean="0">
                <a:latin typeface="Times New Roman" pitchFamily="18" charset="0"/>
                <a:cs typeface="Times New Roman" pitchFamily="18" charset="0"/>
              </a:rPr>
              <a:t>Instrument measures variable without being in physical contact with the measuring medium</a:t>
            </a:r>
          </a:p>
          <a:p>
            <a:pPr algn="just"/>
            <a:r>
              <a:rPr lang="en-US" sz="2800" dirty="0" smtClean="0">
                <a:latin typeface="Times New Roman" pitchFamily="18" charset="0"/>
                <a:cs typeface="Times New Roman" pitchFamily="18" charset="0"/>
              </a:rPr>
              <a:t>Ex: Radiation pyrometer (Temperature in furnace)</a:t>
            </a:r>
          </a:p>
          <a:p>
            <a:pPr algn="just"/>
            <a:r>
              <a:rPr lang="en-US" sz="2800" dirty="0" smtClean="0">
                <a:latin typeface="Times New Roman" pitchFamily="18" charset="0"/>
                <a:cs typeface="Times New Roman" pitchFamily="18" charset="0"/>
              </a:rPr>
              <a:t>Ultrasonic level measurement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a:bodyPr>
          <a:lstStyle/>
          <a:p>
            <a:pPr algn="ctr"/>
            <a:r>
              <a:rPr lang="en-US" dirty="0" smtClean="0">
                <a:solidFill>
                  <a:srgbClr val="FF0000"/>
                </a:solidFill>
              </a:rPr>
              <a:t>Qualities of Measurements</a:t>
            </a:r>
            <a:endParaRPr lang="en-US" dirty="0">
              <a:solidFill>
                <a:srgbClr val="FF0000"/>
              </a:solidFill>
            </a:endParaRPr>
          </a:p>
        </p:txBody>
      </p:sp>
      <p:sp>
        <p:nvSpPr>
          <p:cNvPr id="3" name="Subtitle 2"/>
          <p:cNvSpPr>
            <a:spLocks noGrp="1"/>
          </p:cNvSpPr>
          <p:nvPr>
            <p:ph idx="1"/>
          </p:nvPr>
        </p:nvSpPr>
        <p:spPr>
          <a:xfrm>
            <a:off x="457200" y="1371600"/>
            <a:ext cx="8229600" cy="4953000"/>
          </a:xfrm>
        </p:spPr>
        <p:txBody>
          <a:bodyPr/>
          <a:lstStyle/>
          <a:p>
            <a:pPr algn="just">
              <a:buNone/>
            </a:pPr>
            <a:r>
              <a:rPr lang="en-US" dirty="0" smtClean="0">
                <a:latin typeface="Times New Roman" pitchFamily="18" charset="0"/>
                <a:cs typeface="Times New Roman" pitchFamily="18" charset="0"/>
              </a:rPr>
              <a:t>Definition : </a:t>
            </a:r>
          </a:p>
          <a:p>
            <a:pPr algn="just">
              <a:buFont typeface="Wingdings" pitchFamily="2" charset="2"/>
              <a:buChar char="Ø"/>
            </a:pPr>
            <a:r>
              <a:rPr lang="en-US" dirty="0" smtClean="0">
                <a:latin typeface="Times New Roman" pitchFamily="18" charset="0"/>
                <a:cs typeface="Times New Roman" pitchFamily="18" charset="0"/>
              </a:rPr>
              <a:t>Measurement means quantification of a parameter</a:t>
            </a:r>
          </a:p>
          <a:p>
            <a:pPr algn="just">
              <a:buFont typeface="Wingdings" pitchFamily="2" charset="2"/>
              <a:buChar char="Ø"/>
            </a:pPr>
            <a:r>
              <a:rPr lang="en-US" dirty="0" smtClean="0">
                <a:latin typeface="Times New Roman" pitchFamily="18" charset="0"/>
                <a:cs typeface="Times New Roman" pitchFamily="18" charset="0"/>
              </a:rPr>
              <a:t>A measuring devise or instrument is a devise that determines the value of a quantity or condition </a:t>
            </a:r>
          </a:p>
          <a:p>
            <a:pPr algn="just">
              <a:buNone/>
            </a:pPr>
            <a:r>
              <a:rPr lang="en-US" dirty="0" smtClean="0">
                <a:latin typeface="Times New Roman" pitchFamily="18" charset="0"/>
                <a:cs typeface="Times New Roman" pitchFamily="18" charset="0"/>
              </a:rPr>
              <a:t>Measuring parameters:</a:t>
            </a:r>
          </a:p>
          <a:p>
            <a:pPr marL="514350" indent="-514350" algn="just">
              <a:buAutoNum type="arabicPeriod"/>
            </a:pPr>
            <a:r>
              <a:rPr lang="en-US" dirty="0" smtClean="0">
                <a:latin typeface="Times New Roman" pitchFamily="18" charset="0"/>
                <a:cs typeface="Times New Roman" pitchFamily="18" charset="0"/>
              </a:rPr>
              <a:t>Temperature </a:t>
            </a:r>
          </a:p>
          <a:p>
            <a:pPr marL="514350" indent="-514350" algn="just">
              <a:buAutoNum type="arabicPeriod"/>
            </a:pPr>
            <a:r>
              <a:rPr lang="en-US" dirty="0" smtClean="0">
                <a:latin typeface="Times New Roman" pitchFamily="18" charset="0"/>
                <a:cs typeface="Times New Roman" pitchFamily="18" charset="0"/>
              </a:rPr>
              <a:t>Pressure</a:t>
            </a:r>
          </a:p>
          <a:p>
            <a:pPr marL="514350" indent="-514350" algn="just">
              <a:buAutoNum type="arabicPeriod"/>
            </a:pPr>
            <a:r>
              <a:rPr lang="en-US" dirty="0" smtClean="0">
                <a:latin typeface="Times New Roman" pitchFamily="18" charset="0"/>
                <a:cs typeface="Times New Roman" pitchFamily="18" charset="0"/>
              </a:rPr>
              <a:t>Flow rate</a:t>
            </a:r>
          </a:p>
          <a:p>
            <a:pPr marL="514350" indent="-514350" algn="just">
              <a:buAutoNum type="arabicPeriod"/>
            </a:pPr>
            <a:r>
              <a:rPr lang="en-US" dirty="0" smtClean="0">
                <a:latin typeface="Times New Roman" pitchFamily="18" charset="0"/>
                <a:cs typeface="Times New Roman" pitchFamily="18" charset="0"/>
              </a:rPr>
              <a:t>Level</a:t>
            </a:r>
          </a:p>
          <a:p>
            <a:pPr marL="514350" indent="-514350" algn="just">
              <a:buAutoNum type="arabicPeriod"/>
            </a:pPr>
            <a:r>
              <a:rPr lang="en-US" dirty="0" smtClean="0">
                <a:latin typeface="Times New Roman" pitchFamily="18" charset="0"/>
                <a:cs typeface="Times New Roman" pitchFamily="18" charset="0"/>
              </a:rPr>
              <a:t>Composition </a:t>
            </a:r>
          </a:p>
          <a:p>
            <a:pPr marL="514350" indent="-514350" algn="just">
              <a:buAutoNum type="arabicPeriod"/>
            </a:pPr>
            <a:endParaRPr lang="en-US" dirty="0" smtClean="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ox(in)">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diamond(in)">
                                      <p:cBhvr>
                                        <p:cTn id="23" dur="20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checkerboard(across)">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algn="just"/>
            <a:r>
              <a:rPr lang="en-US" dirty="0" smtClean="0">
                <a:latin typeface="Times New Roman" pitchFamily="18" charset="0"/>
                <a:cs typeface="Times New Roman" pitchFamily="18" charset="0"/>
              </a:rPr>
              <a:t>The main objective of the process instrumentation is to obtain a numerical value of corresponding measured variable. So that the quality of product is measured &amp; efficiency of production can be enhanced.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1. Why is the measurement being made</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2. What should the measurement mean</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3. What measurement is made</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4. What is the result of making this measurement </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75488"/>
            <a:ext cx="8915400" cy="667512"/>
          </a:xfrm>
        </p:spPr>
        <p:txBody>
          <a:bodyPr>
            <a:normAutofit fontScale="90000"/>
          </a:bodyPr>
          <a:lstStyle/>
          <a:p>
            <a:r>
              <a:rPr lang="en-US" dirty="0" smtClean="0">
                <a:solidFill>
                  <a:srgbClr val="FF0000"/>
                </a:solidFill>
              </a:rPr>
              <a:t>Applications of measurement systems</a:t>
            </a:r>
            <a:endParaRPr lang="en-US" dirty="0">
              <a:solidFill>
                <a:srgbClr val="FF0000"/>
              </a:solidFill>
            </a:endParaRPr>
          </a:p>
        </p:txBody>
      </p:sp>
      <p:sp>
        <p:nvSpPr>
          <p:cNvPr id="3" name="Content Placeholder 2"/>
          <p:cNvSpPr>
            <a:spLocks noGrp="1"/>
          </p:cNvSpPr>
          <p:nvPr>
            <p:ph idx="1"/>
          </p:nvPr>
        </p:nvSpPr>
        <p:spPr>
          <a:xfrm>
            <a:off x="381000" y="1295400"/>
            <a:ext cx="8229600" cy="5181600"/>
          </a:xfrm>
        </p:spPr>
        <p:txBody>
          <a:bodyPr>
            <a:normAutofit/>
          </a:bodyPr>
          <a:lstStyle/>
          <a:p>
            <a:pPr algn="just">
              <a:buNone/>
            </a:pPr>
            <a:r>
              <a:rPr lang="en-US" dirty="0" smtClean="0">
                <a:latin typeface="Times New Roman" pitchFamily="18" charset="0"/>
                <a:cs typeface="Times New Roman" pitchFamily="18" charset="0"/>
              </a:rPr>
              <a:t>1. Monitoring process &amp; operations :</a:t>
            </a:r>
          </a:p>
          <a:p>
            <a:pPr algn="just">
              <a:buNone/>
            </a:pPr>
            <a:r>
              <a:rPr lang="en-US" dirty="0" smtClean="0">
                <a:latin typeface="Times New Roman" pitchFamily="18" charset="0"/>
                <a:cs typeface="Times New Roman" pitchFamily="18" charset="0"/>
              </a:rPr>
              <a:t>Measures and displays the quantity or condition</a:t>
            </a:r>
          </a:p>
          <a:p>
            <a:pPr algn="just">
              <a:buNone/>
            </a:pPr>
            <a:r>
              <a:rPr lang="en-US" dirty="0" smtClean="0">
                <a:latin typeface="Times New Roman" pitchFamily="18" charset="0"/>
                <a:cs typeface="Times New Roman" pitchFamily="18" charset="0"/>
              </a:rPr>
              <a:t>Ex: Thermometer</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2. Control of Process &amp; operations:</a:t>
            </a:r>
          </a:p>
          <a:p>
            <a:pPr algn="just">
              <a:buNone/>
            </a:pPr>
            <a:r>
              <a:rPr lang="en-US" dirty="0" smtClean="0">
                <a:latin typeface="Times New Roman" pitchFamily="18" charset="0"/>
                <a:cs typeface="Times New Roman" pitchFamily="18" charset="0"/>
              </a:rPr>
              <a:t>   Measures the desired parameter and controls the operation</a:t>
            </a:r>
          </a:p>
          <a:p>
            <a:pPr algn="just">
              <a:buNone/>
            </a:pPr>
            <a:r>
              <a:rPr lang="en-US" dirty="0" smtClean="0">
                <a:latin typeface="Times New Roman" pitchFamily="18" charset="0"/>
                <a:cs typeface="Times New Roman" pitchFamily="18" charset="0"/>
              </a:rPr>
              <a:t>Ex: AC</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3. Experimental Engineering Analysis:</a:t>
            </a:r>
          </a:p>
          <a:p>
            <a:pPr algn="just">
              <a:buNone/>
            </a:pPr>
            <a:r>
              <a:rPr lang="en-US" dirty="0" smtClean="0">
                <a:latin typeface="Times New Roman" pitchFamily="18" charset="0"/>
                <a:cs typeface="Times New Roman" pitchFamily="18" charset="0"/>
              </a:rPr>
              <a:t>Characterization, raw data to analysis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15112"/>
          </a:xfrm>
        </p:spPr>
        <p:txBody>
          <a:bodyPr>
            <a:normAutofit fontScale="90000"/>
          </a:bodyPr>
          <a:lstStyle/>
          <a:p>
            <a:r>
              <a:rPr lang="en-US" b="1" dirty="0" smtClean="0">
                <a:solidFill>
                  <a:srgbClr val="FF0000"/>
                </a:solidFill>
              </a:rPr>
              <a:t>Direct &amp; Indirect measurements</a:t>
            </a:r>
            <a:endParaRPr lang="en-US" b="1" dirty="0">
              <a:solidFill>
                <a:srgbClr val="FF0000"/>
              </a:solidFill>
            </a:endParaRPr>
          </a:p>
        </p:txBody>
      </p:sp>
      <p:sp>
        <p:nvSpPr>
          <p:cNvPr id="3" name="Content Placeholder 2"/>
          <p:cNvSpPr>
            <a:spLocks noGrp="1"/>
          </p:cNvSpPr>
          <p:nvPr>
            <p:ph idx="1"/>
          </p:nvPr>
        </p:nvSpPr>
        <p:spPr>
          <a:xfrm>
            <a:off x="304800" y="1066800"/>
            <a:ext cx="8229600" cy="5257800"/>
          </a:xfrm>
        </p:spPr>
        <p:txBody>
          <a:bodyPr/>
          <a:lstStyle/>
          <a:p>
            <a:pPr algn="just"/>
            <a:r>
              <a:rPr lang="en-US" dirty="0" smtClean="0">
                <a:latin typeface="Times New Roman" pitchFamily="18" charset="0"/>
                <a:cs typeface="Times New Roman" pitchFamily="18" charset="0"/>
              </a:rPr>
              <a:t>Direct measurement:</a:t>
            </a:r>
          </a:p>
          <a:p>
            <a:pPr algn="just">
              <a:buNone/>
            </a:pPr>
            <a:r>
              <a:rPr lang="en-US" dirty="0" smtClean="0">
                <a:latin typeface="Times New Roman" pitchFamily="18" charset="0"/>
                <a:cs typeface="Times New Roman" pitchFamily="18" charset="0"/>
              </a:rPr>
              <a:t>Direct measurement is measurement made directly of a parameter  with an accepted standard.</a:t>
            </a:r>
          </a:p>
          <a:p>
            <a:pPr algn="just">
              <a:buNone/>
            </a:pPr>
            <a:r>
              <a:rPr lang="en-US" dirty="0" smtClean="0">
                <a:latin typeface="Times New Roman" pitchFamily="18" charset="0"/>
                <a:cs typeface="Times New Roman" pitchFamily="18" charset="0"/>
              </a:rPr>
              <a:t>Ex: Measuring dimensions of a piece or wooden block</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Indirect measurement:</a:t>
            </a:r>
          </a:p>
          <a:p>
            <a:pPr algn="just">
              <a:buNone/>
            </a:pPr>
            <a:r>
              <a:rPr lang="en-US" dirty="0" smtClean="0">
                <a:latin typeface="Times New Roman" pitchFamily="18" charset="0"/>
                <a:cs typeface="Times New Roman" pitchFamily="18" charset="0"/>
              </a:rPr>
              <a:t>We measure a parameter by measuring another parameter which is more convenient to measure</a:t>
            </a:r>
          </a:p>
          <a:p>
            <a:pPr algn="just">
              <a:buNone/>
            </a:pPr>
            <a:r>
              <a:rPr lang="en-US" dirty="0" smtClean="0">
                <a:latin typeface="Times New Roman" pitchFamily="18" charset="0"/>
                <a:cs typeface="Times New Roman" pitchFamily="18" charset="0"/>
              </a:rPr>
              <a:t>Ex: 1. Concentration of liquids (absorbance) </a:t>
            </a:r>
          </a:p>
          <a:p>
            <a:pPr algn="just">
              <a:buNone/>
            </a:pPr>
            <a:r>
              <a:rPr lang="en-US" dirty="0" smtClean="0">
                <a:latin typeface="Times New Roman" pitchFamily="18" charset="0"/>
                <a:cs typeface="Times New Roman" pitchFamily="18" charset="0"/>
              </a:rPr>
              <a:t>       2. Acidity (Litmus Paper) </a:t>
            </a:r>
          </a:p>
          <a:p>
            <a:pPr algn="just">
              <a:buNone/>
            </a:pPr>
            <a:r>
              <a:rPr lang="en-US" dirty="0" smtClean="0">
                <a:latin typeface="Times New Roman" pitchFamily="18" charset="0"/>
                <a:cs typeface="Times New Roman" pitchFamily="18" charset="0"/>
              </a:rPr>
              <a:t>       3. Temperature of milk (Bactria count) </a:t>
            </a:r>
          </a:p>
          <a:p>
            <a:pPr algn="just"/>
            <a:endParaRPr lang="en-US" dirty="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2"/>
          <a:srcRect/>
          <a:stretch>
            <a:fillRect/>
          </a:stretch>
        </p:blipFill>
        <p:spPr bwMode="auto">
          <a:xfrm>
            <a:off x="6991350" y="5029200"/>
            <a:ext cx="2152650" cy="1219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dirty="0" smtClean="0">
                <a:solidFill>
                  <a:srgbClr val="FF0000"/>
                </a:solidFill>
              </a:rPr>
              <a:t>The functions of instruments</a:t>
            </a:r>
            <a:endParaRPr lang="en-US" dirty="0">
              <a:solidFill>
                <a:srgbClr val="FF0000"/>
              </a:solidFill>
            </a:endParaRPr>
          </a:p>
        </p:txBody>
      </p:sp>
      <p:sp>
        <p:nvSpPr>
          <p:cNvPr id="3" name="Content Placeholder 2"/>
          <p:cNvSpPr>
            <a:spLocks noGrp="1"/>
          </p:cNvSpPr>
          <p:nvPr>
            <p:ph idx="1"/>
          </p:nvPr>
        </p:nvSpPr>
        <p:spPr>
          <a:xfrm>
            <a:off x="381000" y="1219200"/>
            <a:ext cx="8229600" cy="5334000"/>
          </a:xfrm>
        </p:spPr>
        <p:txBody>
          <a:bodyPr>
            <a:normAutofit/>
          </a:bodyPr>
          <a:lstStyle/>
          <a:p>
            <a:pPr algn="just"/>
            <a:r>
              <a:rPr lang="en-US" dirty="0" smtClean="0">
                <a:latin typeface="Times New Roman" pitchFamily="18" charset="0"/>
                <a:cs typeface="Times New Roman" pitchFamily="18" charset="0"/>
              </a:rPr>
              <a:t>A measuring instrument is a devise for determining the value of a quality of condition. </a:t>
            </a:r>
          </a:p>
          <a:p>
            <a:pPr algn="just">
              <a:buNone/>
            </a:pPr>
            <a:r>
              <a:rPr lang="en-US" dirty="0" smtClean="0">
                <a:latin typeface="Times New Roman" pitchFamily="18" charset="0"/>
                <a:cs typeface="Times New Roman" pitchFamily="18" charset="0"/>
              </a:rPr>
              <a:t>Functions:</a:t>
            </a:r>
          </a:p>
          <a:p>
            <a:pPr algn="just"/>
            <a:r>
              <a:rPr lang="en-US" dirty="0" smtClean="0">
                <a:latin typeface="Times New Roman" pitchFamily="18" charset="0"/>
                <a:cs typeface="Times New Roman" pitchFamily="18" charset="0"/>
              </a:rPr>
              <a:t>1. Transmitting: Instrument conveys information concerning the measured quality over some distance to remote point.</a:t>
            </a:r>
          </a:p>
          <a:p>
            <a:pPr algn="just">
              <a:buNone/>
            </a:pPr>
            <a:r>
              <a:rPr lang="en-US" dirty="0" smtClean="0">
                <a:latin typeface="Times New Roman" pitchFamily="18" charset="0"/>
                <a:cs typeface="Times New Roman" pitchFamily="18" charset="0"/>
              </a:rPr>
              <a:t>Ex: Telephone </a:t>
            </a:r>
          </a:p>
          <a:p>
            <a:pPr algn="just"/>
            <a:r>
              <a:rPr lang="en-US" dirty="0" smtClean="0">
                <a:latin typeface="Times New Roman" pitchFamily="18" charset="0"/>
                <a:cs typeface="Times New Roman" pitchFamily="18" charset="0"/>
              </a:rPr>
              <a:t>2. Signaling: Instrument indicates the general value or range of values of its measured quantity.</a:t>
            </a:r>
          </a:p>
          <a:p>
            <a:pPr algn="just">
              <a:buNone/>
            </a:pPr>
            <a:r>
              <a:rPr lang="en-US" dirty="0" smtClean="0">
                <a:latin typeface="Times New Roman" pitchFamily="18" charset="0"/>
                <a:cs typeface="Times New Roman" pitchFamily="18" charset="0"/>
              </a:rPr>
              <a:t>Ex: Grocer’s scale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458200" cy="5562600"/>
          </a:xfrm>
        </p:spPr>
        <p:txBody>
          <a:bodyPr/>
          <a:lstStyle/>
          <a:p>
            <a:pPr algn="just"/>
            <a:r>
              <a:rPr lang="en-US" dirty="0" smtClean="0">
                <a:latin typeface="Times New Roman" pitchFamily="18" charset="0"/>
                <a:cs typeface="Times New Roman" pitchFamily="18" charset="0"/>
              </a:rPr>
              <a:t>3. Registering: Instrument merely indicates by numbers or some other symbols of discrete increments, the value of some quantity. </a:t>
            </a:r>
          </a:p>
          <a:p>
            <a:pPr algn="just">
              <a:buNone/>
            </a:pPr>
            <a:r>
              <a:rPr lang="en-US" dirty="0" smtClean="0">
                <a:latin typeface="Times New Roman" pitchFamily="18" charset="0"/>
                <a:cs typeface="Times New Roman" pitchFamily="18" charset="0"/>
              </a:rPr>
              <a:t>Ex: Water meter and Counting Machine </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4.Indicating: Instrument indicates the value of the measured quantity using a calibrated pointer and scale.</a:t>
            </a:r>
          </a:p>
          <a:p>
            <a:pPr algn="just">
              <a:buNone/>
            </a:pPr>
            <a:r>
              <a:rPr lang="en-US" dirty="0" smtClean="0">
                <a:latin typeface="Times New Roman" pitchFamily="18" charset="0"/>
                <a:cs typeface="Times New Roman" pitchFamily="18" charset="0"/>
              </a:rPr>
              <a:t>Ex: Pressure gauge and Rotameter</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5. Recording: Instrument keeps a written record of the measured quantity usually against time.</a:t>
            </a:r>
          </a:p>
          <a:p>
            <a:pPr algn="just">
              <a:buNone/>
            </a:pPr>
            <a:r>
              <a:rPr lang="en-US" dirty="0" smtClean="0">
                <a:latin typeface="Times New Roman" pitchFamily="18" charset="0"/>
                <a:cs typeface="Times New Roman" pitchFamily="18" charset="0"/>
              </a:rPr>
              <a:t>Ex: Data logger (Temperature) </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 y="914400"/>
            <a:ext cx="8961120" cy="5852160"/>
          </a:xfrm>
        </p:spPr>
        <p:txBody>
          <a:bodyPr>
            <a:normAutofit/>
          </a:bodyPr>
          <a:lstStyle/>
          <a:p>
            <a:pPr algn="just"/>
            <a:r>
              <a:rPr lang="en-US" dirty="0" smtClean="0">
                <a:latin typeface="Times New Roman" pitchFamily="18" charset="0"/>
                <a:cs typeface="Times New Roman" pitchFamily="18" charset="0"/>
              </a:rPr>
              <a:t>An instrument is cascade of several elements. The elements perform prescribed functions in converting a quantity into a corresponding indication. </a:t>
            </a:r>
          </a:p>
          <a:p>
            <a:pPr algn="just"/>
            <a:r>
              <a:rPr lang="en-US" dirty="0" smtClean="0">
                <a:latin typeface="Times New Roman" pitchFamily="18" charset="0"/>
                <a:cs typeface="Times New Roman" pitchFamily="18" charset="0"/>
              </a:rPr>
              <a:t>The process of conversion in an instrument is necessary in order to change the measured variable, temperature, pressure, flow, chemical composition or level into a more useful quantity , like displacement, pressure, force or potential. </a:t>
            </a:r>
          </a:p>
          <a:p>
            <a:pPr algn="just"/>
            <a:r>
              <a:rPr lang="en-US" dirty="0" smtClean="0">
                <a:latin typeface="Times New Roman" pitchFamily="18" charset="0"/>
                <a:cs typeface="Times New Roman" pitchFamily="18" charset="0"/>
              </a:rPr>
              <a:t>If we examine various physical instruments with a view toward generalization, we may able to indentify a set of elements that are similar with regard to their functions. These elements are called as functional elements.  </a:t>
            </a:r>
          </a:p>
          <a:p>
            <a:pPr algn="just"/>
            <a:r>
              <a:rPr lang="en-US" dirty="0" smtClean="0">
                <a:latin typeface="Times New Roman" pitchFamily="18" charset="0"/>
                <a:cs typeface="Times New Roman" pitchFamily="18" charset="0"/>
              </a:rPr>
              <a:t>An instrument can be broken down to a limited number of functional elements. </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591312"/>
          </a:xfrm>
        </p:spPr>
        <p:txBody>
          <a:bodyPr>
            <a:normAutofit fontScale="90000"/>
          </a:bodyPr>
          <a:lstStyle/>
          <a:p>
            <a:r>
              <a:rPr lang="en-US" dirty="0" smtClean="0">
                <a:solidFill>
                  <a:srgbClr val="FF0000"/>
                </a:solidFill>
              </a:rPr>
              <a:t>Elements of instrument </a:t>
            </a:r>
            <a:endParaRPr lang="en-US" dirty="0">
              <a:solidFill>
                <a:srgbClr val="FF0000"/>
              </a:solidFill>
            </a:endParaRPr>
          </a:p>
        </p:txBody>
      </p:sp>
      <p:sp>
        <p:nvSpPr>
          <p:cNvPr id="3" name="Content Placeholder 2"/>
          <p:cNvSpPr>
            <a:spLocks noGrp="1"/>
          </p:cNvSpPr>
          <p:nvPr>
            <p:ph idx="1"/>
          </p:nvPr>
        </p:nvSpPr>
        <p:spPr>
          <a:xfrm>
            <a:off x="457200" y="2286000"/>
            <a:ext cx="8229600" cy="4038600"/>
          </a:xfrm>
        </p:spPr>
        <p:txBody>
          <a:bodyPr>
            <a:noAutofit/>
          </a:bodyPr>
          <a:lstStyle/>
          <a:p>
            <a:pPr algn="just"/>
            <a:r>
              <a:rPr lang="en-US" sz="3200" dirty="0" smtClean="0">
                <a:latin typeface="Times New Roman" pitchFamily="18" charset="0"/>
                <a:cs typeface="Times New Roman" pitchFamily="18" charset="0"/>
              </a:rPr>
              <a:t>Primary element: Primary element is the part of the instrument that first utilizes energy from the measured medium to produce a condition representing the value of the measured variable. </a:t>
            </a:r>
          </a:p>
          <a:p>
            <a:pPr algn="just"/>
            <a:r>
              <a:rPr lang="en-US" sz="3200" dirty="0" smtClean="0">
                <a:latin typeface="Times New Roman" pitchFamily="18" charset="0"/>
                <a:cs typeface="Times New Roman" pitchFamily="18" charset="0"/>
              </a:rPr>
              <a:t>Secondary element: The secondary element merely converts the condition produced by the primary element into a condition useful to the function of the instrument. </a:t>
            </a:r>
            <a:endParaRPr lang="en-US" sz="3200" dirty="0">
              <a:latin typeface="Times New Roman" pitchFamily="18" charset="0"/>
              <a:cs typeface="Times New Roman" pitchFamily="18" charset="0"/>
            </a:endParaRPr>
          </a:p>
        </p:txBody>
      </p:sp>
      <p:grpSp>
        <p:nvGrpSpPr>
          <p:cNvPr id="22" name="Group 21"/>
          <p:cNvGrpSpPr/>
          <p:nvPr/>
        </p:nvGrpSpPr>
        <p:grpSpPr>
          <a:xfrm>
            <a:off x="228600" y="1219200"/>
            <a:ext cx="8610600" cy="707887"/>
            <a:chOff x="228600" y="1219200"/>
            <a:chExt cx="8610600" cy="707887"/>
          </a:xfrm>
        </p:grpSpPr>
        <p:sp>
          <p:nvSpPr>
            <p:cNvPr id="11" name="TextBox 10"/>
            <p:cNvSpPr txBox="1"/>
            <p:nvPr/>
          </p:nvSpPr>
          <p:spPr>
            <a:xfrm>
              <a:off x="7162800" y="1219201"/>
              <a:ext cx="1460464"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Functioning </a:t>
              </a:r>
            </a:p>
            <a:p>
              <a:r>
                <a:rPr lang="en-US" sz="2000" dirty="0" smtClean="0">
                  <a:latin typeface="Times New Roman" pitchFamily="18" charset="0"/>
                  <a:cs typeface="Times New Roman" pitchFamily="18" charset="0"/>
                </a:rPr>
                <a:t>element</a:t>
              </a:r>
              <a:endParaRPr lang="en-US" sz="2000" dirty="0">
                <a:latin typeface="Times New Roman" pitchFamily="18" charset="0"/>
                <a:cs typeface="Times New Roman" pitchFamily="18" charset="0"/>
              </a:endParaRPr>
            </a:p>
          </p:txBody>
        </p:sp>
        <p:grpSp>
          <p:nvGrpSpPr>
            <p:cNvPr id="21" name="Group 20"/>
            <p:cNvGrpSpPr/>
            <p:nvPr/>
          </p:nvGrpSpPr>
          <p:grpSpPr>
            <a:xfrm>
              <a:off x="228600" y="1219200"/>
              <a:ext cx="8610600" cy="707886"/>
              <a:chOff x="228600" y="1219200"/>
              <a:chExt cx="8610600" cy="707886"/>
            </a:xfrm>
          </p:grpSpPr>
          <p:sp>
            <p:nvSpPr>
              <p:cNvPr id="10" name="TextBox 9"/>
              <p:cNvSpPr txBox="1"/>
              <p:nvPr/>
            </p:nvSpPr>
            <p:spPr>
              <a:xfrm>
                <a:off x="4724400" y="1219200"/>
                <a:ext cx="16002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Manipulation </a:t>
                </a:r>
              </a:p>
              <a:p>
                <a:r>
                  <a:rPr lang="en-US" sz="2000" dirty="0" smtClean="0">
                    <a:latin typeface="Times New Roman" pitchFamily="18" charset="0"/>
                    <a:cs typeface="Times New Roman" pitchFamily="18" charset="0"/>
                  </a:rPr>
                  <a:t>element</a:t>
                </a:r>
                <a:endParaRPr lang="en-US" sz="2000" dirty="0">
                  <a:latin typeface="Times New Roman" pitchFamily="18" charset="0"/>
                  <a:cs typeface="Times New Roman" pitchFamily="18" charset="0"/>
                </a:endParaRPr>
              </a:p>
            </p:txBody>
          </p:sp>
          <p:grpSp>
            <p:nvGrpSpPr>
              <p:cNvPr id="20" name="Group 19"/>
              <p:cNvGrpSpPr/>
              <p:nvPr/>
            </p:nvGrpSpPr>
            <p:grpSpPr>
              <a:xfrm>
                <a:off x="228600" y="1219200"/>
                <a:ext cx="8610600" cy="707886"/>
                <a:chOff x="228600" y="1219200"/>
                <a:chExt cx="8610600" cy="707886"/>
              </a:xfrm>
            </p:grpSpPr>
            <p:sp>
              <p:nvSpPr>
                <p:cNvPr id="5" name="Rectangle 4"/>
                <p:cNvSpPr/>
                <p:nvPr/>
              </p:nvSpPr>
              <p:spPr>
                <a:xfrm>
                  <a:off x="2362200" y="1219200"/>
                  <a:ext cx="16764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228600" y="1219200"/>
                  <a:ext cx="8610600" cy="707886"/>
                  <a:chOff x="228600" y="1219200"/>
                  <a:chExt cx="8610600" cy="707886"/>
                </a:xfrm>
              </p:grpSpPr>
              <p:sp>
                <p:nvSpPr>
                  <p:cNvPr id="4" name="Rectangle 3"/>
                  <p:cNvSpPr/>
                  <p:nvPr/>
                </p:nvSpPr>
                <p:spPr>
                  <a:xfrm>
                    <a:off x="228600" y="1219200"/>
                    <a:ext cx="14478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95800" y="12192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086600" y="1219200"/>
                    <a:ext cx="17526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1219200"/>
                    <a:ext cx="1072730" cy="707886"/>
                  </a:xfrm>
                  <a:prstGeom prst="rect">
                    <a:avLst/>
                  </a:prstGeom>
                  <a:noFill/>
                </p:spPr>
                <p:txBody>
                  <a:bodyPr wrap="none" rtlCol="0">
                    <a:spAutoFit/>
                  </a:bodyPr>
                  <a:lstStyle/>
                  <a:p>
                    <a:r>
                      <a:rPr lang="en-US" sz="2000" dirty="0" smtClean="0">
                        <a:latin typeface="Times New Roman" pitchFamily="18" charset="0"/>
                        <a:cs typeface="Times New Roman" pitchFamily="18" charset="0"/>
                      </a:rPr>
                      <a:t>Primary </a:t>
                    </a:r>
                  </a:p>
                  <a:p>
                    <a:r>
                      <a:rPr lang="en-US" sz="2000" dirty="0" smtClean="0">
                        <a:latin typeface="Times New Roman" pitchFamily="18" charset="0"/>
                        <a:cs typeface="Times New Roman" pitchFamily="18" charset="0"/>
                      </a:rPr>
                      <a:t>element</a:t>
                    </a:r>
                    <a:endParaRPr lang="en-US" sz="2000" dirty="0">
                      <a:latin typeface="Times New Roman" pitchFamily="18" charset="0"/>
                      <a:cs typeface="Times New Roman" pitchFamily="18" charset="0"/>
                    </a:endParaRPr>
                  </a:p>
                </p:txBody>
              </p:sp>
              <p:sp>
                <p:nvSpPr>
                  <p:cNvPr id="9" name="TextBox 8"/>
                  <p:cNvSpPr txBox="1"/>
                  <p:nvPr/>
                </p:nvSpPr>
                <p:spPr>
                  <a:xfrm>
                    <a:off x="2695374" y="1219200"/>
                    <a:ext cx="1330814" cy="707886"/>
                  </a:xfrm>
                  <a:prstGeom prst="rect">
                    <a:avLst/>
                  </a:prstGeom>
                  <a:noFill/>
                </p:spPr>
                <p:txBody>
                  <a:bodyPr wrap="none" rtlCol="0">
                    <a:spAutoFit/>
                  </a:bodyPr>
                  <a:lstStyle/>
                  <a:p>
                    <a:r>
                      <a:rPr lang="en-US" sz="2000" dirty="0" smtClean="0">
                        <a:latin typeface="Times New Roman" pitchFamily="18" charset="0"/>
                        <a:cs typeface="Times New Roman" pitchFamily="18" charset="0"/>
                      </a:rPr>
                      <a:t>Secondary </a:t>
                    </a:r>
                  </a:p>
                  <a:p>
                    <a:r>
                      <a:rPr lang="en-US" sz="2000" dirty="0" smtClean="0">
                        <a:latin typeface="Times New Roman" pitchFamily="18" charset="0"/>
                        <a:cs typeface="Times New Roman" pitchFamily="18" charset="0"/>
                      </a:rPr>
                      <a:t>element</a:t>
                    </a:r>
                    <a:endParaRPr lang="en-US" sz="2000" dirty="0">
                      <a:latin typeface="Times New Roman" pitchFamily="18" charset="0"/>
                      <a:cs typeface="Times New Roman" pitchFamily="18" charset="0"/>
                    </a:endParaRPr>
                  </a:p>
                </p:txBody>
              </p:sp>
              <p:cxnSp>
                <p:nvCxnSpPr>
                  <p:cNvPr id="13" name="Straight Arrow Connector 12"/>
                  <p:cNvCxnSpPr>
                    <a:stCxn id="4" idx="3"/>
                    <a:endCxn id="5" idx="1"/>
                  </p:cNvCxnSpPr>
                  <p:nvPr/>
                </p:nvCxnSpPr>
                <p:spPr>
                  <a:xfrm>
                    <a:off x="1676400" y="15621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3"/>
                    <a:endCxn id="6" idx="1"/>
                  </p:cNvCxnSpPr>
                  <p:nvPr/>
                </p:nvCxnSpPr>
                <p:spPr>
                  <a:xfrm>
                    <a:off x="4038600" y="15621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3"/>
                    <a:endCxn id="7" idx="1"/>
                  </p:cNvCxnSpPr>
                  <p:nvPr/>
                </p:nvCxnSpPr>
                <p:spPr>
                  <a:xfrm>
                    <a:off x="6477000" y="15621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gr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684</TotalTime>
  <Words>965</Words>
  <Application>Microsoft Office PowerPoint</Application>
  <PresentationFormat>On-screen Show (4:3)</PresentationFormat>
  <Paragraphs>126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Slide 1</vt:lpstr>
      <vt:lpstr>Qualities of Measurements</vt:lpstr>
      <vt:lpstr>Slide 3</vt:lpstr>
      <vt:lpstr>Applications of measurement systems</vt:lpstr>
      <vt:lpstr>Direct &amp; Indirect measurements</vt:lpstr>
      <vt:lpstr>The functions of instruments</vt:lpstr>
      <vt:lpstr>Slide 7</vt:lpstr>
      <vt:lpstr>Slide 8</vt:lpstr>
      <vt:lpstr>Elements of instrument </vt:lpstr>
      <vt:lpstr>Slide 10</vt:lpstr>
      <vt:lpstr>Slide 11</vt:lpstr>
      <vt:lpstr>Classification of instruments.</vt:lpstr>
      <vt:lpstr>Classification of instruments..</vt:lpstr>
      <vt:lpstr>Classification of instruments…</vt:lpstr>
      <vt:lpstr>Classification of instruments….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Qualities of Measurements</dc:title>
  <dc:creator>CNU</dc:creator>
  <cp:lastModifiedBy>sadhana</cp:lastModifiedBy>
  <cp:revision>28</cp:revision>
  <dcterms:created xsi:type="dcterms:W3CDTF">2006-08-16T00:00:00Z</dcterms:created>
  <dcterms:modified xsi:type="dcterms:W3CDTF">2019-11-15T10:40:10Z</dcterms:modified>
</cp:coreProperties>
</file>