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8" r:id="rId2"/>
    <p:sldId id="274" r:id="rId3"/>
    <p:sldId id="266" r:id="rId4"/>
    <p:sldId id="258" r:id="rId5"/>
    <p:sldId id="270" r:id="rId6"/>
    <p:sldId id="259" r:id="rId7"/>
    <p:sldId id="260" r:id="rId8"/>
    <p:sldId id="267" r:id="rId9"/>
    <p:sldId id="272" r:id="rId10"/>
    <p:sldId id="275" r:id="rId11"/>
    <p:sldId id="276" r:id="rId12"/>
    <p:sldId id="277" r:id="rId13"/>
  </p:sldIdLst>
  <p:sldSz cx="9144000" cy="6858000" type="screen4x3"/>
  <p:notesSz cx="6858000" cy="9117013"/>
  <p:defaultTextStyle>
    <a:defPPr>
      <a:defRPr lang="en-US"/>
    </a:defPPr>
    <a:lvl1pPr algn="ctr" rtl="0" fontAlgn="base">
      <a:spcBef>
        <a:spcPct val="0"/>
      </a:spcBef>
      <a:spcAft>
        <a:spcPct val="0"/>
      </a:spcAft>
      <a:defRPr sz="4000" kern="1200">
        <a:solidFill>
          <a:schemeClr val="tx2"/>
        </a:solidFill>
        <a:latin typeface="Arial" charset="0"/>
        <a:ea typeface="+mn-ea"/>
        <a:cs typeface="+mn-cs"/>
      </a:defRPr>
    </a:lvl1pPr>
    <a:lvl2pPr marL="457200" algn="ctr" rtl="0" fontAlgn="base">
      <a:spcBef>
        <a:spcPct val="0"/>
      </a:spcBef>
      <a:spcAft>
        <a:spcPct val="0"/>
      </a:spcAft>
      <a:defRPr sz="4000" kern="1200">
        <a:solidFill>
          <a:schemeClr val="tx2"/>
        </a:solidFill>
        <a:latin typeface="Arial" charset="0"/>
        <a:ea typeface="+mn-ea"/>
        <a:cs typeface="+mn-cs"/>
      </a:defRPr>
    </a:lvl2pPr>
    <a:lvl3pPr marL="914400" algn="ctr" rtl="0" fontAlgn="base">
      <a:spcBef>
        <a:spcPct val="0"/>
      </a:spcBef>
      <a:spcAft>
        <a:spcPct val="0"/>
      </a:spcAft>
      <a:defRPr sz="4000" kern="1200">
        <a:solidFill>
          <a:schemeClr val="tx2"/>
        </a:solidFill>
        <a:latin typeface="Arial" charset="0"/>
        <a:ea typeface="+mn-ea"/>
        <a:cs typeface="+mn-cs"/>
      </a:defRPr>
    </a:lvl3pPr>
    <a:lvl4pPr marL="1371600" algn="ctr" rtl="0" fontAlgn="base">
      <a:spcBef>
        <a:spcPct val="0"/>
      </a:spcBef>
      <a:spcAft>
        <a:spcPct val="0"/>
      </a:spcAft>
      <a:defRPr sz="4000" kern="1200">
        <a:solidFill>
          <a:schemeClr val="tx2"/>
        </a:solidFill>
        <a:latin typeface="Arial" charset="0"/>
        <a:ea typeface="+mn-ea"/>
        <a:cs typeface="+mn-cs"/>
      </a:defRPr>
    </a:lvl4pPr>
    <a:lvl5pPr marL="1828800" algn="ctr" rtl="0" fontAlgn="base">
      <a:spcBef>
        <a:spcPct val="0"/>
      </a:spcBef>
      <a:spcAft>
        <a:spcPct val="0"/>
      </a:spcAft>
      <a:defRPr sz="4000" kern="1200">
        <a:solidFill>
          <a:schemeClr val="tx2"/>
        </a:solidFill>
        <a:latin typeface="Arial" charset="0"/>
        <a:ea typeface="+mn-ea"/>
        <a:cs typeface="+mn-cs"/>
      </a:defRPr>
    </a:lvl5pPr>
    <a:lvl6pPr marL="2286000" algn="l" defTabSz="914400" rtl="0" eaLnBrk="1" latinLnBrk="0" hangingPunct="1">
      <a:defRPr sz="4000" kern="1200">
        <a:solidFill>
          <a:schemeClr val="tx2"/>
        </a:solidFill>
        <a:latin typeface="Arial" charset="0"/>
        <a:ea typeface="+mn-ea"/>
        <a:cs typeface="+mn-cs"/>
      </a:defRPr>
    </a:lvl6pPr>
    <a:lvl7pPr marL="2743200" algn="l" defTabSz="914400" rtl="0" eaLnBrk="1" latinLnBrk="0" hangingPunct="1">
      <a:defRPr sz="4000" kern="1200">
        <a:solidFill>
          <a:schemeClr val="tx2"/>
        </a:solidFill>
        <a:latin typeface="Arial" charset="0"/>
        <a:ea typeface="+mn-ea"/>
        <a:cs typeface="+mn-cs"/>
      </a:defRPr>
    </a:lvl7pPr>
    <a:lvl8pPr marL="3200400" algn="l" defTabSz="914400" rtl="0" eaLnBrk="1" latinLnBrk="0" hangingPunct="1">
      <a:defRPr sz="4000" kern="1200">
        <a:solidFill>
          <a:schemeClr val="tx2"/>
        </a:solidFill>
        <a:latin typeface="Arial" charset="0"/>
        <a:ea typeface="+mn-ea"/>
        <a:cs typeface="+mn-cs"/>
      </a:defRPr>
    </a:lvl8pPr>
    <a:lvl9pPr marL="3657600" algn="l" defTabSz="914400" rtl="0" eaLnBrk="1" latinLnBrk="0" hangingPunct="1">
      <a:defRPr sz="40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5CB"/>
    <a:srgbClr val="CA9614"/>
    <a:srgbClr val="62879E"/>
    <a:srgbClr val="00CC66"/>
    <a:srgbClr val="CCCC00"/>
    <a:srgbClr val="FFCC66"/>
    <a:srgbClr val="FF99FF"/>
    <a:srgbClr val="CC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en-US"/>
          </a:p>
        </p:txBody>
      </p:sp>
      <p:sp>
        <p:nvSpPr>
          <p:cNvPr id="31747"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31748"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en-US"/>
          </a:p>
        </p:txBody>
      </p:sp>
      <p:sp>
        <p:nvSpPr>
          <p:cNvPr id="31749"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BD000FB5-C1E3-495C-96DB-D8240527F38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en-US"/>
          </a:p>
        </p:txBody>
      </p:sp>
      <p:sp>
        <p:nvSpPr>
          <p:cNvPr id="30723"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30724"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30700"/>
            <a:ext cx="54864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en-US"/>
          </a:p>
        </p:txBody>
      </p:sp>
      <p:sp>
        <p:nvSpPr>
          <p:cNvPr id="30727" name="Rectangle 7"/>
          <p:cNvSpPr>
            <a:spLocks noGrp="1" noChangeArrowheads="1"/>
          </p:cNvSpPr>
          <p:nvPr>
            <p:ph type="sldNum" sz="quarter" idx="5"/>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2EE9843C-B596-436F-8066-65873B77923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E6EC50-71FC-470A-8272-0DC4C84B39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BC9D7F-9A1B-402D-B5F5-7014D28ACA2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5DB9DD-221A-49F0-BD1D-547E93FE172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2F7DF7-2E55-497C-8FBB-DFCC6DB6C9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9B2A6A-5492-41E8-90E4-9B3A58CF106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AB0ED4-494C-480C-AE4E-EF80F73F874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39A03A-824D-47B2-B47E-8F1281298DB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5A8A02-59BE-44EA-A1AB-AE250962C6C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94D1929-A7A8-428A-84E4-30100DA79E2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04F2D6-30BA-4058-9D52-C543A0E4DBB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96A1E2-4EA4-4C90-AF00-13AF8944BA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1374E7A4-AFA9-4F0A-A067-A28CF16A58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b/ba/Stanford_University_May_7_2011_003.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5"/>
          <p:cNvSpPr>
            <a:spLocks noChangeArrowheads="1"/>
          </p:cNvSpPr>
          <p:nvPr/>
        </p:nvSpPr>
        <p:spPr bwMode="auto">
          <a:xfrm>
            <a:off x="855663" y="2173288"/>
            <a:ext cx="7794625" cy="1481137"/>
          </a:xfrm>
          <a:prstGeom prst="flowChartAlternateProcess">
            <a:avLst/>
          </a:prstGeom>
          <a:solidFill>
            <a:srgbClr val="C9A7AD">
              <a:alpha val="65097"/>
            </a:srgbClr>
          </a:solidFill>
          <a:ln w="9525">
            <a:noFill/>
            <a:miter lim="800000"/>
            <a:headEnd/>
            <a:tailEnd/>
          </a:ln>
        </p:spPr>
        <p:txBody>
          <a:bodyPr wrap="none" anchor="ctr"/>
          <a:lstStyle/>
          <a:p>
            <a:endParaRPr lang="en-US"/>
          </a:p>
        </p:txBody>
      </p:sp>
      <p:sp>
        <p:nvSpPr>
          <p:cNvPr id="14339" name="AutoShape 54"/>
          <p:cNvSpPr>
            <a:spLocks noChangeArrowheads="1"/>
          </p:cNvSpPr>
          <p:nvPr/>
        </p:nvSpPr>
        <p:spPr bwMode="auto">
          <a:xfrm>
            <a:off x="812800" y="2103438"/>
            <a:ext cx="7794625" cy="1481137"/>
          </a:xfrm>
          <a:prstGeom prst="flowChartAlternateProcess">
            <a:avLst/>
          </a:prstGeom>
          <a:solidFill>
            <a:srgbClr val="9E312E"/>
          </a:solidFill>
          <a:ln w="9525">
            <a:noFill/>
            <a:miter lim="800000"/>
            <a:headEnd/>
            <a:tailEnd/>
          </a:ln>
        </p:spPr>
        <p:txBody>
          <a:bodyPr wrap="none" anchor="ctr"/>
          <a:lstStyle/>
          <a:p>
            <a:r>
              <a:rPr lang="en-US" dirty="0" smtClean="0"/>
              <a:t>Ion </a:t>
            </a:r>
            <a:endParaRPr lang="en-US" dirty="0"/>
          </a:p>
        </p:txBody>
      </p:sp>
      <p:sp>
        <p:nvSpPr>
          <p:cNvPr id="14341" name="AutoShape 19" descr="2Q=="/>
          <p:cNvSpPr>
            <a:spLocks noChangeAspect="1" noChangeArrowheads="1"/>
          </p:cNvSpPr>
          <p:nvPr/>
        </p:nvSpPr>
        <p:spPr bwMode="auto">
          <a:xfrm>
            <a:off x="3810000" y="2828925"/>
            <a:ext cx="1524000" cy="942975"/>
          </a:xfrm>
          <a:prstGeom prst="rect">
            <a:avLst/>
          </a:prstGeom>
          <a:noFill/>
          <a:ln w="9525">
            <a:noFill/>
            <a:miter lim="800000"/>
            <a:headEnd/>
            <a:tailEnd/>
          </a:ln>
        </p:spPr>
        <p:txBody>
          <a:bodyPr/>
          <a:lstStyle/>
          <a:p>
            <a:endParaRPr lang="en-US"/>
          </a:p>
        </p:txBody>
      </p:sp>
      <p:sp>
        <p:nvSpPr>
          <p:cNvPr id="14342" name="AutoShape 21" descr="2Q=="/>
          <p:cNvSpPr>
            <a:spLocks noChangeAspect="1" noChangeArrowheads="1"/>
          </p:cNvSpPr>
          <p:nvPr/>
        </p:nvSpPr>
        <p:spPr bwMode="auto">
          <a:xfrm>
            <a:off x="3810000" y="2828925"/>
            <a:ext cx="1524000" cy="942975"/>
          </a:xfrm>
          <a:prstGeom prst="rect">
            <a:avLst/>
          </a:prstGeom>
          <a:noFill/>
          <a:ln w="9525">
            <a:noFill/>
            <a:miter lim="800000"/>
            <a:headEnd/>
            <a:tailEnd/>
          </a:ln>
        </p:spPr>
        <p:txBody>
          <a:bodyPr/>
          <a:lstStyle/>
          <a:p>
            <a:endParaRPr lang="en-US"/>
          </a:p>
        </p:txBody>
      </p:sp>
      <p:sp>
        <p:nvSpPr>
          <p:cNvPr id="14343" name="Rectangle 72" descr="Narrow vertical"/>
          <p:cNvSpPr>
            <a:spLocks noChangeArrowheads="1"/>
          </p:cNvSpPr>
          <p:nvPr/>
        </p:nvSpPr>
        <p:spPr bwMode="auto">
          <a:xfrm>
            <a:off x="0" y="6197600"/>
            <a:ext cx="9144000" cy="136525"/>
          </a:xfrm>
          <a:prstGeom prst="rect">
            <a:avLst/>
          </a:prstGeom>
          <a:pattFill prst="narVert">
            <a:fgClr>
              <a:srgbClr val="DAB000">
                <a:alpha val="83920"/>
              </a:srgbClr>
            </a:fgClr>
            <a:bgClr>
              <a:schemeClr val="bg1">
                <a:alpha val="83920"/>
              </a:schemeClr>
            </a:bgClr>
          </a:pattFill>
          <a:ln w="9525">
            <a:noFill/>
            <a:miter lim="800000"/>
            <a:headEnd/>
            <a:tailEnd/>
          </a:ln>
        </p:spPr>
        <p:txBody>
          <a:bodyPr wrap="none" anchor="ctr"/>
          <a:lstStyle/>
          <a:p>
            <a:endParaRPr lang="en-US"/>
          </a:p>
        </p:txBody>
      </p:sp>
      <p:sp>
        <p:nvSpPr>
          <p:cNvPr id="14344" name="Rectangle 73"/>
          <p:cNvSpPr>
            <a:spLocks noChangeArrowheads="1"/>
          </p:cNvSpPr>
          <p:nvPr/>
        </p:nvSpPr>
        <p:spPr bwMode="auto">
          <a:xfrm>
            <a:off x="0" y="6229350"/>
            <a:ext cx="9144000" cy="76200"/>
          </a:xfrm>
          <a:prstGeom prst="rect">
            <a:avLst/>
          </a:prstGeom>
          <a:solidFill>
            <a:srgbClr val="9E312E"/>
          </a:solidFill>
          <a:ln w="9525">
            <a:noFill/>
            <a:miter lim="800000"/>
            <a:headEnd/>
            <a:tailEnd/>
          </a:ln>
        </p:spPr>
        <p:txBody>
          <a:bodyPr wrap="none" anchor="ctr"/>
          <a:lstStyle/>
          <a:p>
            <a:endParaRPr lang="en-US"/>
          </a:p>
        </p:txBody>
      </p:sp>
      <p:sp>
        <p:nvSpPr>
          <p:cNvPr id="14345" name="Text Box 46"/>
          <p:cNvSpPr txBox="1">
            <a:spLocks noChangeArrowheads="1"/>
          </p:cNvSpPr>
          <p:nvPr/>
        </p:nvSpPr>
        <p:spPr bwMode="auto">
          <a:xfrm>
            <a:off x="973138" y="2160588"/>
            <a:ext cx="7629525" cy="1327150"/>
          </a:xfrm>
          <a:prstGeom prst="rect">
            <a:avLst/>
          </a:prstGeom>
          <a:noFill/>
          <a:ln w="9525">
            <a:noFill/>
            <a:miter lim="800000"/>
            <a:headEnd/>
            <a:tailEnd/>
          </a:ln>
        </p:spPr>
        <p:txBody>
          <a:bodyPr anchor="ctr"/>
          <a:lstStyle/>
          <a:p>
            <a:pPr algn="ctr" eaLnBrk="0" hangingPunct="0"/>
            <a:r>
              <a:rPr lang="en-US" sz="3200" dirty="0" smtClean="0">
                <a:solidFill>
                  <a:schemeClr val="bg1"/>
                </a:solidFill>
                <a:latin typeface="Calibri" pitchFamily="34" charset="0"/>
              </a:rPr>
              <a:t>Well Completion and Simulation</a:t>
            </a:r>
            <a:endParaRPr lang="en-US" sz="3200" dirty="0">
              <a:solidFill>
                <a:schemeClr val="bg1"/>
              </a:solidFill>
              <a:latin typeface="Calibri" pitchFamily="34" charset="0"/>
            </a:endParaRPr>
          </a:p>
        </p:txBody>
      </p:sp>
      <p:sp>
        <p:nvSpPr>
          <p:cNvPr id="14346" name="AutoShape 47" descr="2Q=="/>
          <p:cNvSpPr>
            <a:spLocks noChangeAspect="1" noChangeArrowheads="1"/>
          </p:cNvSpPr>
          <p:nvPr/>
        </p:nvSpPr>
        <p:spPr bwMode="auto">
          <a:xfrm>
            <a:off x="4025900" y="2987675"/>
            <a:ext cx="1524000" cy="942975"/>
          </a:xfrm>
          <a:prstGeom prst="rect">
            <a:avLst/>
          </a:prstGeom>
          <a:noFill/>
          <a:ln w="9525">
            <a:noFill/>
            <a:miter lim="800000"/>
            <a:headEnd/>
            <a:tailEnd/>
          </a:ln>
        </p:spPr>
        <p:txBody>
          <a:bodyPr/>
          <a:lstStyle/>
          <a:p>
            <a:endParaRPr lang="en-US"/>
          </a:p>
        </p:txBody>
      </p:sp>
      <p:sp>
        <p:nvSpPr>
          <p:cNvPr id="14347" name="AutoShape 48" descr="2Q=="/>
          <p:cNvSpPr>
            <a:spLocks noChangeAspect="1" noChangeArrowheads="1"/>
          </p:cNvSpPr>
          <p:nvPr/>
        </p:nvSpPr>
        <p:spPr bwMode="auto">
          <a:xfrm>
            <a:off x="4025900" y="2987675"/>
            <a:ext cx="1524000" cy="942975"/>
          </a:xfrm>
          <a:prstGeom prst="rect">
            <a:avLst/>
          </a:prstGeom>
          <a:noFill/>
          <a:ln w="9525">
            <a:noFill/>
            <a:miter lim="800000"/>
            <a:headEnd/>
            <a:tailEnd/>
          </a:ln>
        </p:spPr>
        <p:txBody>
          <a:bodyPr/>
          <a:lstStyle/>
          <a:p>
            <a:endParaRPr lang="en-US"/>
          </a:p>
        </p:txBody>
      </p:sp>
      <p:sp>
        <p:nvSpPr>
          <p:cNvPr id="14348" name="Rectangle 12" descr="Narrow vertical"/>
          <p:cNvSpPr>
            <a:spLocks noChangeArrowheads="1"/>
          </p:cNvSpPr>
          <p:nvPr/>
        </p:nvSpPr>
        <p:spPr bwMode="auto">
          <a:xfrm>
            <a:off x="0" y="381000"/>
            <a:ext cx="9144000" cy="1333500"/>
          </a:xfrm>
          <a:prstGeom prst="rect">
            <a:avLst/>
          </a:prstGeom>
          <a:pattFill prst="narVert">
            <a:fgClr>
              <a:srgbClr val="DAB000">
                <a:alpha val="83920"/>
              </a:srgbClr>
            </a:fgClr>
            <a:bgClr>
              <a:schemeClr val="bg1">
                <a:alpha val="83920"/>
              </a:schemeClr>
            </a:bgClr>
          </a:pattFill>
          <a:ln w="9525">
            <a:noFill/>
            <a:miter lim="800000"/>
            <a:headEnd/>
            <a:tailEnd/>
          </a:ln>
        </p:spPr>
        <p:txBody>
          <a:bodyPr wrap="none" anchor="ctr"/>
          <a:lstStyle/>
          <a:p>
            <a:endParaRPr lang="en-US"/>
          </a:p>
        </p:txBody>
      </p:sp>
      <p:sp>
        <p:nvSpPr>
          <p:cNvPr id="14349" name="Rectangle 9"/>
          <p:cNvSpPr>
            <a:spLocks noChangeArrowheads="1"/>
          </p:cNvSpPr>
          <p:nvPr/>
        </p:nvSpPr>
        <p:spPr bwMode="auto">
          <a:xfrm>
            <a:off x="0" y="428625"/>
            <a:ext cx="9144000" cy="1219200"/>
          </a:xfrm>
          <a:prstGeom prst="rect">
            <a:avLst/>
          </a:prstGeom>
          <a:solidFill>
            <a:srgbClr val="9E312E"/>
          </a:solidFill>
          <a:ln w="9525">
            <a:solidFill>
              <a:srgbClr val="A50021"/>
            </a:solidFill>
            <a:miter lim="800000"/>
            <a:headEnd/>
            <a:tailEnd/>
          </a:ln>
        </p:spPr>
        <p:txBody>
          <a:bodyPr wrap="none" anchor="ctr"/>
          <a:lstStyle/>
          <a:p>
            <a:endParaRPr lang="en-US"/>
          </a:p>
        </p:txBody>
      </p:sp>
      <p:pic>
        <p:nvPicPr>
          <p:cNvPr id="14350" name="Picture 50" descr="File:Stanford University May 7 2011 003.jpg">
            <a:hlinkClick r:id="rId2"/>
          </p:cNvPr>
          <p:cNvPicPr>
            <a:picLocks noChangeAspect="1" noChangeArrowheads="1"/>
          </p:cNvPicPr>
          <p:nvPr/>
        </p:nvPicPr>
        <p:blipFill>
          <a:blip r:embed="rId3"/>
          <a:srcRect l="15999" t="27585" r="15103" b="47635"/>
          <a:stretch>
            <a:fillRect/>
          </a:stretch>
        </p:blipFill>
        <p:spPr bwMode="auto">
          <a:xfrm>
            <a:off x="1947863" y="493713"/>
            <a:ext cx="5249862" cy="1081087"/>
          </a:xfrm>
          <a:prstGeom prst="rect">
            <a:avLst/>
          </a:prstGeom>
          <a:noFill/>
          <a:ln w="9525">
            <a:noFill/>
            <a:miter lim="800000"/>
            <a:headEnd/>
            <a:tailEnd/>
          </a:ln>
        </p:spPr>
      </p:pic>
      <p:sp>
        <p:nvSpPr>
          <p:cNvPr id="14351" name="Line 20"/>
          <p:cNvSpPr>
            <a:spLocks noChangeShapeType="1"/>
          </p:cNvSpPr>
          <p:nvPr/>
        </p:nvSpPr>
        <p:spPr bwMode="auto">
          <a:xfrm>
            <a:off x="0" y="490538"/>
            <a:ext cx="9144000" cy="0"/>
          </a:xfrm>
          <a:prstGeom prst="line">
            <a:avLst/>
          </a:prstGeom>
          <a:noFill/>
          <a:ln w="9525">
            <a:solidFill>
              <a:srgbClr val="FFFFE7"/>
            </a:solidFill>
            <a:round/>
            <a:headEnd/>
            <a:tailEnd/>
          </a:ln>
        </p:spPr>
        <p:txBody>
          <a:bodyPr/>
          <a:lstStyle/>
          <a:p>
            <a:endParaRPr lang="en-US"/>
          </a:p>
        </p:txBody>
      </p:sp>
      <p:sp>
        <p:nvSpPr>
          <p:cNvPr id="14352" name="Line 22"/>
          <p:cNvSpPr>
            <a:spLocks noChangeShapeType="1"/>
          </p:cNvSpPr>
          <p:nvPr/>
        </p:nvSpPr>
        <p:spPr bwMode="auto">
          <a:xfrm rot="-5400000">
            <a:off x="6650831" y="1031082"/>
            <a:ext cx="1095375" cy="4762"/>
          </a:xfrm>
          <a:prstGeom prst="line">
            <a:avLst/>
          </a:prstGeom>
          <a:noFill/>
          <a:ln w="9525">
            <a:solidFill>
              <a:srgbClr val="FFFFE7"/>
            </a:solidFill>
            <a:round/>
            <a:headEnd/>
            <a:tailEnd/>
          </a:ln>
        </p:spPr>
        <p:txBody>
          <a:bodyPr/>
          <a:lstStyle/>
          <a:p>
            <a:endParaRPr lang="en-US"/>
          </a:p>
        </p:txBody>
      </p:sp>
      <p:sp>
        <p:nvSpPr>
          <p:cNvPr id="14353" name="Line 23"/>
          <p:cNvSpPr>
            <a:spLocks noChangeShapeType="1"/>
          </p:cNvSpPr>
          <p:nvPr/>
        </p:nvSpPr>
        <p:spPr bwMode="auto">
          <a:xfrm rot="16200000" flipV="1">
            <a:off x="1400175" y="1038225"/>
            <a:ext cx="1085850" cy="0"/>
          </a:xfrm>
          <a:prstGeom prst="line">
            <a:avLst/>
          </a:prstGeom>
          <a:noFill/>
          <a:ln w="9525">
            <a:solidFill>
              <a:srgbClr val="FFFFE7"/>
            </a:solidFill>
            <a:round/>
            <a:headEnd/>
            <a:tailEnd/>
          </a:ln>
        </p:spPr>
        <p:txBody>
          <a:bodyPr/>
          <a:lstStyle/>
          <a:p>
            <a:endParaRPr lang="en-US"/>
          </a:p>
        </p:txBody>
      </p:sp>
      <p:sp>
        <p:nvSpPr>
          <p:cNvPr id="14354" name="Line 21"/>
          <p:cNvSpPr>
            <a:spLocks noChangeShapeType="1"/>
          </p:cNvSpPr>
          <p:nvPr/>
        </p:nvSpPr>
        <p:spPr bwMode="auto">
          <a:xfrm>
            <a:off x="0" y="1577975"/>
            <a:ext cx="9144000" cy="0"/>
          </a:xfrm>
          <a:prstGeom prst="line">
            <a:avLst/>
          </a:prstGeom>
          <a:noFill/>
          <a:ln w="9525">
            <a:solidFill>
              <a:srgbClr val="FFFFE7"/>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A15F04-AA9F-4549-9BE2-F75D6D75D38C}" type="slidenum">
              <a:rPr lang="en-US"/>
              <a:pPr/>
              <a:t>10</a:t>
            </a:fld>
            <a:endParaRPr lang="en-US"/>
          </a:p>
        </p:txBody>
      </p:sp>
      <p:pic>
        <p:nvPicPr>
          <p:cNvPr id="33796" name="Picture 4"/>
          <p:cNvPicPr>
            <a:picLocks noChangeAspect="1" noChangeArrowheads="1"/>
          </p:cNvPicPr>
          <p:nvPr/>
        </p:nvPicPr>
        <p:blipFill>
          <a:blip r:embed="rId2"/>
          <a:srcRect l="19353" t="15082" r="4915" b="7726"/>
          <a:stretch>
            <a:fillRect/>
          </a:stretch>
        </p:blipFill>
        <p:spPr bwMode="auto">
          <a:xfrm>
            <a:off x="958850" y="468313"/>
            <a:ext cx="7386638" cy="5646737"/>
          </a:xfrm>
          <a:prstGeom prst="rect">
            <a:avLst/>
          </a:prstGeom>
          <a:noFill/>
          <a:ln w="9525" algn="ctr">
            <a:noFill/>
            <a:miter lim="800000"/>
            <a:headEnd/>
            <a:tailEnd/>
          </a:ln>
          <a:effectLst/>
        </p:spPr>
      </p:pic>
      <p:sp>
        <p:nvSpPr>
          <p:cNvPr id="33797" name="Text Box 5"/>
          <p:cNvSpPr txBox="1">
            <a:spLocks noChangeArrowheads="1"/>
          </p:cNvSpPr>
          <p:nvPr/>
        </p:nvSpPr>
        <p:spPr bwMode="auto">
          <a:xfrm>
            <a:off x="1684338" y="6126163"/>
            <a:ext cx="6037262" cy="396875"/>
          </a:xfrm>
          <a:prstGeom prst="rect">
            <a:avLst/>
          </a:prstGeom>
          <a:noFill/>
          <a:ln w="9525" algn="ctr">
            <a:noFill/>
            <a:miter lim="800000"/>
            <a:headEnd/>
            <a:tailEnd/>
          </a:ln>
          <a:effectLst/>
        </p:spPr>
        <p:txBody>
          <a:bodyPr>
            <a:spAutoFit/>
          </a:bodyPr>
          <a:lstStyle/>
          <a:p>
            <a:pPr>
              <a:spcBef>
                <a:spcPct val="50000"/>
              </a:spcBef>
            </a:pPr>
            <a:r>
              <a:rPr lang="en-US" sz="2000" b="1"/>
              <a:t>Fracture treatment of horizontal gas-shales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fld id="{8A35E9C9-D879-436E-84D6-5FBFFBEF9F0A}"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A2555FD3-AF81-46DD-92CE-D4FAD2BA7C1C}" type="slidenum">
              <a:rPr lang="en-US"/>
              <a:pPr/>
              <a:t>12</a:t>
            </a:fld>
            <a:endParaRPr lang="en-US"/>
          </a:p>
        </p:txBody>
      </p:sp>
      <p:pic>
        <p:nvPicPr>
          <p:cNvPr id="35842" name="Picture 2" descr="Frac"/>
          <p:cNvPicPr>
            <a:picLocks noChangeAspect="1" noChangeArrowheads="1"/>
          </p:cNvPicPr>
          <p:nvPr/>
        </p:nvPicPr>
        <p:blipFill>
          <a:blip r:embed="rId2" cstate="print"/>
          <a:srcRect l="2501" t="5869" r="3864" b="2827"/>
          <a:stretch>
            <a:fillRect/>
          </a:stretch>
        </p:blipFill>
        <p:spPr bwMode="auto">
          <a:xfrm>
            <a:off x="1370013" y="392113"/>
            <a:ext cx="6002337" cy="61007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1BB6A76C-DAD4-47C5-81D3-4B61E3B48F90}" type="slidenum">
              <a:rPr lang="en-US"/>
              <a:pPr/>
              <a:t>2</a:t>
            </a:fld>
            <a:endParaRPr lang="en-US"/>
          </a:p>
        </p:txBody>
      </p:sp>
      <p:sp>
        <p:nvSpPr>
          <p:cNvPr id="28674" name="Rectangle 2"/>
          <p:cNvSpPr>
            <a:spLocks noGrp="1" noChangeArrowheads="1"/>
          </p:cNvSpPr>
          <p:nvPr>
            <p:ph type="ctrTitle"/>
          </p:nvPr>
        </p:nvSpPr>
        <p:spPr>
          <a:xfrm>
            <a:off x="685800" y="1289050"/>
            <a:ext cx="8105775" cy="3138488"/>
          </a:xfrm>
        </p:spPr>
        <p:txBody>
          <a:bodyPr/>
          <a:lstStyle/>
          <a:p>
            <a:pPr algn="l"/>
            <a:r>
              <a:rPr lang="en-US"/>
              <a:t>●   </a:t>
            </a:r>
            <a:r>
              <a:rPr lang="en-US" sz="3600"/>
              <a:t>Well Completions</a:t>
            </a:r>
            <a:br>
              <a:rPr lang="en-US" sz="3600"/>
            </a:br>
            <a:r>
              <a:rPr lang="en-US" sz="3600"/>
              <a:t>	(casing protocols)</a:t>
            </a:r>
            <a:br>
              <a:rPr lang="en-US" sz="3600"/>
            </a:br>
            <a:r>
              <a:rPr lang="en-US" sz="3600"/>
              <a:t/>
            </a:r>
            <a:br>
              <a:rPr lang="en-US" sz="3600"/>
            </a:br>
            <a:r>
              <a:rPr lang="en-US"/>
              <a:t>●   </a:t>
            </a:r>
            <a:r>
              <a:rPr lang="en-US" sz="3600"/>
              <a:t>Acidizing</a:t>
            </a:r>
            <a:br>
              <a:rPr lang="en-US" sz="3600"/>
            </a:br>
            <a:r>
              <a:rPr lang="en-US" sz="3600"/>
              <a:t/>
            </a:r>
            <a:br>
              <a:rPr lang="en-US" sz="3600"/>
            </a:br>
            <a:r>
              <a:rPr lang="en-US"/>
              <a:t>●   </a:t>
            </a:r>
            <a:r>
              <a:rPr lang="en-US" sz="3600"/>
              <a:t>Fracture treatments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64DAA0DC-D3E0-4BE9-8AAA-30B32D6B462D}" type="slidenum">
              <a:rPr lang="en-US"/>
              <a:pPr/>
              <a:t>3</a:t>
            </a:fld>
            <a:endParaRPr lang="en-US"/>
          </a:p>
        </p:txBody>
      </p:sp>
      <p:pic>
        <p:nvPicPr>
          <p:cNvPr id="13314" name="Picture 2" descr="CasingTypes"/>
          <p:cNvPicPr>
            <a:picLocks noChangeAspect="1" noChangeArrowheads="1"/>
          </p:cNvPicPr>
          <p:nvPr/>
        </p:nvPicPr>
        <p:blipFill>
          <a:blip r:embed="rId2"/>
          <a:srcRect b="4971"/>
          <a:stretch>
            <a:fillRect/>
          </a:stretch>
        </p:blipFill>
        <p:spPr bwMode="auto">
          <a:xfrm>
            <a:off x="2057400" y="0"/>
            <a:ext cx="4351338" cy="6858000"/>
          </a:xfrm>
          <a:prstGeom prst="rect">
            <a:avLst/>
          </a:prstGeom>
          <a:noFill/>
        </p:spPr>
      </p:pic>
      <p:sp>
        <p:nvSpPr>
          <p:cNvPr id="13315" name="Text Box 3"/>
          <p:cNvSpPr txBox="1">
            <a:spLocks noChangeArrowheads="1"/>
          </p:cNvSpPr>
          <p:nvPr/>
        </p:nvSpPr>
        <p:spPr bwMode="auto">
          <a:xfrm>
            <a:off x="6580188" y="2922588"/>
            <a:ext cx="2128837" cy="822325"/>
          </a:xfrm>
          <a:prstGeom prst="rect">
            <a:avLst/>
          </a:prstGeom>
          <a:noFill/>
          <a:ln w="9525">
            <a:noFill/>
            <a:miter lim="800000"/>
            <a:headEnd/>
            <a:tailEnd/>
          </a:ln>
          <a:effectLst/>
        </p:spPr>
        <p:txBody>
          <a:bodyPr>
            <a:spAutoFit/>
          </a:bodyPr>
          <a:lstStyle/>
          <a:p>
            <a:pPr algn="l">
              <a:spcBef>
                <a:spcPct val="50000"/>
              </a:spcBef>
            </a:pPr>
            <a:r>
              <a:rPr lang="en-US" sz="2400" b="1">
                <a:solidFill>
                  <a:schemeClr val="tx1"/>
                </a:solidFill>
              </a:rPr>
              <a:t>Types of casing</a:t>
            </a:r>
          </a:p>
        </p:txBody>
      </p:sp>
      <p:sp>
        <p:nvSpPr>
          <p:cNvPr id="13316" name="Line 4"/>
          <p:cNvSpPr>
            <a:spLocks noChangeShapeType="1"/>
          </p:cNvSpPr>
          <p:nvPr/>
        </p:nvSpPr>
        <p:spPr bwMode="auto">
          <a:xfrm flipH="1">
            <a:off x="3886200" y="393700"/>
            <a:ext cx="12700" cy="927100"/>
          </a:xfrm>
          <a:prstGeom prst="line">
            <a:avLst/>
          </a:prstGeom>
          <a:noFill/>
          <a:ln w="38100">
            <a:solidFill>
              <a:srgbClr val="FF0000"/>
            </a:solidFill>
            <a:round/>
            <a:headEnd/>
            <a:tailEnd/>
          </a:ln>
          <a:effectLst/>
        </p:spPr>
        <p:txBody>
          <a:bodyPr/>
          <a:lstStyle/>
          <a:p>
            <a:endParaRPr lang="en-US"/>
          </a:p>
        </p:txBody>
      </p:sp>
      <p:sp>
        <p:nvSpPr>
          <p:cNvPr id="13317" name="Line 5"/>
          <p:cNvSpPr>
            <a:spLocks noChangeShapeType="1"/>
          </p:cNvSpPr>
          <p:nvPr/>
        </p:nvSpPr>
        <p:spPr bwMode="auto">
          <a:xfrm flipH="1">
            <a:off x="4546600" y="444500"/>
            <a:ext cx="12700" cy="927100"/>
          </a:xfrm>
          <a:prstGeom prst="line">
            <a:avLst/>
          </a:prstGeom>
          <a:noFill/>
          <a:ln w="38100">
            <a:solidFill>
              <a:srgbClr val="FF0000"/>
            </a:solidFill>
            <a:round/>
            <a:headEnd/>
            <a:tailEnd/>
          </a:ln>
          <a:effectLst/>
        </p:spPr>
        <p:txBody>
          <a:bodyPr/>
          <a:lstStyle/>
          <a:p>
            <a:endParaRPr lang="en-US"/>
          </a:p>
        </p:txBody>
      </p:sp>
      <p:sp>
        <p:nvSpPr>
          <p:cNvPr id="13319" name="Line 7"/>
          <p:cNvSpPr>
            <a:spLocks noChangeShapeType="1"/>
          </p:cNvSpPr>
          <p:nvPr/>
        </p:nvSpPr>
        <p:spPr bwMode="auto">
          <a:xfrm flipH="1">
            <a:off x="3981450" y="295275"/>
            <a:ext cx="38100" cy="3248025"/>
          </a:xfrm>
          <a:prstGeom prst="line">
            <a:avLst/>
          </a:prstGeom>
          <a:noFill/>
          <a:ln w="38100">
            <a:solidFill>
              <a:srgbClr val="0000FF"/>
            </a:solidFill>
            <a:round/>
            <a:headEnd/>
            <a:tailEnd/>
          </a:ln>
          <a:effectLst/>
        </p:spPr>
        <p:txBody>
          <a:bodyPr/>
          <a:lstStyle/>
          <a:p>
            <a:endParaRPr lang="en-US"/>
          </a:p>
        </p:txBody>
      </p:sp>
      <p:sp>
        <p:nvSpPr>
          <p:cNvPr id="13320" name="Line 8"/>
          <p:cNvSpPr>
            <a:spLocks noChangeShapeType="1"/>
          </p:cNvSpPr>
          <p:nvPr/>
        </p:nvSpPr>
        <p:spPr bwMode="auto">
          <a:xfrm flipH="1">
            <a:off x="4419600" y="314325"/>
            <a:ext cx="38100" cy="3248025"/>
          </a:xfrm>
          <a:prstGeom prst="line">
            <a:avLst/>
          </a:prstGeom>
          <a:noFill/>
          <a:ln w="38100">
            <a:solidFill>
              <a:srgbClr val="0000FF"/>
            </a:solidFill>
            <a:round/>
            <a:headEnd/>
            <a:tailEnd/>
          </a:ln>
          <a:effectLst/>
        </p:spPr>
        <p:txBody>
          <a:bodyPr/>
          <a:lstStyle/>
          <a:p>
            <a:endParaRPr lang="en-US"/>
          </a:p>
        </p:txBody>
      </p:sp>
      <p:sp>
        <p:nvSpPr>
          <p:cNvPr id="13321" name="Line 9"/>
          <p:cNvSpPr>
            <a:spLocks noChangeShapeType="1"/>
          </p:cNvSpPr>
          <p:nvPr/>
        </p:nvSpPr>
        <p:spPr bwMode="auto">
          <a:xfrm flipH="1">
            <a:off x="4029075" y="219075"/>
            <a:ext cx="38100" cy="4429125"/>
          </a:xfrm>
          <a:prstGeom prst="line">
            <a:avLst/>
          </a:prstGeom>
          <a:noFill/>
          <a:ln w="38100">
            <a:solidFill>
              <a:srgbClr val="008000"/>
            </a:solidFill>
            <a:round/>
            <a:headEnd/>
            <a:tailEnd/>
          </a:ln>
          <a:effectLst/>
        </p:spPr>
        <p:txBody>
          <a:bodyPr/>
          <a:lstStyle/>
          <a:p>
            <a:endParaRPr lang="en-US"/>
          </a:p>
        </p:txBody>
      </p:sp>
      <p:sp>
        <p:nvSpPr>
          <p:cNvPr id="13322" name="Line 10"/>
          <p:cNvSpPr>
            <a:spLocks noChangeShapeType="1"/>
          </p:cNvSpPr>
          <p:nvPr/>
        </p:nvSpPr>
        <p:spPr bwMode="auto">
          <a:xfrm flipH="1">
            <a:off x="4362450" y="223838"/>
            <a:ext cx="47625" cy="4424362"/>
          </a:xfrm>
          <a:prstGeom prst="line">
            <a:avLst/>
          </a:prstGeom>
          <a:noFill/>
          <a:ln w="38100">
            <a:solidFill>
              <a:srgbClr val="008000"/>
            </a:solidFill>
            <a:round/>
            <a:headEnd/>
            <a:tailEnd/>
          </a:ln>
          <a:effectLst/>
        </p:spPr>
        <p:txBody>
          <a:bodyPr/>
          <a:lstStyle/>
          <a:p>
            <a:endParaRPr lang="en-US"/>
          </a:p>
        </p:txBody>
      </p:sp>
      <p:sp>
        <p:nvSpPr>
          <p:cNvPr id="13323" name="Line 11"/>
          <p:cNvSpPr>
            <a:spLocks noChangeShapeType="1"/>
          </p:cNvSpPr>
          <p:nvPr/>
        </p:nvSpPr>
        <p:spPr bwMode="auto">
          <a:xfrm flipH="1">
            <a:off x="4057650" y="161925"/>
            <a:ext cx="57150" cy="6048375"/>
          </a:xfrm>
          <a:prstGeom prst="line">
            <a:avLst/>
          </a:prstGeom>
          <a:noFill/>
          <a:ln w="38100">
            <a:solidFill>
              <a:srgbClr val="FF00FF"/>
            </a:solidFill>
            <a:round/>
            <a:headEnd/>
            <a:tailEnd/>
          </a:ln>
          <a:effectLst/>
        </p:spPr>
        <p:txBody>
          <a:bodyPr/>
          <a:lstStyle/>
          <a:p>
            <a:endParaRPr lang="en-US"/>
          </a:p>
        </p:txBody>
      </p:sp>
      <p:sp>
        <p:nvSpPr>
          <p:cNvPr id="13324" name="Line 12"/>
          <p:cNvSpPr>
            <a:spLocks noChangeShapeType="1"/>
          </p:cNvSpPr>
          <p:nvPr/>
        </p:nvSpPr>
        <p:spPr bwMode="auto">
          <a:xfrm flipH="1">
            <a:off x="4305300" y="185738"/>
            <a:ext cx="57150" cy="6048375"/>
          </a:xfrm>
          <a:prstGeom prst="line">
            <a:avLst/>
          </a:prstGeom>
          <a:noFill/>
          <a:ln w="38100">
            <a:solidFill>
              <a:srgbClr val="FF00FF"/>
            </a:solidFill>
            <a:round/>
            <a:headEnd/>
            <a:tailEnd/>
          </a:ln>
          <a:effec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C0F4D18-7A00-4751-B143-F1C0DA42D9CC}" type="slidenum">
              <a:rPr lang="en-US"/>
              <a:pPr/>
              <a:t>4</a:t>
            </a:fld>
            <a:endParaRPr lang="en-US"/>
          </a:p>
        </p:txBody>
      </p:sp>
      <p:pic>
        <p:nvPicPr>
          <p:cNvPr id="5124" name="Picture 4" descr="Openholecompletion"/>
          <p:cNvPicPr>
            <a:picLocks noChangeAspect="1" noChangeArrowheads="1"/>
          </p:cNvPicPr>
          <p:nvPr/>
        </p:nvPicPr>
        <p:blipFill>
          <a:blip r:embed="rId2"/>
          <a:srcRect b="5794"/>
          <a:stretch>
            <a:fillRect/>
          </a:stretch>
        </p:blipFill>
        <p:spPr bwMode="auto">
          <a:xfrm>
            <a:off x="1036638" y="212725"/>
            <a:ext cx="3884612" cy="5721350"/>
          </a:xfrm>
          <a:prstGeom prst="rect">
            <a:avLst/>
          </a:prstGeom>
          <a:noFill/>
        </p:spPr>
      </p:pic>
      <p:sp>
        <p:nvSpPr>
          <p:cNvPr id="5125" name="Text Box 5"/>
          <p:cNvSpPr txBox="1">
            <a:spLocks noChangeArrowheads="1"/>
          </p:cNvSpPr>
          <p:nvPr/>
        </p:nvSpPr>
        <p:spPr bwMode="auto">
          <a:xfrm>
            <a:off x="1481138" y="6038850"/>
            <a:ext cx="3206750" cy="396875"/>
          </a:xfrm>
          <a:prstGeom prst="rect">
            <a:avLst/>
          </a:prstGeom>
          <a:noFill/>
          <a:ln w="9525">
            <a:noFill/>
            <a:miter lim="800000"/>
            <a:headEnd/>
            <a:tailEnd/>
          </a:ln>
          <a:effectLst/>
        </p:spPr>
        <p:txBody>
          <a:bodyPr>
            <a:spAutoFit/>
          </a:bodyPr>
          <a:lstStyle/>
          <a:p>
            <a:pPr algn="l">
              <a:spcBef>
                <a:spcPct val="50000"/>
              </a:spcBef>
            </a:pPr>
            <a:r>
              <a:rPr lang="en-US" sz="2000" b="1">
                <a:solidFill>
                  <a:schemeClr val="tx1"/>
                </a:solidFill>
              </a:rPr>
              <a:t>Open-hole completion</a:t>
            </a:r>
          </a:p>
        </p:txBody>
      </p:sp>
      <p:sp>
        <p:nvSpPr>
          <p:cNvPr id="5126" name="Rectangle 6"/>
          <p:cNvSpPr>
            <a:spLocks noChangeArrowheads="1"/>
          </p:cNvSpPr>
          <p:nvPr/>
        </p:nvSpPr>
        <p:spPr bwMode="auto">
          <a:xfrm>
            <a:off x="5399088" y="1233488"/>
            <a:ext cx="3324225" cy="4108450"/>
          </a:xfrm>
          <a:prstGeom prst="rect">
            <a:avLst/>
          </a:prstGeom>
          <a:noFill/>
          <a:ln w="9525" algn="ctr">
            <a:noFill/>
            <a:miter lim="800000"/>
            <a:headEnd/>
            <a:tailEnd/>
          </a:ln>
          <a:effectLst/>
        </p:spPr>
        <p:txBody>
          <a:bodyPr wrap="none" anchor="ctr"/>
          <a:lstStyle/>
          <a:p>
            <a:endParaRPr lang="en-US"/>
          </a:p>
        </p:txBody>
      </p:sp>
      <p:sp>
        <p:nvSpPr>
          <p:cNvPr id="5127" name="Rectangle 7"/>
          <p:cNvSpPr>
            <a:spLocks noChangeArrowheads="1"/>
          </p:cNvSpPr>
          <p:nvPr/>
        </p:nvSpPr>
        <p:spPr bwMode="auto">
          <a:xfrm>
            <a:off x="4918075" y="661988"/>
            <a:ext cx="3529013" cy="3270250"/>
          </a:xfrm>
          <a:prstGeom prst="rect">
            <a:avLst/>
          </a:prstGeom>
          <a:noFill/>
          <a:ln w="9525" algn="ctr">
            <a:noFill/>
            <a:miter lim="800000"/>
            <a:headEnd/>
            <a:tailEnd/>
          </a:ln>
          <a:effectLst/>
        </p:spPr>
        <p:txBody>
          <a:bodyPr anchor="ctr">
            <a:spAutoFit/>
          </a:bodyPr>
          <a:lstStyle/>
          <a:p>
            <a:pPr algn="l"/>
            <a:r>
              <a:rPr lang="en-US" sz="1600" b="1" u="sng"/>
              <a:t>Casing Shoe</a:t>
            </a:r>
            <a:r>
              <a:rPr lang="en-US" sz="1600"/>
              <a:t>: a short, heavy, cylindrical section of steel filled with concrete and rounded at the bottom, which is placed at the end of the casing string.  It prevents the casing from snagging on irregularities in the borehole as it is lowered.  A passage through the center of the shoe allow drilling fluid to pass up into the casing while it is being lowered and allows cement to pass out during cementing operations.  Also called a shoe guide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364608-A7F8-43DA-9CFA-5B46324E0856}" type="slidenum">
              <a:rPr lang="en-US"/>
              <a:pPr/>
              <a:t>5</a:t>
            </a:fld>
            <a:endParaRPr lang="en-US"/>
          </a:p>
        </p:txBody>
      </p:sp>
      <p:pic>
        <p:nvPicPr>
          <p:cNvPr id="21506" name="Picture 2" descr="LinerCompletion"/>
          <p:cNvPicPr>
            <a:picLocks noChangeAspect="1" noChangeArrowheads="1"/>
          </p:cNvPicPr>
          <p:nvPr/>
        </p:nvPicPr>
        <p:blipFill>
          <a:blip r:embed="rId2"/>
          <a:srcRect l="2373" r="4214" b="10165"/>
          <a:stretch>
            <a:fillRect/>
          </a:stretch>
        </p:blipFill>
        <p:spPr bwMode="auto">
          <a:xfrm>
            <a:off x="1711325" y="236538"/>
            <a:ext cx="5915025" cy="6340475"/>
          </a:xfrm>
          <a:prstGeom prst="rect">
            <a:avLst/>
          </a:prstGeom>
          <a:noFill/>
        </p:spPr>
      </p:pic>
      <p:sp>
        <p:nvSpPr>
          <p:cNvPr id="21507" name="Text Box 3"/>
          <p:cNvSpPr txBox="1">
            <a:spLocks noChangeArrowheads="1"/>
          </p:cNvSpPr>
          <p:nvPr/>
        </p:nvSpPr>
        <p:spPr bwMode="auto">
          <a:xfrm>
            <a:off x="4957763" y="1539875"/>
            <a:ext cx="2717800" cy="457200"/>
          </a:xfrm>
          <a:prstGeom prst="rect">
            <a:avLst/>
          </a:prstGeom>
          <a:noFill/>
          <a:ln w="9525">
            <a:noFill/>
            <a:miter lim="800000"/>
            <a:headEnd/>
            <a:tailEnd/>
          </a:ln>
          <a:effectLst/>
        </p:spPr>
        <p:txBody>
          <a:bodyPr>
            <a:spAutoFit/>
          </a:bodyPr>
          <a:lstStyle/>
          <a:p>
            <a:pPr algn="l">
              <a:spcBef>
                <a:spcPct val="50000"/>
              </a:spcBef>
            </a:pPr>
            <a:r>
              <a:rPr lang="en-US" sz="2400" b="1">
                <a:solidFill>
                  <a:schemeClr val="tx1"/>
                </a:solidFill>
              </a:rPr>
              <a:t>Liner completion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2"/>
          </p:nvPr>
        </p:nvSpPr>
        <p:spPr/>
        <p:txBody>
          <a:bodyPr/>
          <a:lstStyle/>
          <a:p>
            <a:fld id="{4B979CD7-4DF6-4EE4-B80B-7BB0F56BC50F}" type="slidenum">
              <a:rPr lang="en-US"/>
              <a:pPr/>
              <a:t>6</a:t>
            </a:fld>
            <a:endParaRPr lang="en-US"/>
          </a:p>
        </p:txBody>
      </p:sp>
      <p:pic>
        <p:nvPicPr>
          <p:cNvPr id="6148" name="Picture 4" descr="PerfedCasingComp"/>
          <p:cNvPicPr>
            <a:picLocks noChangeAspect="1" noChangeArrowheads="1"/>
          </p:cNvPicPr>
          <p:nvPr/>
        </p:nvPicPr>
        <p:blipFill>
          <a:blip r:embed="rId2"/>
          <a:srcRect l="9222" t="3644" r="2190" b="6094"/>
          <a:stretch>
            <a:fillRect/>
          </a:stretch>
        </p:blipFill>
        <p:spPr bwMode="auto">
          <a:xfrm>
            <a:off x="2838450" y="0"/>
            <a:ext cx="4659313" cy="6858000"/>
          </a:xfrm>
          <a:prstGeom prst="rect">
            <a:avLst/>
          </a:prstGeom>
          <a:noFill/>
        </p:spPr>
      </p:pic>
      <p:sp>
        <p:nvSpPr>
          <p:cNvPr id="6149" name="Text Box 5"/>
          <p:cNvSpPr txBox="1">
            <a:spLocks noChangeArrowheads="1"/>
          </p:cNvSpPr>
          <p:nvPr/>
        </p:nvSpPr>
        <p:spPr bwMode="auto">
          <a:xfrm>
            <a:off x="1119188" y="3787775"/>
            <a:ext cx="2336800" cy="1187450"/>
          </a:xfrm>
          <a:prstGeom prst="rect">
            <a:avLst/>
          </a:prstGeom>
          <a:noFill/>
          <a:ln w="9525">
            <a:noFill/>
            <a:miter lim="800000"/>
            <a:headEnd/>
            <a:tailEnd/>
          </a:ln>
          <a:effectLst/>
        </p:spPr>
        <p:txBody>
          <a:bodyPr>
            <a:spAutoFit/>
          </a:bodyPr>
          <a:lstStyle/>
          <a:p>
            <a:pPr algn="l">
              <a:spcBef>
                <a:spcPct val="50000"/>
              </a:spcBef>
            </a:pPr>
            <a:r>
              <a:rPr lang="en-US" sz="2400" b="1">
                <a:solidFill>
                  <a:schemeClr val="tx1"/>
                </a:solidFill>
              </a:rPr>
              <a:t>Perforated casing completion</a:t>
            </a:r>
          </a:p>
        </p:txBody>
      </p:sp>
      <p:sp>
        <p:nvSpPr>
          <p:cNvPr id="6150" name="Line 6"/>
          <p:cNvSpPr>
            <a:spLocks noChangeShapeType="1"/>
          </p:cNvSpPr>
          <p:nvPr/>
        </p:nvSpPr>
        <p:spPr bwMode="auto">
          <a:xfrm>
            <a:off x="4775200" y="1562100"/>
            <a:ext cx="38100" cy="4927600"/>
          </a:xfrm>
          <a:prstGeom prst="line">
            <a:avLst/>
          </a:prstGeom>
          <a:noFill/>
          <a:ln w="38100">
            <a:solidFill>
              <a:srgbClr val="0000FF"/>
            </a:solidFill>
            <a:round/>
            <a:headEnd/>
            <a:tailEnd/>
          </a:ln>
          <a:effectLst/>
        </p:spPr>
        <p:txBody>
          <a:bodyPr/>
          <a:lstStyle/>
          <a:p>
            <a:endParaRPr lang="en-US"/>
          </a:p>
        </p:txBody>
      </p:sp>
      <p:sp>
        <p:nvSpPr>
          <p:cNvPr id="6151" name="Line 7"/>
          <p:cNvSpPr>
            <a:spLocks noChangeShapeType="1"/>
          </p:cNvSpPr>
          <p:nvPr/>
        </p:nvSpPr>
        <p:spPr bwMode="auto">
          <a:xfrm>
            <a:off x="5187950" y="1587500"/>
            <a:ext cx="38100" cy="4927600"/>
          </a:xfrm>
          <a:prstGeom prst="line">
            <a:avLst/>
          </a:prstGeom>
          <a:noFill/>
          <a:ln w="38100">
            <a:solidFill>
              <a:srgbClr val="0000FF"/>
            </a:solidFill>
            <a:round/>
            <a:headEnd/>
            <a:tailEnd/>
          </a:ln>
          <a:effectLst/>
        </p:spPr>
        <p:txBody>
          <a:bodyPr/>
          <a:lstStyle/>
          <a:p>
            <a:endParaRPr lang="en-US"/>
          </a:p>
        </p:txBody>
      </p:sp>
      <p:sp>
        <p:nvSpPr>
          <p:cNvPr id="6152" name="Line 8"/>
          <p:cNvSpPr>
            <a:spLocks noChangeShapeType="1"/>
          </p:cNvSpPr>
          <p:nvPr/>
        </p:nvSpPr>
        <p:spPr bwMode="auto">
          <a:xfrm flipV="1">
            <a:off x="5111750" y="5962650"/>
            <a:ext cx="361950" cy="12700"/>
          </a:xfrm>
          <a:prstGeom prst="line">
            <a:avLst/>
          </a:prstGeom>
          <a:noFill/>
          <a:ln w="38100">
            <a:solidFill>
              <a:srgbClr val="FF0000"/>
            </a:solidFill>
            <a:round/>
            <a:headEnd/>
            <a:tailEnd/>
          </a:ln>
          <a:effectLst/>
        </p:spPr>
        <p:txBody>
          <a:bodyPr/>
          <a:lstStyle/>
          <a:p>
            <a:endParaRPr lang="en-US"/>
          </a:p>
        </p:txBody>
      </p:sp>
      <p:sp>
        <p:nvSpPr>
          <p:cNvPr id="6153" name="Line 9"/>
          <p:cNvSpPr>
            <a:spLocks noChangeShapeType="1"/>
          </p:cNvSpPr>
          <p:nvPr/>
        </p:nvSpPr>
        <p:spPr bwMode="auto">
          <a:xfrm flipV="1">
            <a:off x="5130800" y="6102350"/>
            <a:ext cx="361950" cy="12700"/>
          </a:xfrm>
          <a:prstGeom prst="line">
            <a:avLst/>
          </a:prstGeom>
          <a:noFill/>
          <a:ln w="38100">
            <a:solidFill>
              <a:srgbClr val="FF0000"/>
            </a:solidFill>
            <a:round/>
            <a:headEnd/>
            <a:tailEnd/>
          </a:ln>
          <a:effectLst/>
        </p:spPr>
        <p:txBody>
          <a:bodyPr/>
          <a:lstStyle/>
          <a:p>
            <a:endParaRPr lang="en-US"/>
          </a:p>
        </p:txBody>
      </p:sp>
      <p:sp>
        <p:nvSpPr>
          <p:cNvPr id="6154" name="Line 10"/>
          <p:cNvSpPr>
            <a:spLocks noChangeShapeType="1"/>
          </p:cNvSpPr>
          <p:nvPr/>
        </p:nvSpPr>
        <p:spPr bwMode="auto">
          <a:xfrm flipV="1">
            <a:off x="5130800" y="6254750"/>
            <a:ext cx="361950" cy="12700"/>
          </a:xfrm>
          <a:prstGeom prst="line">
            <a:avLst/>
          </a:prstGeom>
          <a:noFill/>
          <a:ln w="38100">
            <a:solidFill>
              <a:srgbClr val="FF0000"/>
            </a:solidFill>
            <a:round/>
            <a:headEnd/>
            <a:tailEnd/>
          </a:ln>
          <a:effectLst/>
        </p:spPr>
        <p:txBody>
          <a:bodyPr/>
          <a:lstStyle/>
          <a:p>
            <a:endParaRPr lang="en-US"/>
          </a:p>
        </p:txBody>
      </p:sp>
      <p:sp>
        <p:nvSpPr>
          <p:cNvPr id="6155" name="Line 11"/>
          <p:cNvSpPr>
            <a:spLocks noChangeShapeType="1"/>
          </p:cNvSpPr>
          <p:nvPr/>
        </p:nvSpPr>
        <p:spPr bwMode="auto">
          <a:xfrm flipV="1">
            <a:off x="4559300" y="6254750"/>
            <a:ext cx="361950" cy="12700"/>
          </a:xfrm>
          <a:prstGeom prst="line">
            <a:avLst/>
          </a:prstGeom>
          <a:noFill/>
          <a:ln w="38100">
            <a:solidFill>
              <a:srgbClr val="FF0000"/>
            </a:solidFill>
            <a:round/>
            <a:headEnd/>
            <a:tailEnd/>
          </a:ln>
          <a:effectLst/>
        </p:spPr>
        <p:txBody>
          <a:bodyPr/>
          <a:lstStyle/>
          <a:p>
            <a:endParaRPr lang="en-US"/>
          </a:p>
        </p:txBody>
      </p:sp>
      <p:sp>
        <p:nvSpPr>
          <p:cNvPr id="6156" name="Line 12"/>
          <p:cNvSpPr>
            <a:spLocks noChangeShapeType="1"/>
          </p:cNvSpPr>
          <p:nvPr/>
        </p:nvSpPr>
        <p:spPr bwMode="auto">
          <a:xfrm flipV="1">
            <a:off x="4552950" y="6108700"/>
            <a:ext cx="361950" cy="12700"/>
          </a:xfrm>
          <a:prstGeom prst="line">
            <a:avLst/>
          </a:prstGeom>
          <a:noFill/>
          <a:ln w="38100">
            <a:solidFill>
              <a:srgbClr val="FF0000"/>
            </a:solidFill>
            <a:round/>
            <a:headEnd/>
            <a:tailEnd/>
          </a:ln>
          <a:effectLst/>
        </p:spPr>
        <p:txBody>
          <a:bodyPr/>
          <a:lstStyle/>
          <a:p>
            <a:endParaRPr lang="en-US"/>
          </a:p>
        </p:txBody>
      </p:sp>
      <p:sp>
        <p:nvSpPr>
          <p:cNvPr id="6157" name="Line 13"/>
          <p:cNvSpPr>
            <a:spLocks noChangeShapeType="1"/>
          </p:cNvSpPr>
          <p:nvPr/>
        </p:nvSpPr>
        <p:spPr bwMode="auto">
          <a:xfrm flipV="1">
            <a:off x="4552950" y="5975350"/>
            <a:ext cx="361950" cy="12700"/>
          </a:xfrm>
          <a:prstGeom prst="line">
            <a:avLst/>
          </a:prstGeom>
          <a:noFill/>
          <a:ln w="38100">
            <a:solidFill>
              <a:srgbClr val="FF0000"/>
            </a:solidFill>
            <a:round/>
            <a:headEnd/>
            <a:tailEnd/>
          </a:ln>
          <a:effectLst/>
        </p:spPr>
        <p:txBody>
          <a:bodyPr/>
          <a:lstStyle/>
          <a:p>
            <a:endParaRPr lang="en-US"/>
          </a:p>
        </p:txBody>
      </p:sp>
      <p:sp>
        <p:nvSpPr>
          <p:cNvPr id="6159" name="Line 15"/>
          <p:cNvSpPr>
            <a:spLocks noChangeShapeType="1"/>
          </p:cNvSpPr>
          <p:nvPr/>
        </p:nvSpPr>
        <p:spPr bwMode="auto">
          <a:xfrm>
            <a:off x="4905375" y="1571625"/>
            <a:ext cx="28575" cy="4229100"/>
          </a:xfrm>
          <a:prstGeom prst="line">
            <a:avLst/>
          </a:prstGeom>
          <a:noFill/>
          <a:ln w="31750">
            <a:solidFill>
              <a:srgbClr val="008000"/>
            </a:solidFill>
            <a:round/>
            <a:headEnd/>
            <a:tailEnd/>
          </a:ln>
          <a:effectLst/>
        </p:spPr>
        <p:txBody>
          <a:bodyPr anchor="ctr"/>
          <a:lstStyle/>
          <a:p>
            <a:endParaRPr lang="en-US"/>
          </a:p>
        </p:txBody>
      </p:sp>
      <p:sp>
        <p:nvSpPr>
          <p:cNvPr id="6161" name="Line 17"/>
          <p:cNvSpPr>
            <a:spLocks noChangeShapeType="1"/>
          </p:cNvSpPr>
          <p:nvPr/>
        </p:nvSpPr>
        <p:spPr bwMode="auto">
          <a:xfrm>
            <a:off x="5057775" y="1581150"/>
            <a:ext cx="28575" cy="4229100"/>
          </a:xfrm>
          <a:prstGeom prst="line">
            <a:avLst/>
          </a:prstGeom>
          <a:noFill/>
          <a:ln w="31750">
            <a:solidFill>
              <a:srgbClr val="008000"/>
            </a:solidFill>
            <a:round/>
            <a:headEnd/>
            <a:tailEnd/>
          </a:ln>
          <a:effectLst/>
        </p:spPr>
        <p:txBody>
          <a:bodyPr anchor="ctr"/>
          <a:lstStyle/>
          <a:p>
            <a:endParaRPr lang="en-US"/>
          </a:p>
        </p:txBody>
      </p:sp>
      <p:sp>
        <p:nvSpPr>
          <p:cNvPr id="6162" name="Text Box 18"/>
          <p:cNvSpPr txBox="1">
            <a:spLocks noChangeArrowheads="1"/>
          </p:cNvSpPr>
          <p:nvPr/>
        </p:nvSpPr>
        <p:spPr bwMode="auto">
          <a:xfrm>
            <a:off x="6391275" y="3933825"/>
            <a:ext cx="1495425" cy="220663"/>
          </a:xfrm>
          <a:prstGeom prst="rect">
            <a:avLst/>
          </a:prstGeom>
          <a:solidFill>
            <a:schemeClr val="bg1"/>
          </a:solidFill>
          <a:ln w="9525" algn="ctr">
            <a:noFill/>
            <a:miter lim="800000"/>
            <a:headEnd/>
            <a:tailEnd/>
          </a:ln>
          <a:effectLst/>
        </p:spPr>
        <p:txBody>
          <a:bodyPr lIns="9144" tIns="18288" rIns="9144" bIns="18288">
            <a:spAutoFit/>
          </a:bodyPr>
          <a:lstStyle/>
          <a:p>
            <a:pPr>
              <a:spcBef>
                <a:spcPct val="50000"/>
              </a:spcBef>
            </a:pPr>
            <a:r>
              <a:rPr lang="en-US" sz="1200" b="1" i="1"/>
              <a:t>Production casing</a:t>
            </a:r>
          </a:p>
        </p:txBody>
      </p:sp>
      <p:sp>
        <p:nvSpPr>
          <p:cNvPr id="6163" name="Text Box 19"/>
          <p:cNvSpPr txBox="1">
            <a:spLocks noChangeArrowheads="1"/>
          </p:cNvSpPr>
          <p:nvPr/>
        </p:nvSpPr>
        <p:spPr bwMode="auto">
          <a:xfrm>
            <a:off x="6448425" y="3600450"/>
            <a:ext cx="1476375" cy="220663"/>
          </a:xfrm>
          <a:prstGeom prst="rect">
            <a:avLst/>
          </a:prstGeom>
          <a:solidFill>
            <a:schemeClr val="bg1"/>
          </a:solidFill>
          <a:ln w="9525" algn="ctr">
            <a:noFill/>
            <a:miter lim="800000"/>
            <a:headEnd/>
            <a:tailEnd/>
          </a:ln>
          <a:effectLst/>
        </p:spPr>
        <p:txBody>
          <a:bodyPr lIns="9144" tIns="18288" rIns="9144" bIns="18288">
            <a:spAutoFit/>
          </a:bodyPr>
          <a:lstStyle/>
          <a:p>
            <a:pPr>
              <a:spcBef>
                <a:spcPct val="50000"/>
              </a:spcBef>
            </a:pPr>
            <a:r>
              <a:rPr lang="en-US" sz="1200" b="1" i="1"/>
              <a:t>Production tubing</a:t>
            </a:r>
          </a:p>
        </p:txBody>
      </p:sp>
      <p:sp>
        <p:nvSpPr>
          <p:cNvPr id="6164" name="Text Box 20"/>
          <p:cNvSpPr txBox="1">
            <a:spLocks noChangeArrowheads="1"/>
          </p:cNvSpPr>
          <p:nvPr/>
        </p:nvSpPr>
        <p:spPr bwMode="auto">
          <a:xfrm>
            <a:off x="6457950" y="4876800"/>
            <a:ext cx="847725" cy="220663"/>
          </a:xfrm>
          <a:prstGeom prst="rect">
            <a:avLst/>
          </a:prstGeom>
          <a:solidFill>
            <a:schemeClr val="bg1"/>
          </a:solidFill>
          <a:ln w="9525" algn="ctr">
            <a:noFill/>
            <a:miter lim="800000"/>
            <a:headEnd/>
            <a:tailEnd/>
          </a:ln>
          <a:effectLst/>
        </p:spPr>
        <p:txBody>
          <a:bodyPr lIns="9144" tIns="18288" rIns="9144" bIns="18288">
            <a:spAutoFit/>
          </a:bodyPr>
          <a:lstStyle/>
          <a:p>
            <a:pPr>
              <a:spcBef>
                <a:spcPct val="50000"/>
              </a:spcBef>
            </a:pPr>
            <a:r>
              <a:rPr lang="en-US" sz="1200" b="1" i="1"/>
              <a:t>Packer</a:t>
            </a:r>
          </a:p>
        </p:txBody>
      </p:sp>
      <p:sp>
        <p:nvSpPr>
          <p:cNvPr id="6166" name="Text Box 22"/>
          <p:cNvSpPr txBox="1">
            <a:spLocks noChangeArrowheads="1"/>
          </p:cNvSpPr>
          <p:nvPr/>
        </p:nvSpPr>
        <p:spPr bwMode="auto">
          <a:xfrm>
            <a:off x="6477000" y="5781675"/>
            <a:ext cx="1114425" cy="220663"/>
          </a:xfrm>
          <a:prstGeom prst="rect">
            <a:avLst/>
          </a:prstGeom>
          <a:solidFill>
            <a:schemeClr val="bg1"/>
          </a:solidFill>
          <a:ln w="9525" algn="ctr">
            <a:noFill/>
            <a:miter lim="800000"/>
            <a:headEnd/>
            <a:tailEnd/>
          </a:ln>
          <a:effectLst/>
        </p:spPr>
        <p:txBody>
          <a:bodyPr lIns="9144" tIns="18288" rIns="9144" bIns="18288">
            <a:spAutoFit/>
          </a:bodyPr>
          <a:lstStyle/>
          <a:p>
            <a:pPr>
              <a:spcBef>
                <a:spcPct val="50000"/>
              </a:spcBef>
            </a:pPr>
            <a:r>
              <a:rPr lang="en-US" sz="1200" b="1" i="1"/>
              <a:t>Perforations</a:t>
            </a:r>
          </a:p>
        </p:txBody>
      </p:sp>
      <p:sp>
        <p:nvSpPr>
          <p:cNvPr id="6167" name="Text Box 23"/>
          <p:cNvSpPr txBox="1">
            <a:spLocks noChangeArrowheads="1"/>
          </p:cNvSpPr>
          <p:nvPr/>
        </p:nvSpPr>
        <p:spPr bwMode="auto">
          <a:xfrm>
            <a:off x="6419850" y="6286500"/>
            <a:ext cx="1228725" cy="220663"/>
          </a:xfrm>
          <a:prstGeom prst="rect">
            <a:avLst/>
          </a:prstGeom>
          <a:solidFill>
            <a:schemeClr val="bg1"/>
          </a:solidFill>
          <a:ln w="9525" algn="ctr">
            <a:noFill/>
            <a:miter lim="800000"/>
            <a:headEnd/>
            <a:tailEnd/>
          </a:ln>
          <a:effectLst/>
        </p:spPr>
        <p:txBody>
          <a:bodyPr lIns="9144" tIns="18288" rIns="9144" bIns="18288">
            <a:spAutoFit/>
          </a:bodyPr>
          <a:lstStyle/>
          <a:p>
            <a:pPr>
              <a:spcBef>
                <a:spcPct val="50000"/>
              </a:spcBef>
            </a:pPr>
            <a:r>
              <a:rPr lang="en-US" sz="1200" b="1" i="1"/>
              <a:t>Casing shoe</a:t>
            </a:r>
          </a:p>
        </p:txBody>
      </p:sp>
      <p:sp>
        <p:nvSpPr>
          <p:cNvPr id="6168" name="Text Box 24"/>
          <p:cNvSpPr txBox="1">
            <a:spLocks noChangeArrowheads="1"/>
          </p:cNvSpPr>
          <p:nvPr/>
        </p:nvSpPr>
        <p:spPr bwMode="auto">
          <a:xfrm>
            <a:off x="2905125" y="5743575"/>
            <a:ext cx="857250" cy="403225"/>
          </a:xfrm>
          <a:prstGeom prst="rect">
            <a:avLst/>
          </a:prstGeom>
          <a:solidFill>
            <a:schemeClr val="bg1"/>
          </a:solidFill>
          <a:ln w="9525" algn="ctr">
            <a:noFill/>
            <a:miter lim="800000"/>
            <a:headEnd/>
            <a:tailEnd/>
          </a:ln>
          <a:effectLst/>
        </p:spPr>
        <p:txBody>
          <a:bodyPr lIns="9144" tIns="18288" rIns="9144" bIns="18288">
            <a:spAutoFit/>
          </a:bodyPr>
          <a:lstStyle/>
          <a:p>
            <a:pPr>
              <a:spcBef>
                <a:spcPct val="50000"/>
              </a:spcBef>
            </a:pPr>
            <a:r>
              <a:rPr lang="en-US" sz="1200" b="1" i="1"/>
              <a:t>Oil sandstone</a:t>
            </a:r>
          </a:p>
        </p:txBody>
      </p:sp>
      <p:sp>
        <p:nvSpPr>
          <p:cNvPr id="6169" name="Text Box 25"/>
          <p:cNvSpPr txBox="1">
            <a:spLocks noChangeArrowheads="1"/>
          </p:cNvSpPr>
          <p:nvPr/>
        </p:nvSpPr>
        <p:spPr bwMode="auto">
          <a:xfrm>
            <a:off x="6429375" y="1600200"/>
            <a:ext cx="1295400" cy="220663"/>
          </a:xfrm>
          <a:prstGeom prst="rect">
            <a:avLst/>
          </a:prstGeom>
          <a:solidFill>
            <a:schemeClr val="bg1"/>
          </a:solidFill>
          <a:ln w="9525" algn="ctr">
            <a:noFill/>
            <a:miter lim="800000"/>
            <a:headEnd/>
            <a:tailEnd/>
          </a:ln>
          <a:effectLst/>
        </p:spPr>
        <p:txBody>
          <a:bodyPr lIns="9144" tIns="18288" rIns="9144" bIns="18288">
            <a:spAutoFit/>
          </a:bodyPr>
          <a:lstStyle/>
          <a:p>
            <a:pPr>
              <a:spcBef>
                <a:spcPct val="50000"/>
              </a:spcBef>
            </a:pPr>
            <a:r>
              <a:rPr lang="en-US" sz="1200" b="1" i="1"/>
              <a:t>Surface casing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884436-AAC0-4853-8558-CCA5589DCE54}" type="slidenum">
              <a:rPr lang="en-US"/>
              <a:pPr/>
              <a:t>7</a:t>
            </a:fld>
            <a:endParaRPr lang="en-US"/>
          </a:p>
        </p:txBody>
      </p:sp>
      <p:pic>
        <p:nvPicPr>
          <p:cNvPr id="7172" name="Picture 4" descr="MultibleCompletion"/>
          <p:cNvPicPr>
            <a:picLocks noChangeAspect="1" noChangeArrowheads="1"/>
          </p:cNvPicPr>
          <p:nvPr/>
        </p:nvPicPr>
        <p:blipFill>
          <a:blip r:embed="rId2"/>
          <a:srcRect l="7452" r="4378" b="6601"/>
          <a:stretch>
            <a:fillRect/>
          </a:stretch>
        </p:blipFill>
        <p:spPr bwMode="auto">
          <a:xfrm>
            <a:off x="2241550" y="0"/>
            <a:ext cx="4705350" cy="6646863"/>
          </a:xfrm>
          <a:prstGeom prst="rect">
            <a:avLst/>
          </a:prstGeom>
          <a:noFill/>
        </p:spPr>
      </p:pic>
      <p:sp>
        <p:nvSpPr>
          <p:cNvPr id="7173" name="Text Box 5"/>
          <p:cNvSpPr txBox="1">
            <a:spLocks noChangeArrowheads="1"/>
          </p:cNvSpPr>
          <p:nvPr/>
        </p:nvSpPr>
        <p:spPr bwMode="auto">
          <a:xfrm>
            <a:off x="361950" y="2930525"/>
            <a:ext cx="2003425" cy="822325"/>
          </a:xfrm>
          <a:prstGeom prst="rect">
            <a:avLst/>
          </a:prstGeom>
          <a:noFill/>
          <a:ln w="9525">
            <a:noFill/>
            <a:miter lim="800000"/>
            <a:headEnd/>
            <a:tailEnd/>
          </a:ln>
          <a:effectLst/>
        </p:spPr>
        <p:txBody>
          <a:bodyPr>
            <a:spAutoFit/>
          </a:bodyPr>
          <a:lstStyle/>
          <a:p>
            <a:pPr algn="l">
              <a:spcBef>
                <a:spcPct val="50000"/>
              </a:spcBef>
            </a:pPr>
            <a:r>
              <a:rPr lang="en-US" sz="2400" b="1">
                <a:solidFill>
                  <a:schemeClr val="tx1"/>
                </a:solidFill>
              </a:rPr>
              <a:t>Multi-zone completion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71881E-BD6F-4040-B925-B6831CD523D9}" type="slidenum">
              <a:rPr lang="en-US"/>
              <a:pPr/>
              <a:t>8</a:t>
            </a:fld>
            <a:endParaRPr lang="en-US"/>
          </a:p>
        </p:txBody>
      </p:sp>
      <p:sp>
        <p:nvSpPr>
          <p:cNvPr id="16388" name="Rectangle 4"/>
          <p:cNvSpPr>
            <a:spLocks noGrp="1" noChangeArrowheads="1"/>
          </p:cNvSpPr>
          <p:nvPr>
            <p:ph type="ctrTitle"/>
          </p:nvPr>
        </p:nvSpPr>
        <p:spPr>
          <a:xfrm>
            <a:off x="508000" y="314325"/>
            <a:ext cx="7772400" cy="1266825"/>
          </a:xfrm>
        </p:spPr>
        <p:txBody>
          <a:bodyPr/>
          <a:lstStyle/>
          <a:p>
            <a:r>
              <a:rPr lang="en-US" sz="4000"/>
              <a:t>Well Acidizing</a:t>
            </a:r>
            <a:r>
              <a:rPr lang="en-US" sz="3600"/>
              <a:t/>
            </a:r>
            <a:br>
              <a:rPr lang="en-US" sz="3600"/>
            </a:br>
            <a:r>
              <a:rPr lang="en-US" sz="3200"/>
              <a:t>Used to increase production rates</a:t>
            </a:r>
          </a:p>
        </p:txBody>
      </p:sp>
      <p:sp>
        <p:nvSpPr>
          <p:cNvPr id="16389" name="Rectangle 5"/>
          <p:cNvSpPr>
            <a:spLocks noGrp="1" noChangeArrowheads="1"/>
          </p:cNvSpPr>
          <p:nvPr>
            <p:ph type="subTitle" idx="1"/>
          </p:nvPr>
        </p:nvSpPr>
        <p:spPr>
          <a:xfrm>
            <a:off x="1117600" y="2552700"/>
            <a:ext cx="6400800" cy="1752600"/>
          </a:xfrm>
        </p:spPr>
        <p:txBody>
          <a:bodyPr/>
          <a:lstStyle/>
          <a:p>
            <a:pPr>
              <a:buFontTx/>
              <a:buChar char="•"/>
            </a:pPr>
            <a:r>
              <a:rPr lang="en-US" sz="2800"/>
              <a:t>  Well-bore clean-up</a:t>
            </a:r>
          </a:p>
          <a:p>
            <a:pPr>
              <a:buFontTx/>
              <a:buChar char="•"/>
            </a:pPr>
            <a:r>
              <a:rPr lang="en-US" sz="2800"/>
              <a:t>  Mineral and matrix dissolution</a:t>
            </a:r>
          </a:p>
          <a:p>
            <a:pPr>
              <a:buFontTx/>
              <a:buChar char="•"/>
            </a:pPr>
            <a:r>
              <a:rPr lang="en-US" sz="2800"/>
              <a:t>  Acid fracturing – deep fm stimulation </a:t>
            </a:r>
          </a:p>
          <a:p>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5F8C585-8DAF-451B-9376-427AA139A29E}" type="slidenum">
              <a:rPr lang="en-US"/>
              <a:pPr/>
              <a:t>9</a:t>
            </a:fld>
            <a:endParaRPr lang="en-US"/>
          </a:p>
        </p:txBody>
      </p:sp>
      <p:sp>
        <p:nvSpPr>
          <p:cNvPr id="23554" name="Rectangle 2"/>
          <p:cNvSpPr>
            <a:spLocks noGrp="1" noChangeArrowheads="1"/>
          </p:cNvSpPr>
          <p:nvPr>
            <p:ph type="title"/>
          </p:nvPr>
        </p:nvSpPr>
        <p:spPr/>
        <p:txBody>
          <a:bodyPr/>
          <a:lstStyle/>
          <a:p>
            <a:r>
              <a:rPr lang="en-US" sz="4000"/>
              <a:t>Fracture Treating</a:t>
            </a:r>
            <a:br>
              <a:rPr lang="en-US" sz="4000"/>
            </a:br>
            <a:r>
              <a:rPr lang="en-US" sz="2800"/>
              <a:t>(Used in most wells)</a:t>
            </a:r>
          </a:p>
        </p:txBody>
      </p:sp>
      <p:sp>
        <p:nvSpPr>
          <p:cNvPr id="23555" name="Rectangle 3"/>
          <p:cNvSpPr>
            <a:spLocks noGrp="1" noChangeArrowheads="1"/>
          </p:cNvSpPr>
          <p:nvPr>
            <p:ph type="body" idx="1"/>
          </p:nvPr>
        </p:nvSpPr>
        <p:spPr/>
        <p:txBody>
          <a:bodyPr/>
          <a:lstStyle/>
          <a:p>
            <a:r>
              <a:rPr lang="en-US" sz="2800"/>
              <a:t>Generally uses a proppant to keep fractures open. Fine-grained sand commonly used.</a:t>
            </a:r>
          </a:p>
          <a:p>
            <a:r>
              <a:rPr lang="en-US" sz="2800"/>
              <a:t>Delivery fluids:</a:t>
            </a:r>
          </a:p>
          <a:p>
            <a:pPr lvl="1"/>
            <a:r>
              <a:rPr lang="en-US" sz="2400"/>
              <a:t>Water-based</a:t>
            </a:r>
          </a:p>
          <a:p>
            <a:pPr lvl="1"/>
            <a:r>
              <a:rPr lang="en-US" sz="2400"/>
              <a:t>Polymer (reduce friction) = slick water fracs</a:t>
            </a:r>
          </a:p>
          <a:p>
            <a:pPr lvl="1"/>
            <a:r>
              <a:rPr lang="en-US" sz="2400"/>
              <a:t>Cross-linked polymer  = changes viscosity</a:t>
            </a:r>
          </a:p>
          <a:p>
            <a:pPr lvl="1"/>
            <a:r>
              <a:rPr lang="en-US" sz="2400"/>
              <a:t>Air</a:t>
            </a:r>
          </a:p>
          <a:p>
            <a:pPr lvl="1"/>
            <a:r>
              <a:rPr lang="en-US" sz="2400"/>
              <a:t>Foam</a:t>
            </a:r>
          </a:p>
          <a:p>
            <a:pPr lvl="1"/>
            <a:r>
              <a:rPr lang="en-US" sz="2400"/>
              <a:t>Gas (nitrogen)</a:t>
            </a:r>
          </a:p>
          <a:p>
            <a:pPr lvl="1"/>
            <a:r>
              <a:rPr lang="en-US" sz="2400"/>
              <a:t>Acid gel</a:t>
            </a:r>
          </a:p>
          <a:p>
            <a:endParaRPr lang="en-US" sz="28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139</Words>
  <Application>Microsoft Office PowerPoint</Application>
  <PresentationFormat>On-screen Show (4:3)</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   Well Completions  (casing protocols)  ●   Acidizing  ●   Fracture treatments</vt:lpstr>
      <vt:lpstr>Slide 3</vt:lpstr>
      <vt:lpstr>Slide 4</vt:lpstr>
      <vt:lpstr>Slide 5</vt:lpstr>
      <vt:lpstr>Slide 6</vt:lpstr>
      <vt:lpstr>Slide 7</vt:lpstr>
      <vt:lpstr>Well Acidizing Used to increase production rates</vt:lpstr>
      <vt:lpstr>Fracture Treating (Used in most wells)</vt:lpstr>
      <vt:lpstr>Slide 10</vt:lpstr>
      <vt:lpstr>Slide 11</vt:lpstr>
      <vt:lpstr>Slide 12</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Completions</dc:title>
  <dc:creator>Rick Andrews</dc:creator>
  <cp:lastModifiedBy>sadhana</cp:lastModifiedBy>
  <cp:revision>35</cp:revision>
  <dcterms:created xsi:type="dcterms:W3CDTF">2008-01-08T21:19:52Z</dcterms:created>
  <dcterms:modified xsi:type="dcterms:W3CDTF">2019-11-15T10:26:12Z</dcterms:modified>
</cp:coreProperties>
</file>