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3" r:id="rId8"/>
    <p:sldId id="262"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6"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E1C44-6CF3-405D-828F-1A3A156B7694}"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C9CA8-1534-40CF-8135-4B8311AEC2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E1C44-6CF3-405D-828F-1A3A156B7694}" type="datetimeFigureOut">
              <a:rPr lang="en-US" smtClean="0"/>
              <a:pPr/>
              <a:t>11/15/2019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C9CA8-1534-40CF-8135-4B8311AEC2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762000"/>
            <a:ext cx="7772400" cy="1500187"/>
          </a:xfrm>
        </p:spPr>
        <p:txBody>
          <a:bodyPr>
            <a:normAutofit/>
          </a:bodyPr>
          <a:lstStyle/>
          <a:p>
            <a:r>
              <a:rPr lang="en-US" sz="4000" dirty="0" smtClean="0"/>
              <a:t>Drilling Fluid and Cementing Technology</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3581400" cy="1470025"/>
          </a:xfrm>
        </p:spPr>
        <p:txBody>
          <a:bodyPr/>
          <a:lstStyle/>
          <a:p>
            <a:r>
              <a:rPr lang="en-US" dirty="0" smtClean="0"/>
              <a:t>Oil &amp; Gas drilling</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76600" y="170307"/>
            <a:ext cx="5638800" cy="661149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BIT</a:t>
            </a:r>
            <a:endParaRPr lang="en-US" dirty="0"/>
          </a:p>
        </p:txBody>
      </p:sp>
      <p:sp>
        <p:nvSpPr>
          <p:cNvPr id="3" name="Content Placeholder 2"/>
          <p:cNvSpPr>
            <a:spLocks noGrp="1"/>
          </p:cNvSpPr>
          <p:nvPr>
            <p:ph idx="1"/>
          </p:nvPr>
        </p:nvSpPr>
        <p:spPr>
          <a:xfrm>
            <a:off x="0" y="1600200"/>
            <a:ext cx="2590800" cy="4876800"/>
          </a:xfrm>
        </p:spPr>
        <p:txBody>
          <a:bodyPr>
            <a:normAutofit/>
          </a:bodyPr>
          <a:lstStyle/>
          <a:p>
            <a:r>
              <a:rPr lang="en-US" sz="2800" dirty="0" smtClean="0"/>
              <a:t>Rotary drill bit designed to crush rock</a:t>
            </a:r>
          </a:p>
          <a:p>
            <a:r>
              <a:rPr lang="en-US" sz="2800" dirty="0" smtClean="0"/>
              <a:t>Carbide or diamond impregnated steel</a:t>
            </a:r>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2476500" y="1600200"/>
            <a:ext cx="6667500" cy="5000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Mud</a:t>
            </a:r>
            <a:endParaRPr lang="en-US" dirty="0"/>
          </a:p>
        </p:txBody>
      </p:sp>
      <p:sp>
        <p:nvSpPr>
          <p:cNvPr id="3" name="Content Placeholder 2"/>
          <p:cNvSpPr>
            <a:spLocks noGrp="1"/>
          </p:cNvSpPr>
          <p:nvPr>
            <p:ph idx="1"/>
          </p:nvPr>
        </p:nvSpPr>
        <p:spPr>
          <a:xfrm>
            <a:off x="304800" y="1600200"/>
            <a:ext cx="4572000" cy="4953000"/>
          </a:xfrm>
        </p:spPr>
        <p:txBody>
          <a:bodyPr>
            <a:normAutofit fontScale="92500" lnSpcReduction="10000"/>
          </a:bodyPr>
          <a:lstStyle/>
          <a:p>
            <a:r>
              <a:rPr lang="en-US" dirty="0" smtClean="0"/>
              <a:t>Crushed rock has to get out of the hole, also the hole must be supported – use drilling mud to do both</a:t>
            </a:r>
          </a:p>
          <a:p>
            <a:r>
              <a:rPr lang="en-US" dirty="0" smtClean="0"/>
              <a:t>Can use air, water, water with additives (clays, chemicals to affect viscosity and heat transfer), oil, and synthetic fluids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177928" y="1371601"/>
            <a:ext cx="3966072" cy="5486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String</a:t>
            </a:r>
            <a:endParaRPr lang="en-US" dirty="0"/>
          </a:p>
        </p:txBody>
      </p:sp>
      <p:sp>
        <p:nvSpPr>
          <p:cNvPr id="3" name="Content Placeholder 2"/>
          <p:cNvSpPr>
            <a:spLocks noGrp="1"/>
          </p:cNvSpPr>
          <p:nvPr>
            <p:ph idx="1"/>
          </p:nvPr>
        </p:nvSpPr>
        <p:spPr>
          <a:xfrm>
            <a:off x="304800" y="1600200"/>
            <a:ext cx="4724400" cy="4953000"/>
          </a:xfrm>
        </p:spPr>
        <p:txBody>
          <a:bodyPr>
            <a:normAutofit/>
          </a:bodyPr>
          <a:lstStyle/>
          <a:p>
            <a:r>
              <a:rPr lang="en-US" dirty="0" smtClean="0"/>
              <a:t>Combined term for the bit, the drill stem (hollow, turns the bit and pushes fluid down), annulus (outside the stem where the mud comes up), and drill collar (weight to ‘push’ bit down into the rock)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177928" y="1371601"/>
            <a:ext cx="3966072" cy="5486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casing</a:t>
            </a:r>
            <a:endParaRPr lang="en-US" dirty="0"/>
          </a:p>
        </p:txBody>
      </p:sp>
      <p:sp>
        <p:nvSpPr>
          <p:cNvPr id="3" name="Content Placeholder 2"/>
          <p:cNvSpPr>
            <a:spLocks noGrp="1"/>
          </p:cNvSpPr>
          <p:nvPr>
            <p:ph idx="1"/>
          </p:nvPr>
        </p:nvSpPr>
        <p:spPr>
          <a:xfrm>
            <a:off x="457200" y="5334000"/>
            <a:ext cx="8229600" cy="1524000"/>
          </a:xfrm>
        </p:spPr>
        <p:txBody>
          <a:bodyPr>
            <a:normAutofit lnSpcReduction="10000"/>
          </a:bodyPr>
          <a:lstStyle/>
          <a:p>
            <a:r>
              <a:rPr lang="en-US" dirty="0" smtClean="0"/>
              <a:t>Casing is the tube (often steel) that is sealed to the borehole with cement – prevents leakage (in or out) and strengthens the hole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90600" y="1371600"/>
            <a:ext cx="7010400" cy="391138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Derrick / Platform</a:t>
            </a:r>
            <a:endParaRPr lang="en-US" dirty="0"/>
          </a:p>
        </p:txBody>
      </p:sp>
      <p:sp>
        <p:nvSpPr>
          <p:cNvPr id="3" name="Content Placeholder 2"/>
          <p:cNvSpPr>
            <a:spLocks noGrp="1"/>
          </p:cNvSpPr>
          <p:nvPr>
            <p:ph idx="1"/>
          </p:nvPr>
        </p:nvSpPr>
        <p:spPr/>
        <p:txBody>
          <a:bodyPr/>
          <a:lstStyle/>
          <a:p>
            <a:r>
              <a:rPr lang="en-US" dirty="0" smtClean="0"/>
              <a:t>Working area for all drill operations, on land or at sea, engines, equipment, casing and string storage</a:t>
            </a:r>
          </a:p>
          <a:p>
            <a:r>
              <a:rPr lang="en-US" dirty="0" smtClean="0"/>
              <a:t>Derrick is the part sticking up that feeds casing/string down the borehole</a:t>
            </a:r>
          </a:p>
          <a:p>
            <a:r>
              <a:rPr lang="en-US" dirty="0" smtClean="0"/>
              <a:t>Also contains the machines for turning the drill string and bit, injecting and collecting the mud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Striking Oil</a:t>
            </a:r>
            <a:endParaRPr lang="en-US" dirty="0"/>
          </a:p>
        </p:txBody>
      </p:sp>
      <p:sp>
        <p:nvSpPr>
          <p:cNvPr id="3" name="Content Placeholder 2"/>
          <p:cNvSpPr>
            <a:spLocks noGrp="1"/>
          </p:cNvSpPr>
          <p:nvPr>
            <p:ph idx="1"/>
          </p:nvPr>
        </p:nvSpPr>
        <p:spPr>
          <a:xfrm>
            <a:off x="533400" y="1066800"/>
            <a:ext cx="8229600" cy="1600200"/>
          </a:xfrm>
        </p:spPr>
        <p:txBody>
          <a:bodyPr/>
          <a:lstStyle/>
          <a:p>
            <a:r>
              <a:rPr lang="en-US" dirty="0" smtClean="0"/>
              <a:t>What happens when the bit finally breaks through the capping formation and into the reservoir rock at an oil &amp; gas trap?</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0" y="2685958"/>
            <a:ext cx="3505200" cy="417204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505200" y="2667000"/>
            <a:ext cx="3276600" cy="2454287"/>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215290" y="4648200"/>
            <a:ext cx="2928709" cy="2209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Blowout preventer</a:t>
            </a:r>
            <a:endParaRPr lang="en-US" dirty="0"/>
          </a:p>
        </p:txBody>
      </p:sp>
      <p:sp>
        <p:nvSpPr>
          <p:cNvPr id="3" name="Content Placeholder 2"/>
          <p:cNvSpPr>
            <a:spLocks noGrp="1"/>
          </p:cNvSpPr>
          <p:nvPr>
            <p:ph idx="1"/>
          </p:nvPr>
        </p:nvSpPr>
        <p:spPr>
          <a:xfrm>
            <a:off x="533400" y="1143000"/>
            <a:ext cx="8229600" cy="1066799"/>
          </a:xfrm>
        </p:spPr>
        <p:txBody>
          <a:bodyPr>
            <a:normAutofit lnSpcReduction="10000"/>
          </a:bodyPr>
          <a:lstStyle/>
          <a:p>
            <a:r>
              <a:rPr lang="en-US" dirty="0" smtClean="0"/>
              <a:t>Device to control and stop erratic pressures and prevent a blowout</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25908" y="2204518"/>
            <a:ext cx="4546092" cy="4501081"/>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800600" y="2667000"/>
            <a:ext cx="4114800" cy="362102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242</Words>
  <Application>Microsoft Office PowerPoint</Application>
  <PresentationFormat>On-screen Show (4:3)</PresentationFormat>
  <Paragraphs>20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Oil &amp; Gas drilling</vt:lpstr>
      <vt:lpstr>The BIT</vt:lpstr>
      <vt:lpstr>Drilling Mud</vt:lpstr>
      <vt:lpstr>Drill String</vt:lpstr>
      <vt:lpstr>Well casing</vt:lpstr>
      <vt:lpstr>Derrick / Platform</vt:lpstr>
      <vt:lpstr>Striking Oil</vt:lpstr>
      <vt:lpstr>Blowout preventer</vt:lpstr>
    </vt:vector>
  </TitlesOfParts>
  <Company>University of Vermont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&amp; Gas drilling</dc:title>
  <dc:creator>Greg Druschel</dc:creator>
  <cp:lastModifiedBy>sadhana</cp:lastModifiedBy>
  <cp:revision>9</cp:revision>
  <dcterms:created xsi:type="dcterms:W3CDTF">2010-09-05T20:56:21Z</dcterms:created>
  <dcterms:modified xsi:type="dcterms:W3CDTF">2019-11-15T10:27:44Z</dcterms:modified>
</cp:coreProperties>
</file>