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4" r:id="rId2"/>
    <p:sldId id="256" r:id="rId3"/>
    <p:sldId id="257" r:id="rId4"/>
    <p:sldId id="258" r:id="rId5"/>
    <p:sldId id="259" r:id="rId6"/>
    <p:sldId id="261" r:id="rId7"/>
    <p:sldId id="264" r:id="rId8"/>
    <p:sldId id="263" r:id="rId9"/>
    <p:sldId id="270" r:id="rId10"/>
    <p:sldId id="265" r:id="rId11"/>
    <p:sldId id="266" r:id="rId12"/>
    <p:sldId id="267" r:id="rId13"/>
    <p:sldId id="269" r:id="rId14"/>
    <p:sldId id="271" r:id="rId15"/>
    <p:sldId id="272" r:id="rId16"/>
    <p:sldId id="273"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C3981D6-A5BD-4283-846C-1D2E6EFEE0A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A08D35-A62A-47DC-AE79-524FD1C8ED05}" type="slidenum">
              <a:rPr lang="en-US"/>
              <a:pPr/>
              <a:t>2</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CD8572-04AE-4093-B4E6-3F26CA2869DC}" type="slidenum">
              <a:rPr lang="en-US"/>
              <a:pPr/>
              <a:t>11</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B0CDDA-B469-4813-BFDD-71E0EE9D89B0}" type="slidenum">
              <a:rPr lang="en-US"/>
              <a:pPr/>
              <a:t>12</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12AFAB-FC8E-40C3-AB94-95BFBF0354AD}" type="slidenum">
              <a:rPr lang="en-US"/>
              <a:pPr/>
              <a:t>13</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29986F-E3FF-4699-B892-57BA13A6D464}" type="slidenum">
              <a:rPr lang="en-US"/>
              <a:pPr/>
              <a:t>14</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845AB2-0A64-4130-9C6D-3635A984CD9F}" type="slidenum">
              <a:rPr lang="en-US"/>
              <a:pPr/>
              <a:t>15</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39A350-2550-446F-AB63-035E975C0F18}" type="slidenum">
              <a:rPr lang="en-US"/>
              <a:pPr/>
              <a:t>16</a:t>
            </a:fld>
            <a:endParaRPr lang="en-US"/>
          </a:p>
        </p:txBody>
      </p:sp>
      <p:sp>
        <p:nvSpPr>
          <p:cNvPr id="41986" name="Rectangle 2"/>
          <p:cNvSpPr>
            <a:spLocks noGrp="1" noRot="1" noChangeAspect="1" noChangeArrowheads="1" noTextEdit="1"/>
          </p:cNvSpPr>
          <p:nvPr>
            <p:ph type="sldImg"/>
          </p:nvPr>
        </p:nvSpPr>
        <p:spPr>
          <a:xfrm>
            <a:off x="1144588" y="685800"/>
            <a:ext cx="4572000" cy="3429000"/>
          </a:xfrm>
          <a:ln/>
        </p:spPr>
      </p:sp>
      <p:sp>
        <p:nvSpPr>
          <p:cNvPr id="41987" name="Rectangle 3"/>
          <p:cNvSpPr>
            <a:spLocks noGrp="1" noChangeArrowheads="1"/>
          </p:cNvSpPr>
          <p:nvPr>
            <p:ph type="body" idx="1"/>
          </p:nvPr>
        </p:nvSpPr>
        <p:spPr>
          <a:xfrm>
            <a:off x="914400" y="4343400"/>
            <a:ext cx="5029200" cy="4114800"/>
          </a:xfrm>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AD0D40-A40A-4102-88CC-4869E6210F96}" type="slidenum">
              <a:rPr lang="en-US"/>
              <a:pPr/>
              <a:t>3</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B5E82B-9F64-4C96-98A9-FA1CB90A6E51}" type="slidenum">
              <a:rPr lang="en-US"/>
              <a:pPr/>
              <a:t>4</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547516-30B9-4461-B63F-B8A33599C793}" type="slidenum">
              <a:rPr lang="en-US"/>
              <a:pPr/>
              <a:t>5</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11C086-9A5C-4871-A693-6F7BC413DE1F}" type="slidenum">
              <a:rPr lang="en-US"/>
              <a:pPr/>
              <a:t>6</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EE507F-83F3-4B7A-9CAD-71C816256955}" type="slidenum">
              <a:rPr lang="en-US"/>
              <a:pPr/>
              <a:t>7</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CC525A-24E7-4E40-AC38-82F547C34F1E}" type="slidenum">
              <a:rPr lang="en-US"/>
              <a:pPr/>
              <a:t>8</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C33A2A-990F-4EA2-B88E-9B354C98C9D9}" type="slidenum">
              <a:rPr lang="en-US"/>
              <a:pPr/>
              <a:t>9</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4682E2-7EB3-4060-B4F4-9739B1BACE92}" type="slidenum">
              <a:rPr lang="en-US"/>
              <a:pPr/>
              <a:t>10</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1907954-1A16-4B19-84E9-5656B279A32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A04616-6909-4D8F-97AC-8AA8D6F87DF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7B20EA-EE9D-420D-B1F9-9B29812A3BF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2696D89-9738-4C30-A708-85382283BCE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FAC8CD-1272-4F9E-A544-59DCEB04FB8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A92DEF2-6EEF-4DC9-9B77-8C3F92F3489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DB2AE79-07CA-45AF-AD70-495B6ED73AC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4FE95EF-7E0A-44D3-8EFD-7A19DD705A8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80F62AA-B260-441C-9FCD-BB139672CE9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8B0EDB-9F09-4F88-ADCD-9CDD25418F5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0B49A99-5A89-4A13-8F64-B68CD1BF81C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AE587F3-0D17-4A93-BAC3-9D62547AE32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upload.wikimedia.org/wikipedia/commons/b/ba/Stanford_University_May_7_2011_003.jpg"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oilfield.slb.com/content/services/evaluation/other/lwf.as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55"/>
          <p:cNvSpPr>
            <a:spLocks noChangeArrowheads="1"/>
          </p:cNvSpPr>
          <p:nvPr/>
        </p:nvSpPr>
        <p:spPr bwMode="auto">
          <a:xfrm>
            <a:off x="855663" y="2173288"/>
            <a:ext cx="7794625" cy="1481137"/>
          </a:xfrm>
          <a:prstGeom prst="flowChartAlternateProcess">
            <a:avLst/>
          </a:prstGeom>
          <a:solidFill>
            <a:srgbClr val="C9A7AD">
              <a:alpha val="65097"/>
            </a:srgbClr>
          </a:solidFill>
          <a:ln w="9525">
            <a:noFill/>
            <a:miter lim="800000"/>
            <a:headEnd/>
            <a:tailEnd/>
          </a:ln>
        </p:spPr>
        <p:txBody>
          <a:bodyPr wrap="none" anchor="ctr"/>
          <a:lstStyle/>
          <a:p>
            <a:endParaRPr lang="en-US"/>
          </a:p>
        </p:txBody>
      </p:sp>
      <p:sp>
        <p:nvSpPr>
          <p:cNvPr id="14339" name="AutoShape 54"/>
          <p:cNvSpPr>
            <a:spLocks noChangeArrowheads="1"/>
          </p:cNvSpPr>
          <p:nvPr/>
        </p:nvSpPr>
        <p:spPr bwMode="auto">
          <a:xfrm>
            <a:off x="812800" y="2103438"/>
            <a:ext cx="7794625" cy="1481137"/>
          </a:xfrm>
          <a:prstGeom prst="flowChartAlternateProcess">
            <a:avLst/>
          </a:prstGeom>
          <a:solidFill>
            <a:srgbClr val="9E312E"/>
          </a:solidFill>
          <a:ln w="9525">
            <a:noFill/>
            <a:miter lim="800000"/>
            <a:headEnd/>
            <a:tailEnd/>
          </a:ln>
        </p:spPr>
        <p:txBody>
          <a:bodyPr wrap="none" anchor="ctr"/>
          <a:lstStyle/>
          <a:p>
            <a:endParaRPr lang="en-US"/>
          </a:p>
        </p:txBody>
      </p:sp>
      <p:sp>
        <p:nvSpPr>
          <p:cNvPr id="14341" name="AutoShape 19" descr="2Q=="/>
          <p:cNvSpPr>
            <a:spLocks noChangeAspect="1" noChangeArrowheads="1"/>
          </p:cNvSpPr>
          <p:nvPr/>
        </p:nvSpPr>
        <p:spPr bwMode="auto">
          <a:xfrm>
            <a:off x="3810000" y="2828925"/>
            <a:ext cx="1524000" cy="942975"/>
          </a:xfrm>
          <a:prstGeom prst="rect">
            <a:avLst/>
          </a:prstGeom>
          <a:noFill/>
          <a:ln w="9525">
            <a:noFill/>
            <a:miter lim="800000"/>
            <a:headEnd/>
            <a:tailEnd/>
          </a:ln>
        </p:spPr>
        <p:txBody>
          <a:bodyPr/>
          <a:lstStyle/>
          <a:p>
            <a:endParaRPr lang="en-US"/>
          </a:p>
        </p:txBody>
      </p:sp>
      <p:sp>
        <p:nvSpPr>
          <p:cNvPr id="14342" name="AutoShape 21" descr="2Q=="/>
          <p:cNvSpPr>
            <a:spLocks noChangeAspect="1" noChangeArrowheads="1"/>
          </p:cNvSpPr>
          <p:nvPr/>
        </p:nvSpPr>
        <p:spPr bwMode="auto">
          <a:xfrm>
            <a:off x="3810000" y="2828925"/>
            <a:ext cx="1524000" cy="942975"/>
          </a:xfrm>
          <a:prstGeom prst="rect">
            <a:avLst/>
          </a:prstGeom>
          <a:noFill/>
          <a:ln w="9525">
            <a:noFill/>
            <a:miter lim="800000"/>
            <a:headEnd/>
            <a:tailEnd/>
          </a:ln>
        </p:spPr>
        <p:txBody>
          <a:bodyPr/>
          <a:lstStyle/>
          <a:p>
            <a:endParaRPr lang="en-US"/>
          </a:p>
        </p:txBody>
      </p:sp>
      <p:sp>
        <p:nvSpPr>
          <p:cNvPr id="14343" name="Rectangle 72" descr="Narrow vertical"/>
          <p:cNvSpPr>
            <a:spLocks noChangeArrowheads="1"/>
          </p:cNvSpPr>
          <p:nvPr/>
        </p:nvSpPr>
        <p:spPr bwMode="auto">
          <a:xfrm>
            <a:off x="0" y="6197600"/>
            <a:ext cx="9144000" cy="136525"/>
          </a:xfrm>
          <a:prstGeom prst="rect">
            <a:avLst/>
          </a:prstGeom>
          <a:pattFill prst="narVert">
            <a:fgClr>
              <a:srgbClr val="DAB000">
                <a:alpha val="83920"/>
              </a:srgbClr>
            </a:fgClr>
            <a:bgClr>
              <a:schemeClr val="bg1">
                <a:alpha val="83920"/>
              </a:schemeClr>
            </a:bgClr>
          </a:pattFill>
          <a:ln w="9525">
            <a:noFill/>
            <a:miter lim="800000"/>
            <a:headEnd/>
            <a:tailEnd/>
          </a:ln>
        </p:spPr>
        <p:txBody>
          <a:bodyPr wrap="none" anchor="ctr"/>
          <a:lstStyle/>
          <a:p>
            <a:endParaRPr lang="en-US"/>
          </a:p>
        </p:txBody>
      </p:sp>
      <p:sp>
        <p:nvSpPr>
          <p:cNvPr id="14344" name="Rectangle 73"/>
          <p:cNvSpPr>
            <a:spLocks noChangeArrowheads="1"/>
          </p:cNvSpPr>
          <p:nvPr/>
        </p:nvSpPr>
        <p:spPr bwMode="auto">
          <a:xfrm>
            <a:off x="0" y="6229350"/>
            <a:ext cx="9144000" cy="76200"/>
          </a:xfrm>
          <a:prstGeom prst="rect">
            <a:avLst/>
          </a:prstGeom>
          <a:solidFill>
            <a:srgbClr val="9E312E"/>
          </a:solidFill>
          <a:ln w="9525">
            <a:noFill/>
            <a:miter lim="800000"/>
            <a:headEnd/>
            <a:tailEnd/>
          </a:ln>
        </p:spPr>
        <p:txBody>
          <a:bodyPr wrap="none" anchor="ctr"/>
          <a:lstStyle/>
          <a:p>
            <a:endParaRPr lang="en-US"/>
          </a:p>
        </p:txBody>
      </p:sp>
      <p:sp>
        <p:nvSpPr>
          <p:cNvPr id="14345" name="Text Box 46"/>
          <p:cNvSpPr txBox="1">
            <a:spLocks noChangeArrowheads="1"/>
          </p:cNvSpPr>
          <p:nvPr/>
        </p:nvSpPr>
        <p:spPr bwMode="auto">
          <a:xfrm>
            <a:off x="973138" y="2160588"/>
            <a:ext cx="7629525" cy="1327150"/>
          </a:xfrm>
          <a:prstGeom prst="rect">
            <a:avLst/>
          </a:prstGeom>
          <a:noFill/>
          <a:ln w="9525">
            <a:noFill/>
            <a:miter lim="800000"/>
            <a:headEnd/>
            <a:tailEnd/>
          </a:ln>
        </p:spPr>
        <p:txBody>
          <a:bodyPr anchor="ctr"/>
          <a:lstStyle/>
          <a:p>
            <a:pPr algn="ctr" eaLnBrk="0" hangingPunct="0"/>
            <a:r>
              <a:rPr lang="en-US" sz="3200" dirty="0" smtClean="0">
                <a:solidFill>
                  <a:schemeClr val="bg1"/>
                </a:solidFill>
                <a:latin typeface="Calibri" pitchFamily="34" charset="0"/>
              </a:rPr>
              <a:t>Well logging</a:t>
            </a:r>
            <a:endParaRPr lang="en-US" sz="3200" dirty="0">
              <a:solidFill>
                <a:schemeClr val="bg1"/>
              </a:solidFill>
              <a:latin typeface="Calibri" pitchFamily="34" charset="0"/>
            </a:endParaRPr>
          </a:p>
        </p:txBody>
      </p:sp>
      <p:sp>
        <p:nvSpPr>
          <p:cNvPr id="14346" name="AutoShape 47" descr="2Q=="/>
          <p:cNvSpPr>
            <a:spLocks noChangeAspect="1" noChangeArrowheads="1"/>
          </p:cNvSpPr>
          <p:nvPr/>
        </p:nvSpPr>
        <p:spPr bwMode="auto">
          <a:xfrm>
            <a:off x="4025900" y="2987675"/>
            <a:ext cx="1524000" cy="942975"/>
          </a:xfrm>
          <a:prstGeom prst="rect">
            <a:avLst/>
          </a:prstGeom>
          <a:noFill/>
          <a:ln w="9525">
            <a:noFill/>
            <a:miter lim="800000"/>
            <a:headEnd/>
            <a:tailEnd/>
          </a:ln>
        </p:spPr>
        <p:txBody>
          <a:bodyPr/>
          <a:lstStyle/>
          <a:p>
            <a:endParaRPr lang="en-US"/>
          </a:p>
        </p:txBody>
      </p:sp>
      <p:sp>
        <p:nvSpPr>
          <p:cNvPr id="14347" name="AutoShape 48" descr="2Q=="/>
          <p:cNvSpPr>
            <a:spLocks noChangeAspect="1" noChangeArrowheads="1"/>
          </p:cNvSpPr>
          <p:nvPr/>
        </p:nvSpPr>
        <p:spPr bwMode="auto">
          <a:xfrm>
            <a:off x="4025900" y="2987675"/>
            <a:ext cx="1524000" cy="942975"/>
          </a:xfrm>
          <a:prstGeom prst="rect">
            <a:avLst/>
          </a:prstGeom>
          <a:noFill/>
          <a:ln w="9525">
            <a:noFill/>
            <a:miter lim="800000"/>
            <a:headEnd/>
            <a:tailEnd/>
          </a:ln>
        </p:spPr>
        <p:txBody>
          <a:bodyPr/>
          <a:lstStyle/>
          <a:p>
            <a:endParaRPr lang="en-US"/>
          </a:p>
        </p:txBody>
      </p:sp>
      <p:sp>
        <p:nvSpPr>
          <p:cNvPr id="14348" name="Rectangle 12" descr="Narrow vertical"/>
          <p:cNvSpPr>
            <a:spLocks noChangeArrowheads="1"/>
          </p:cNvSpPr>
          <p:nvPr/>
        </p:nvSpPr>
        <p:spPr bwMode="auto">
          <a:xfrm>
            <a:off x="0" y="381000"/>
            <a:ext cx="9144000" cy="1333500"/>
          </a:xfrm>
          <a:prstGeom prst="rect">
            <a:avLst/>
          </a:prstGeom>
          <a:pattFill prst="narVert">
            <a:fgClr>
              <a:srgbClr val="DAB000">
                <a:alpha val="83920"/>
              </a:srgbClr>
            </a:fgClr>
            <a:bgClr>
              <a:schemeClr val="bg1">
                <a:alpha val="83920"/>
              </a:schemeClr>
            </a:bgClr>
          </a:pattFill>
          <a:ln w="9525">
            <a:noFill/>
            <a:miter lim="800000"/>
            <a:headEnd/>
            <a:tailEnd/>
          </a:ln>
        </p:spPr>
        <p:txBody>
          <a:bodyPr wrap="none" anchor="ctr"/>
          <a:lstStyle/>
          <a:p>
            <a:endParaRPr lang="en-US"/>
          </a:p>
        </p:txBody>
      </p:sp>
      <p:sp>
        <p:nvSpPr>
          <p:cNvPr id="14349" name="Rectangle 9"/>
          <p:cNvSpPr>
            <a:spLocks noChangeArrowheads="1"/>
          </p:cNvSpPr>
          <p:nvPr/>
        </p:nvSpPr>
        <p:spPr bwMode="auto">
          <a:xfrm>
            <a:off x="0" y="428625"/>
            <a:ext cx="9144000" cy="1219200"/>
          </a:xfrm>
          <a:prstGeom prst="rect">
            <a:avLst/>
          </a:prstGeom>
          <a:solidFill>
            <a:srgbClr val="9E312E"/>
          </a:solidFill>
          <a:ln w="9525">
            <a:solidFill>
              <a:srgbClr val="A50021"/>
            </a:solidFill>
            <a:miter lim="800000"/>
            <a:headEnd/>
            <a:tailEnd/>
          </a:ln>
        </p:spPr>
        <p:txBody>
          <a:bodyPr wrap="none" anchor="ctr"/>
          <a:lstStyle/>
          <a:p>
            <a:endParaRPr lang="en-US"/>
          </a:p>
        </p:txBody>
      </p:sp>
      <p:pic>
        <p:nvPicPr>
          <p:cNvPr id="14350" name="Picture 50" descr="File:Stanford University May 7 2011 003.jpg">
            <a:hlinkClick r:id="rId2"/>
          </p:cNvPr>
          <p:cNvPicPr>
            <a:picLocks noChangeAspect="1" noChangeArrowheads="1"/>
          </p:cNvPicPr>
          <p:nvPr/>
        </p:nvPicPr>
        <p:blipFill>
          <a:blip r:embed="rId3"/>
          <a:srcRect l="15999" t="27585" r="15103" b="47635"/>
          <a:stretch>
            <a:fillRect/>
          </a:stretch>
        </p:blipFill>
        <p:spPr bwMode="auto">
          <a:xfrm>
            <a:off x="1947863" y="493713"/>
            <a:ext cx="5249862" cy="1081087"/>
          </a:xfrm>
          <a:prstGeom prst="rect">
            <a:avLst/>
          </a:prstGeom>
          <a:noFill/>
          <a:ln w="9525">
            <a:noFill/>
            <a:miter lim="800000"/>
            <a:headEnd/>
            <a:tailEnd/>
          </a:ln>
        </p:spPr>
      </p:pic>
      <p:sp>
        <p:nvSpPr>
          <p:cNvPr id="14351" name="Line 20"/>
          <p:cNvSpPr>
            <a:spLocks noChangeShapeType="1"/>
          </p:cNvSpPr>
          <p:nvPr/>
        </p:nvSpPr>
        <p:spPr bwMode="auto">
          <a:xfrm>
            <a:off x="0" y="490538"/>
            <a:ext cx="9144000" cy="0"/>
          </a:xfrm>
          <a:prstGeom prst="line">
            <a:avLst/>
          </a:prstGeom>
          <a:noFill/>
          <a:ln w="9525">
            <a:solidFill>
              <a:srgbClr val="FFFFE7"/>
            </a:solidFill>
            <a:round/>
            <a:headEnd/>
            <a:tailEnd/>
          </a:ln>
        </p:spPr>
        <p:txBody>
          <a:bodyPr/>
          <a:lstStyle/>
          <a:p>
            <a:endParaRPr lang="en-US"/>
          </a:p>
        </p:txBody>
      </p:sp>
      <p:sp>
        <p:nvSpPr>
          <p:cNvPr id="14352" name="Line 22"/>
          <p:cNvSpPr>
            <a:spLocks noChangeShapeType="1"/>
          </p:cNvSpPr>
          <p:nvPr/>
        </p:nvSpPr>
        <p:spPr bwMode="auto">
          <a:xfrm rot="-5400000">
            <a:off x="6650831" y="1031082"/>
            <a:ext cx="1095375" cy="4762"/>
          </a:xfrm>
          <a:prstGeom prst="line">
            <a:avLst/>
          </a:prstGeom>
          <a:noFill/>
          <a:ln w="9525">
            <a:solidFill>
              <a:srgbClr val="FFFFE7"/>
            </a:solidFill>
            <a:round/>
            <a:headEnd/>
            <a:tailEnd/>
          </a:ln>
        </p:spPr>
        <p:txBody>
          <a:bodyPr/>
          <a:lstStyle/>
          <a:p>
            <a:endParaRPr lang="en-US"/>
          </a:p>
        </p:txBody>
      </p:sp>
      <p:sp>
        <p:nvSpPr>
          <p:cNvPr id="14353" name="Line 23"/>
          <p:cNvSpPr>
            <a:spLocks noChangeShapeType="1"/>
          </p:cNvSpPr>
          <p:nvPr/>
        </p:nvSpPr>
        <p:spPr bwMode="auto">
          <a:xfrm rot="16200000" flipV="1">
            <a:off x="1400175" y="1038225"/>
            <a:ext cx="1085850" cy="0"/>
          </a:xfrm>
          <a:prstGeom prst="line">
            <a:avLst/>
          </a:prstGeom>
          <a:noFill/>
          <a:ln w="9525">
            <a:solidFill>
              <a:srgbClr val="FFFFE7"/>
            </a:solidFill>
            <a:round/>
            <a:headEnd/>
            <a:tailEnd/>
          </a:ln>
        </p:spPr>
        <p:txBody>
          <a:bodyPr/>
          <a:lstStyle/>
          <a:p>
            <a:endParaRPr lang="en-US"/>
          </a:p>
        </p:txBody>
      </p:sp>
      <p:sp>
        <p:nvSpPr>
          <p:cNvPr id="14354" name="Line 21"/>
          <p:cNvSpPr>
            <a:spLocks noChangeShapeType="1"/>
          </p:cNvSpPr>
          <p:nvPr/>
        </p:nvSpPr>
        <p:spPr bwMode="auto">
          <a:xfrm>
            <a:off x="0" y="1577975"/>
            <a:ext cx="9144000" cy="0"/>
          </a:xfrm>
          <a:prstGeom prst="line">
            <a:avLst/>
          </a:prstGeom>
          <a:noFill/>
          <a:ln w="9525">
            <a:solidFill>
              <a:srgbClr val="FFFFE7"/>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a:xfrm>
            <a:off x="914400" y="274638"/>
            <a:ext cx="7543800" cy="792162"/>
          </a:xfrm>
          <a:noFill/>
          <a:ln/>
        </p:spPr>
        <p:txBody>
          <a:bodyPr/>
          <a:lstStyle/>
          <a:p>
            <a:r>
              <a:rPr lang="en-US" sz="1800">
                <a:solidFill>
                  <a:srgbClr val="990000"/>
                </a:solidFill>
                <a:effectLst>
                  <a:outerShdw blurRad="38100" dist="38100" dir="2700000" algn="tl">
                    <a:srgbClr val="C0C0C0"/>
                  </a:outerShdw>
                </a:effectLst>
              </a:rPr>
              <a:t>GAMMA RAY LOG</a:t>
            </a:r>
          </a:p>
        </p:txBody>
      </p:sp>
      <p:sp>
        <p:nvSpPr>
          <p:cNvPr id="14341" name="Rectangle 5"/>
          <p:cNvSpPr>
            <a:spLocks noGrp="1" noChangeArrowheads="1"/>
          </p:cNvSpPr>
          <p:nvPr>
            <p:ph type="body" idx="1"/>
          </p:nvPr>
        </p:nvSpPr>
        <p:spPr>
          <a:xfrm>
            <a:off x="457200" y="1295400"/>
            <a:ext cx="8229600" cy="3810000"/>
          </a:xfrm>
          <a:noFill/>
          <a:ln/>
        </p:spPr>
        <p:txBody>
          <a:bodyPr/>
          <a:lstStyle/>
          <a:p>
            <a:pPr>
              <a:lnSpc>
                <a:spcPct val="110000"/>
              </a:lnSpc>
            </a:pPr>
            <a:r>
              <a:rPr lang="en-US" sz="1200">
                <a:solidFill>
                  <a:srgbClr val="0000FF"/>
                </a:solidFill>
                <a:latin typeface="Verdana" pitchFamily="34" charset="0"/>
                <a:cs typeface="Times New Roman" pitchFamily="18" charset="0"/>
              </a:rPr>
              <a:t>Gamma Rays are  high-energy electromagnetic waves which are emitted by atomic nuclei as a form of radiation</a:t>
            </a:r>
            <a:endParaRPr lang="en-US" sz="1200">
              <a:solidFill>
                <a:srgbClr val="0000FF"/>
              </a:solidFill>
              <a:latin typeface="Verdana" pitchFamily="34" charset="0"/>
            </a:endParaRPr>
          </a:p>
          <a:p>
            <a:pPr>
              <a:lnSpc>
                <a:spcPct val="110000"/>
              </a:lnSpc>
            </a:pPr>
            <a:r>
              <a:rPr lang="en-US" sz="1200">
                <a:solidFill>
                  <a:srgbClr val="0000FF"/>
                </a:solidFill>
                <a:latin typeface="Verdana" pitchFamily="34" charset="0"/>
              </a:rPr>
              <a:t>Gamma ray log is measurement of natural radioactivity in formation verses depth.</a:t>
            </a:r>
          </a:p>
          <a:p>
            <a:pPr>
              <a:lnSpc>
                <a:spcPct val="110000"/>
              </a:lnSpc>
            </a:pPr>
            <a:r>
              <a:rPr lang="en-US" sz="1200">
                <a:solidFill>
                  <a:srgbClr val="0000FF"/>
                </a:solidFill>
                <a:latin typeface="Verdana" pitchFamily="34" charset="0"/>
              </a:rPr>
              <a:t>It measures the radiation emitting from naturally occurring U, Th, and K.</a:t>
            </a:r>
          </a:p>
          <a:p>
            <a:pPr>
              <a:lnSpc>
                <a:spcPct val="110000"/>
              </a:lnSpc>
            </a:pPr>
            <a:r>
              <a:rPr lang="en-US" sz="1200">
                <a:solidFill>
                  <a:srgbClr val="0000FF"/>
                </a:solidFill>
                <a:latin typeface="Verdana" pitchFamily="34" charset="0"/>
              </a:rPr>
              <a:t>It is also known as shale log.</a:t>
            </a:r>
          </a:p>
          <a:p>
            <a:pPr>
              <a:lnSpc>
                <a:spcPct val="110000"/>
              </a:lnSpc>
            </a:pPr>
            <a:r>
              <a:rPr lang="en-US" sz="1200">
                <a:solidFill>
                  <a:srgbClr val="0000FF"/>
                </a:solidFill>
                <a:latin typeface="Verdana" pitchFamily="34" charset="0"/>
              </a:rPr>
              <a:t>GR log reflects shale or clay content.</a:t>
            </a:r>
          </a:p>
          <a:p>
            <a:pPr>
              <a:lnSpc>
                <a:spcPct val="110000"/>
              </a:lnSpc>
            </a:pPr>
            <a:r>
              <a:rPr lang="en-US" sz="1200">
                <a:solidFill>
                  <a:srgbClr val="0000FF"/>
                </a:solidFill>
                <a:latin typeface="Verdana" pitchFamily="34" charset="0"/>
              </a:rPr>
              <a:t>Clean formations have low radioactivity level.</a:t>
            </a:r>
          </a:p>
          <a:p>
            <a:pPr>
              <a:lnSpc>
                <a:spcPct val="110000"/>
              </a:lnSpc>
            </a:pPr>
            <a:r>
              <a:rPr lang="en-US" sz="1200">
                <a:solidFill>
                  <a:srgbClr val="0000FF"/>
                </a:solidFill>
                <a:latin typeface="Verdana" pitchFamily="34" charset="0"/>
              </a:rPr>
              <a:t>Correlation between wells,</a:t>
            </a:r>
          </a:p>
          <a:p>
            <a:pPr>
              <a:lnSpc>
                <a:spcPct val="110000"/>
              </a:lnSpc>
              <a:spcBef>
                <a:spcPts val="200"/>
              </a:spcBef>
            </a:pPr>
            <a:r>
              <a:rPr lang="en-US" sz="1200">
                <a:solidFill>
                  <a:srgbClr val="0000FF"/>
                </a:solidFill>
                <a:latin typeface="Verdana" pitchFamily="34" charset="0"/>
              </a:rPr>
              <a:t>Determination of bed boundaries,</a:t>
            </a:r>
          </a:p>
          <a:p>
            <a:pPr>
              <a:lnSpc>
                <a:spcPct val="110000"/>
              </a:lnSpc>
              <a:spcBef>
                <a:spcPts val="200"/>
              </a:spcBef>
            </a:pPr>
            <a:r>
              <a:rPr lang="en-US" sz="1200">
                <a:solidFill>
                  <a:srgbClr val="0000FF"/>
                </a:solidFill>
                <a:latin typeface="Verdana" pitchFamily="34" charset="0"/>
              </a:rPr>
              <a:t>Evaluation of shale content within a formation,</a:t>
            </a:r>
          </a:p>
          <a:p>
            <a:pPr>
              <a:lnSpc>
                <a:spcPct val="110000"/>
              </a:lnSpc>
              <a:spcBef>
                <a:spcPts val="100"/>
              </a:spcBef>
            </a:pPr>
            <a:r>
              <a:rPr lang="en-US" sz="1200">
                <a:solidFill>
                  <a:srgbClr val="0000FF"/>
                </a:solidFill>
                <a:latin typeface="Verdana" pitchFamily="34" charset="0"/>
              </a:rPr>
              <a:t>Mineral analysis,</a:t>
            </a:r>
          </a:p>
          <a:p>
            <a:pPr>
              <a:lnSpc>
                <a:spcPct val="110000"/>
              </a:lnSpc>
            </a:pPr>
            <a:r>
              <a:rPr lang="en-US" sz="1200">
                <a:solidFill>
                  <a:srgbClr val="0000FF"/>
                </a:solidFill>
                <a:latin typeface="Verdana" pitchFamily="34" charset="0"/>
              </a:rPr>
              <a:t>Depth control for log tie-ins, side-wall coring, or perforating.</a:t>
            </a:r>
          </a:p>
          <a:p>
            <a:pPr>
              <a:lnSpc>
                <a:spcPct val="110000"/>
              </a:lnSpc>
            </a:pPr>
            <a:r>
              <a:rPr lang="en-US" sz="1200">
                <a:solidFill>
                  <a:srgbClr val="0000FF"/>
                </a:solidFill>
                <a:latin typeface="Verdana" pitchFamily="34" charset="0"/>
              </a:rPr>
              <a:t>Particularly useful for defining shale beds when the sp is featureless</a:t>
            </a:r>
          </a:p>
          <a:p>
            <a:pPr>
              <a:lnSpc>
                <a:spcPct val="110000"/>
              </a:lnSpc>
            </a:pPr>
            <a:r>
              <a:rPr lang="en-US" sz="1200">
                <a:solidFill>
                  <a:srgbClr val="0000FF"/>
                </a:solidFill>
                <a:latin typeface="Verdana" pitchFamily="34" charset="0"/>
              </a:rPr>
              <a:t>GR log can be run in both open and cased</a:t>
            </a:r>
            <a:r>
              <a:rPr lang="en-US" sz="1400" b="1">
                <a:solidFill>
                  <a:srgbClr val="0000FF"/>
                </a:solidFill>
                <a:latin typeface="Verdana" pitchFamily="34" charset="0"/>
              </a:rPr>
              <a:t> </a:t>
            </a:r>
            <a:r>
              <a:rPr lang="en-US" sz="1200">
                <a:solidFill>
                  <a:srgbClr val="0000FF"/>
                </a:solidFill>
                <a:latin typeface="Verdana" pitchFamily="34" charset="0"/>
              </a:rPr>
              <a:t>hole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a:xfrm>
            <a:off x="457200" y="274638"/>
            <a:ext cx="8229600" cy="792162"/>
          </a:xfrm>
          <a:noFill/>
          <a:ln/>
        </p:spPr>
        <p:txBody>
          <a:bodyPr/>
          <a:lstStyle/>
          <a:p>
            <a:r>
              <a:rPr lang="en-US" sz="1800">
                <a:solidFill>
                  <a:srgbClr val="990000"/>
                </a:solidFill>
                <a:effectLst>
                  <a:outerShdw blurRad="38100" dist="38100" dir="2700000" algn="tl">
                    <a:srgbClr val="C0C0C0"/>
                  </a:outerShdw>
                </a:effectLst>
              </a:rPr>
              <a:t>Spontaneous Potential Log (SP)</a:t>
            </a:r>
          </a:p>
        </p:txBody>
      </p:sp>
      <p:sp>
        <p:nvSpPr>
          <p:cNvPr id="15365" name="Rectangle 5"/>
          <p:cNvSpPr>
            <a:spLocks noGrp="1" noChangeArrowheads="1"/>
          </p:cNvSpPr>
          <p:nvPr>
            <p:ph type="body" idx="1"/>
          </p:nvPr>
        </p:nvSpPr>
        <p:spPr>
          <a:xfrm>
            <a:off x="533400" y="1143000"/>
            <a:ext cx="4191000" cy="4525963"/>
          </a:xfrm>
          <a:noFill/>
          <a:ln/>
        </p:spPr>
        <p:txBody>
          <a:bodyPr/>
          <a:lstStyle/>
          <a:p>
            <a:pPr>
              <a:lnSpc>
                <a:spcPct val="130000"/>
              </a:lnSpc>
            </a:pPr>
            <a:r>
              <a:rPr lang="en-US" sz="1200">
                <a:latin typeface="Verdana" pitchFamily="34" charset="0"/>
              </a:rPr>
              <a:t>The spontaneous potential (SP) curve records the naturally occurring electrical potential (voltage) produced by the interaction of formation connate water, conductive drilling fluid, and shale </a:t>
            </a:r>
          </a:p>
          <a:p>
            <a:pPr>
              <a:lnSpc>
                <a:spcPct val="130000"/>
              </a:lnSpc>
            </a:pPr>
            <a:r>
              <a:rPr lang="en-US" sz="1200">
                <a:latin typeface="Verdana" pitchFamily="34" charset="0"/>
              </a:rPr>
              <a:t>The SP curve reflects a difference in the electrical potential between a movable electrode in the borehole and a fixed reference electrode at the surface </a:t>
            </a:r>
          </a:p>
          <a:p>
            <a:pPr>
              <a:lnSpc>
                <a:spcPct val="130000"/>
              </a:lnSpc>
            </a:pPr>
            <a:r>
              <a:rPr lang="en-US" sz="1200">
                <a:latin typeface="Verdana" pitchFamily="34" charset="0"/>
              </a:rPr>
              <a:t>Though the SP is used primarily as a lithology indicator and as a correlation tool, it has other uses as well:</a:t>
            </a:r>
          </a:p>
          <a:p>
            <a:pPr lvl="1">
              <a:lnSpc>
                <a:spcPct val="130000"/>
              </a:lnSpc>
            </a:pPr>
            <a:r>
              <a:rPr lang="en-US" sz="1200">
                <a:latin typeface="Verdana" pitchFamily="34" charset="0"/>
              </a:rPr>
              <a:t>permeability indicator,</a:t>
            </a:r>
          </a:p>
          <a:p>
            <a:pPr lvl="1">
              <a:lnSpc>
                <a:spcPct val="130000"/>
              </a:lnSpc>
            </a:pPr>
            <a:r>
              <a:rPr lang="en-US" sz="1200">
                <a:latin typeface="Verdana" pitchFamily="34" charset="0"/>
              </a:rPr>
              <a:t>shale volume indicator </a:t>
            </a:r>
          </a:p>
          <a:p>
            <a:pPr lvl="1">
              <a:lnSpc>
                <a:spcPct val="130000"/>
              </a:lnSpc>
            </a:pPr>
            <a:r>
              <a:rPr lang="en-US" sz="1200">
                <a:latin typeface="Verdana" pitchFamily="34" charset="0"/>
              </a:rPr>
              <a:t>porosity indicator, and</a:t>
            </a:r>
          </a:p>
          <a:p>
            <a:pPr lvl="1">
              <a:lnSpc>
                <a:spcPct val="130000"/>
              </a:lnSpc>
            </a:pPr>
            <a:r>
              <a:rPr lang="en-US" sz="1200">
                <a:latin typeface="Verdana" pitchFamily="34" charset="0"/>
              </a:rPr>
              <a:t>measurement of Rw (hence formation water salinity).</a:t>
            </a:r>
          </a:p>
        </p:txBody>
      </p:sp>
      <p:pic>
        <p:nvPicPr>
          <p:cNvPr id="15366" name="Picture 6" descr="Figure 1:"/>
          <p:cNvPicPr>
            <a:picLocks noChangeAspect="1" noChangeArrowheads="1"/>
          </p:cNvPicPr>
          <p:nvPr/>
        </p:nvPicPr>
        <p:blipFill>
          <a:blip r:embed="rId3"/>
          <a:srcRect/>
          <a:stretch>
            <a:fillRect/>
          </a:stretch>
        </p:blipFill>
        <p:spPr bwMode="auto">
          <a:xfrm>
            <a:off x="4648200" y="1066800"/>
            <a:ext cx="44958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457200" y="274638"/>
            <a:ext cx="8229600" cy="715962"/>
          </a:xfrm>
          <a:noFill/>
          <a:ln/>
        </p:spPr>
        <p:txBody>
          <a:bodyPr/>
          <a:lstStyle/>
          <a:p>
            <a:r>
              <a:rPr lang="en-US" sz="1800">
                <a:solidFill>
                  <a:srgbClr val="990000"/>
                </a:solidFill>
                <a:effectLst>
                  <a:outerShdw blurRad="38100" dist="38100" dir="2700000" algn="tl">
                    <a:srgbClr val="C0C0C0"/>
                  </a:outerShdw>
                </a:effectLst>
              </a:rPr>
              <a:t>Neutron Logging</a:t>
            </a:r>
          </a:p>
        </p:txBody>
      </p:sp>
      <p:sp>
        <p:nvSpPr>
          <p:cNvPr id="17413" name="Rectangle 5"/>
          <p:cNvSpPr>
            <a:spLocks noGrp="1" noChangeArrowheads="1"/>
          </p:cNvSpPr>
          <p:nvPr>
            <p:ph type="body" idx="1"/>
          </p:nvPr>
        </p:nvSpPr>
        <p:spPr>
          <a:xfrm>
            <a:off x="457200" y="1143000"/>
            <a:ext cx="4267200" cy="4983163"/>
          </a:xfrm>
          <a:noFill/>
          <a:ln/>
        </p:spPr>
        <p:txBody>
          <a:bodyPr/>
          <a:lstStyle/>
          <a:p>
            <a:pPr>
              <a:lnSpc>
                <a:spcPct val="110000"/>
              </a:lnSpc>
            </a:pPr>
            <a:r>
              <a:rPr lang="en-US" sz="1200">
                <a:latin typeface="Verdana" pitchFamily="34" charset="0"/>
              </a:rPr>
              <a:t>The Neutron Log is primarily used to evaluate formation porosity, but the fact that it is really just a hydrogen detector should always be kept in mind </a:t>
            </a:r>
          </a:p>
          <a:p>
            <a:pPr>
              <a:lnSpc>
                <a:spcPct val="110000"/>
              </a:lnSpc>
            </a:pPr>
            <a:r>
              <a:rPr lang="en-US" sz="1200">
                <a:latin typeface="Verdana" pitchFamily="34" charset="0"/>
              </a:rPr>
              <a:t>It is used to detect gas in certain situations, exploiting the lower hydrogen density, or hydrogen index </a:t>
            </a:r>
          </a:p>
          <a:p>
            <a:pPr>
              <a:lnSpc>
                <a:spcPct val="110000"/>
              </a:lnSpc>
            </a:pPr>
            <a:r>
              <a:rPr lang="en-US" sz="1200">
                <a:latin typeface="Verdana" pitchFamily="34" charset="0"/>
              </a:rPr>
              <a:t>The Neutron Log can be summarized as the continuous measurement of the induced radiation produced by the bombardment of that formation with a neutron source contained in the logging tool which sources emit fast neutrons that are eventually slowed by collisions with hydrogen atoms until they are captured (think of a billiard ball metaphor where the similar size of the particles is a factor).  The capture results in the emission of a secondary gamma ray; some tools, especially older ones, detect the capture gamma ray (neutron-gamma log).  Other tools detect intermediate (epithermal) neutrons or slow (thermal) neutrons (both referred to as neutron-neutron logs).  Modern neutron tools most commonly count thermal neutrons with an He-3 type detector.</a:t>
            </a:r>
            <a:br>
              <a:rPr lang="en-US" sz="1200">
                <a:latin typeface="Verdana" pitchFamily="34" charset="0"/>
              </a:rPr>
            </a:br>
            <a:endParaRPr lang="en-US" sz="1200">
              <a:latin typeface="Verdana" pitchFamily="34" charset="0"/>
            </a:endParaRPr>
          </a:p>
        </p:txBody>
      </p:sp>
      <p:pic>
        <p:nvPicPr>
          <p:cNvPr id="17414" name="Picture 6" descr="Figure 1:"/>
          <p:cNvPicPr>
            <a:picLocks noChangeAspect="1" noChangeArrowheads="1"/>
          </p:cNvPicPr>
          <p:nvPr/>
        </p:nvPicPr>
        <p:blipFill>
          <a:blip r:embed="rId3"/>
          <a:srcRect/>
          <a:stretch>
            <a:fillRect/>
          </a:stretch>
        </p:blipFill>
        <p:spPr bwMode="auto">
          <a:xfrm>
            <a:off x="4724400" y="1219200"/>
            <a:ext cx="4419600" cy="4572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457200"/>
            <a:ext cx="8229600" cy="685800"/>
          </a:xfrm>
        </p:spPr>
        <p:txBody>
          <a:bodyPr/>
          <a:lstStyle/>
          <a:p>
            <a:r>
              <a:rPr lang="en-US" sz="1800">
                <a:solidFill>
                  <a:srgbClr val="990000"/>
                </a:solidFill>
                <a:effectLst>
                  <a:outerShdw blurRad="38100" dist="38100" dir="2700000" algn="tl">
                    <a:srgbClr val="C0C0C0"/>
                  </a:outerShdw>
                </a:effectLst>
              </a:rPr>
              <a:t>The Density Log</a:t>
            </a:r>
          </a:p>
        </p:txBody>
      </p:sp>
      <p:sp>
        <p:nvSpPr>
          <p:cNvPr id="19460" name="Rectangle 4"/>
          <p:cNvSpPr>
            <a:spLocks noGrp="1" noChangeArrowheads="1"/>
          </p:cNvSpPr>
          <p:nvPr>
            <p:ph type="body" idx="1"/>
          </p:nvPr>
        </p:nvSpPr>
        <p:spPr>
          <a:xfrm>
            <a:off x="457200" y="1600200"/>
            <a:ext cx="6248400" cy="4267200"/>
          </a:xfrm>
          <a:noFill/>
          <a:ln/>
        </p:spPr>
        <p:txBody>
          <a:bodyPr/>
          <a:lstStyle/>
          <a:p>
            <a:r>
              <a:rPr lang="en-US" sz="1200">
                <a:latin typeface="Verdana" pitchFamily="34" charset="0"/>
              </a:rPr>
              <a:t>The formation density log is a porosity log that measures </a:t>
            </a:r>
            <a:r>
              <a:rPr lang="en-US" sz="1200" b="1" i="1">
                <a:latin typeface="Verdana" pitchFamily="34" charset="0"/>
              </a:rPr>
              <a:t>electron density</a:t>
            </a:r>
            <a:r>
              <a:rPr lang="en-US" sz="1200">
                <a:latin typeface="Verdana" pitchFamily="34" charset="0"/>
              </a:rPr>
              <a:t> of a formation</a:t>
            </a:r>
          </a:p>
          <a:p>
            <a:endParaRPr lang="en-US" sz="1200" b="1">
              <a:latin typeface="Verdana" pitchFamily="34" charset="0"/>
            </a:endParaRPr>
          </a:p>
          <a:p>
            <a:r>
              <a:rPr lang="en-US" sz="1200">
                <a:latin typeface="Verdana" pitchFamily="34" charset="0"/>
              </a:rPr>
              <a:t>Dense formations absorb many gamma rays, while low-density formations absorb fewer. Thus, high-count rates at the detectors indicate low-density formations, whereas low count rates at the detectors indicate high-density formations.</a:t>
            </a:r>
          </a:p>
          <a:p>
            <a:endParaRPr lang="en-US" sz="1200">
              <a:latin typeface="Verdana" pitchFamily="34" charset="0"/>
            </a:endParaRPr>
          </a:p>
          <a:p>
            <a:r>
              <a:rPr lang="en-US" sz="1200">
                <a:latin typeface="Verdana" pitchFamily="34" charset="0"/>
              </a:rPr>
              <a:t> Therefore, scattered gamma rays reaching the detector is an indication of formation Density. </a:t>
            </a:r>
          </a:p>
          <a:p>
            <a:pPr>
              <a:buFontTx/>
              <a:buNone/>
            </a:pPr>
            <a:r>
              <a:rPr lang="en-US" sz="1200">
                <a:latin typeface="Verdana" pitchFamily="34" charset="0"/>
              </a:rPr>
              <a:t>	Scale and units:</a:t>
            </a:r>
          </a:p>
        </p:txBody>
      </p:sp>
      <p:sp>
        <p:nvSpPr>
          <p:cNvPr id="19462" name="Rectangle 6"/>
          <p:cNvSpPr>
            <a:spLocks noChangeArrowheads="1"/>
          </p:cNvSpPr>
          <p:nvPr/>
        </p:nvSpPr>
        <p:spPr bwMode="auto">
          <a:xfrm>
            <a:off x="533400" y="4294188"/>
            <a:ext cx="5867400" cy="1406525"/>
          </a:xfrm>
          <a:prstGeom prst="rect">
            <a:avLst/>
          </a:prstGeom>
          <a:noFill/>
          <a:ln w="9525">
            <a:noFill/>
            <a:miter lim="800000"/>
            <a:headEnd/>
            <a:tailEnd/>
          </a:ln>
          <a:effectLst/>
        </p:spPr>
        <p:txBody>
          <a:bodyPr>
            <a:spAutoFit/>
          </a:bodyPr>
          <a:lstStyle/>
          <a:p>
            <a:pPr>
              <a:lnSpc>
                <a:spcPct val="120000"/>
              </a:lnSpc>
            </a:pPr>
            <a:r>
              <a:rPr lang="en-US" sz="1200">
                <a:solidFill>
                  <a:srgbClr val="000000"/>
                </a:solidFill>
                <a:latin typeface="Verdana" pitchFamily="34" charset="0"/>
              </a:rPr>
              <a:t>The most frequently used scales are a range of 2.0 to 3.0 gm/cc or 1.95 to 2.95 gm/cc across two tracks.</a:t>
            </a:r>
          </a:p>
          <a:p>
            <a:pPr>
              <a:lnSpc>
                <a:spcPct val="120000"/>
              </a:lnSpc>
            </a:pPr>
            <a:endParaRPr lang="en-US" sz="1200">
              <a:solidFill>
                <a:srgbClr val="000000"/>
              </a:solidFill>
              <a:latin typeface="Verdana" pitchFamily="34" charset="0"/>
            </a:endParaRPr>
          </a:p>
          <a:p>
            <a:pPr>
              <a:lnSpc>
                <a:spcPct val="120000"/>
              </a:lnSpc>
            </a:pPr>
            <a:r>
              <a:rPr lang="en-US" sz="1200">
                <a:solidFill>
                  <a:srgbClr val="000000"/>
                </a:solidFill>
                <a:latin typeface="Verdana" pitchFamily="34" charset="0"/>
              </a:rPr>
              <a:t>A density derived porosity curve is sometimes present in tracks #2 and #3 along with the bulk density (</a:t>
            </a:r>
            <a:r>
              <a:rPr lang="en-US" sz="1200" b="1">
                <a:solidFill>
                  <a:srgbClr val="000000"/>
                </a:solidFill>
                <a:latin typeface="Verdana" pitchFamily="34" charset="0"/>
              </a:rPr>
              <a:t>rb</a:t>
            </a:r>
            <a:r>
              <a:rPr lang="en-US" sz="1200">
                <a:solidFill>
                  <a:srgbClr val="000000"/>
                </a:solidFill>
                <a:latin typeface="Verdana" pitchFamily="34" charset="0"/>
              </a:rPr>
              <a:t>) and correction (</a:t>
            </a:r>
            <a:r>
              <a:rPr lang="en-US" sz="1200" b="1">
                <a:solidFill>
                  <a:srgbClr val="000000"/>
                </a:solidFill>
                <a:latin typeface="Verdana" pitchFamily="34" charset="0"/>
              </a:rPr>
              <a:t>Dr</a:t>
            </a:r>
            <a:r>
              <a:rPr lang="en-US" sz="1200">
                <a:solidFill>
                  <a:srgbClr val="000000"/>
                </a:solidFill>
                <a:latin typeface="Verdana" pitchFamily="34" charset="0"/>
              </a:rPr>
              <a:t>) curves. Track #1 contains a gamma ray log and caliper.</a:t>
            </a:r>
          </a:p>
        </p:txBody>
      </p:sp>
      <p:pic>
        <p:nvPicPr>
          <p:cNvPr id="19463" name="Picture 7" descr="Figure 2:"/>
          <p:cNvPicPr>
            <a:picLocks noChangeAspect="1" noChangeArrowheads="1"/>
          </p:cNvPicPr>
          <p:nvPr/>
        </p:nvPicPr>
        <p:blipFill>
          <a:blip r:embed="rId3"/>
          <a:srcRect/>
          <a:stretch>
            <a:fillRect/>
          </a:stretch>
        </p:blipFill>
        <p:spPr bwMode="auto">
          <a:xfrm>
            <a:off x="6553200" y="914400"/>
            <a:ext cx="2438400" cy="4953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1800">
                <a:solidFill>
                  <a:srgbClr val="990000"/>
                </a:solidFill>
                <a:effectLst>
                  <a:outerShdw blurRad="38100" dist="38100" dir="2700000" algn="tl">
                    <a:srgbClr val="C0C0C0"/>
                  </a:outerShdw>
                </a:effectLst>
              </a:rPr>
              <a:t>Resistivity Log</a:t>
            </a:r>
          </a:p>
        </p:txBody>
      </p:sp>
      <p:sp>
        <p:nvSpPr>
          <p:cNvPr id="22531" name="Rectangle 3"/>
          <p:cNvSpPr>
            <a:spLocks noGrp="1" noChangeArrowheads="1"/>
          </p:cNvSpPr>
          <p:nvPr>
            <p:ph type="body" idx="1"/>
          </p:nvPr>
        </p:nvSpPr>
        <p:spPr>
          <a:xfrm>
            <a:off x="457200" y="1600200"/>
            <a:ext cx="6858000" cy="4525963"/>
          </a:xfrm>
        </p:spPr>
        <p:txBody>
          <a:bodyPr/>
          <a:lstStyle/>
          <a:p>
            <a:pPr>
              <a:lnSpc>
                <a:spcPct val="90000"/>
              </a:lnSpc>
            </a:pPr>
            <a:r>
              <a:rPr lang="en-CA" sz="1200" b="1">
                <a:solidFill>
                  <a:srgbClr val="0000FF"/>
                </a:solidFill>
                <a:latin typeface="Verdana" pitchFamily="34" charset="0"/>
              </a:rPr>
              <a:t>Basics about the Resistivity:</a:t>
            </a:r>
          </a:p>
          <a:p>
            <a:pPr>
              <a:lnSpc>
                <a:spcPct val="90000"/>
              </a:lnSpc>
            </a:pPr>
            <a:endParaRPr lang="en-CA" sz="1200" b="1">
              <a:solidFill>
                <a:srgbClr val="0000FF"/>
              </a:solidFill>
              <a:latin typeface="Verdana" pitchFamily="34" charset="0"/>
            </a:endParaRPr>
          </a:p>
          <a:p>
            <a:pPr>
              <a:lnSpc>
                <a:spcPct val="90000"/>
              </a:lnSpc>
            </a:pPr>
            <a:r>
              <a:rPr lang="en-CA" sz="1200" b="1">
                <a:latin typeface="Verdana" pitchFamily="34" charset="0"/>
              </a:rPr>
              <a:t> </a:t>
            </a:r>
            <a:r>
              <a:rPr lang="en-CA" sz="1200">
                <a:latin typeface="Verdana" pitchFamily="34" charset="0"/>
              </a:rPr>
              <a:t>Resistivity measures the electric properties of the formation,</a:t>
            </a:r>
          </a:p>
          <a:p>
            <a:pPr>
              <a:lnSpc>
                <a:spcPct val="90000"/>
              </a:lnSpc>
            </a:pPr>
            <a:r>
              <a:rPr lang="en-US" sz="1200">
                <a:latin typeface="Verdana" pitchFamily="34" charset="0"/>
              </a:rPr>
              <a:t> Resistivity is measured as, R in W per m,</a:t>
            </a:r>
          </a:p>
          <a:p>
            <a:pPr>
              <a:lnSpc>
                <a:spcPct val="90000"/>
              </a:lnSpc>
            </a:pPr>
            <a:r>
              <a:rPr lang="en-US" sz="1200">
                <a:latin typeface="Verdana" pitchFamily="34" charset="0"/>
              </a:rPr>
              <a:t> Resistivity is the </a:t>
            </a:r>
            <a:r>
              <a:rPr lang="en-US" sz="1200" u="sng">
                <a:latin typeface="Verdana" pitchFamily="34" charset="0"/>
              </a:rPr>
              <a:t>inverse</a:t>
            </a:r>
            <a:r>
              <a:rPr lang="en-US" sz="1200">
                <a:latin typeface="Verdana" pitchFamily="34" charset="0"/>
              </a:rPr>
              <a:t> of conductivity,</a:t>
            </a:r>
          </a:p>
          <a:p>
            <a:pPr>
              <a:lnSpc>
                <a:spcPct val="90000"/>
              </a:lnSpc>
            </a:pPr>
            <a:r>
              <a:rPr lang="en-US" sz="1200">
                <a:latin typeface="Verdana" pitchFamily="34" charset="0"/>
              </a:rPr>
              <a:t> </a:t>
            </a:r>
            <a:r>
              <a:rPr lang="en-CA" sz="1200">
                <a:latin typeface="Verdana" pitchFamily="34" charset="0"/>
              </a:rPr>
              <a:t>The</a:t>
            </a:r>
            <a:r>
              <a:rPr lang="en-CA" sz="1200" b="1">
                <a:latin typeface="Verdana" pitchFamily="34" charset="0"/>
              </a:rPr>
              <a:t> </a:t>
            </a:r>
            <a:r>
              <a:rPr lang="en-CA" sz="1200">
                <a:latin typeface="Verdana" pitchFamily="34" charset="0"/>
              </a:rPr>
              <a:t>ability to conduct electric current depends upon:</a:t>
            </a:r>
          </a:p>
          <a:p>
            <a:pPr lvl="2">
              <a:lnSpc>
                <a:spcPct val="90000"/>
              </a:lnSpc>
            </a:pPr>
            <a:r>
              <a:rPr lang="en-CA" sz="1200">
                <a:latin typeface="Verdana" pitchFamily="34" charset="0"/>
              </a:rPr>
              <a:t> The </a:t>
            </a:r>
            <a:r>
              <a:rPr lang="en-CA" sz="1200" b="1">
                <a:latin typeface="Verdana" pitchFamily="34" charset="0"/>
              </a:rPr>
              <a:t>Volume</a:t>
            </a:r>
            <a:r>
              <a:rPr lang="en-CA" sz="1200">
                <a:latin typeface="Verdana" pitchFamily="34" charset="0"/>
              </a:rPr>
              <a:t> of water, </a:t>
            </a:r>
          </a:p>
          <a:p>
            <a:pPr lvl="2">
              <a:lnSpc>
                <a:spcPct val="90000"/>
              </a:lnSpc>
            </a:pPr>
            <a:r>
              <a:rPr lang="en-CA" sz="1200">
                <a:latin typeface="Verdana" pitchFamily="34" charset="0"/>
              </a:rPr>
              <a:t> The </a:t>
            </a:r>
            <a:r>
              <a:rPr lang="en-CA" sz="1200" b="1">
                <a:latin typeface="Verdana" pitchFamily="34" charset="0"/>
              </a:rPr>
              <a:t>Temperature</a:t>
            </a:r>
            <a:r>
              <a:rPr lang="en-CA" sz="1200">
                <a:latin typeface="Verdana" pitchFamily="34" charset="0"/>
              </a:rPr>
              <a:t> of the formation,</a:t>
            </a:r>
          </a:p>
          <a:p>
            <a:pPr lvl="2">
              <a:lnSpc>
                <a:spcPct val="90000"/>
              </a:lnSpc>
            </a:pPr>
            <a:r>
              <a:rPr lang="en-CA" sz="1200">
                <a:latin typeface="Verdana" pitchFamily="34" charset="0"/>
              </a:rPr>
              <a:t> The </a:t>
            </a:r>
            <a:r>
              <a:rPr lang="en-CA" sz="1200" b="1">
                <a:latin typeface="Verdana" pitchFamily="34" charset="0"/>
              </a:rPr>
              <a:t>Salinity </a:t>
            </a:r>
            <a:r>
              <a:rPr lang="en-CA" sz="1200">
                <a:latin typeface="Verdana" pitchFamily="34" charset="0"/>
              </a:rPr>
              <a:t>of the formation</a:t>
            </a:r>
            <a:endParaRPr lang="en-US" sz="1200">
              <a:latin typeface="Verdana" pitchFamily="34" charset="0"/>
            </a:endParaRPr>
          </a:p>
        </p:txBody>
      </p:sp>
      <p:sp>
        <p:nvSpPr>
          <p:cNvPr id="22532" name="Rectangle 4"/>
          <p:cNvSpPr>
            <a:spLocks noChangeArrowheads="1"/>
          </p:cNvSpPr>
          <p:nvPr/>
        </p:nvSpPr>
        <p:spPr bwMode="auto">
          <a:xfrm>
            <a:off x="609600" y="3581400"/>
            <a:ext cx="4572000" cy="2511425"/>
          </a:xfrm>
          <a:prstGeom prst="rect">
            <a:avLst/>
          </a:prstGeom>
          <a:noFill/>
          <a:ln w="9525">
            <a:noFill/>
            <a:miter lim="800000"/>
            <a:headEnd/>
            <a:tailEnd/>
          </a:ln>
          <a:effectLst/>
        </p:spPr>
        <p:txBody>
          <a:bodyPr>
            <a:spAutoFit/>
          </a:bodyPr>
          <a:lstStyle/>
          <a:p>
            <a:pPr>
              <a:lnSpc>
                <a:spcPct val="110000"/>
              </a:lnSpc>
            </a:pPr>
            <a:r>
              <a:rPr lang="en-US" sz="1200" b="1">
                <a:solidFill>
                  <a:srgbClr val="0000FF"/>
                </a:solidFill>
                <a:latin typeface="Verdana" pitchFamily="34" charset="0"/>
              </a:rPr>
              <a:t>The Resistivity Log:</a:t>
            </a:r>
          </a:p>
          <a:p>
            <a:pPr>
              <a:lnSpc>
                <a:spcPct val="110000"/>
              </a:lnSpc>
            </a:pPr>
            <a:r>
              <a:rPr lang="en-US" sz="1200">
                <a:latin typeface="Verdana" pitchFamily="34" charset="0"/>
              </a:rPr>
              <a:t>          </a:t>
            </a:r>
            <a:r>
              <a:rPr lang="en-US" sz="1200" b="1">
                <a:latin typeface="Verdana" pitchFamily="34" charset="0"/>
              </a:rPr>
              <a:t>Resistivity logs</a:t>
            </a:r>
            <a:r>
              <a:rPr lang="en-US" sz="1200">
                <a:latin typeface="Verdana" pitchFamily="34" charset="0"/>
              </a:rPr>
              <a:t> measure the ability of rocks to</a:t>
            </a:r>
          </a:p>
          <a:p>
            <a:pPr>
              <a:lnSpc>
                <a:spcPct val="110000"/>
              </a:lnSpc>
            </a:pPr>
            <a:r>
              <a:rPr lang="en-US" sz="1200">
                <a:latin typeface="Verdana" pitchFamily="34" charset="0"/>
              </a:rPr>
              <a:t>conduct electrical current and are scaled in units of ohm-</a:t>
            </a:r>
          </a:p>
          <a:p>
            <a:pPr>
              <a:lnSpc>
                <a:spcPct val="110000"/>
              </a:lnSpc>
            </a:pPr>
            <a:r>
              <a:rPr lang="en-US" sz="1200">
                <a:latin typeface="Verdana" pitchFamily="34" charset="0"/>
              </a:rPr>
              <a:t>meters.</a:t>
            </a:r>
          </a:p>
          <a:p>
            <a:pPr>
              <a:lnSpc>
                <a:spcPct val="110000"/>
              </a:lnSpc>
            </a:pPr>
            <a:r>
              <a:rPr lang="en-US" sz="1200" b="1">
                <a:solidFill>
                  <a:srgbClr val="0000FF"/>
                </a:solidFill>
                <a:latin typeface="Verdana" pitchFamily="34" charset="0"/>
              </a:rPr>
              <a:t>The Usage: </a:t>
            </a:r>
          </a:p>
          <a:p>
            <a:pPr>
              <a:lnSpc>
                <a:spcPct val="110000"/>
              </a:lnSpc>
            </a:pPr>
            <a:r>
              <a:rPr lang="en-US" sz="1200">
                <a:latin typeface="Verdana" pitchFamily="34" charset="0"/>
              </a:rPr>
              <a:t>             Resistivity logs are electric logs which are used to: </a:t>
            </a:r>
          </a:p>
          <a:p>
            <a:pPr>
              <a:lnSpc>
                <a:spcPct val="110000"/>
              </a:lnSpc>
            </a:pPr>
            <a:endParaRPr lang="en-US" sz="1200">
              <a:latin typeface="Verdana" pitchFamily="34" charset="0"/>
            </a:endParaRPr>
          </a:p>
          <a:p>
            <a:pPr>
              <a:lnSpc>
                <a:spcPct val="110000"/>
              </a:lnSpc>
            </a:pPr>
            <a:r>
              <a:rPr lang="en-US" sz="1200">
                <a:latin typeface="Verdana" pitchFamily="34" charset="0"/>
              </a:rPr>
              <a:t> Determine Hydrocarbon versus Water-bearing zones,</a:t>
            </a:r>
          </a:p>
          <a:p>
            <a:pPr>
              <a:lnSpc>
                <a:spcPct val="110000"/>
              </a:lnSpc>
            </a:pPr>
            <a:r>
              <a:rPr lang="en-US" sz="1200">
                <a:latin typeface="Verdana" pitchFamily="34" charset="0"/>
              </a:rPr>
              <a:t> Indicate Permeable zones, </a:t>
            </a:r>
          </a:p>
          <a:p>
            <a:pPr>
              <a:lnSpc>
                <a:spcPct val="110000"/>
              </a:lnSpc>
            </a:pPr>
            <a:r>
              <a:rPr lang="en-US" sz="1200">
                <a:latin typeface="Verdana" pitchFamily="34" charset="0"/>
              </a:rPr>
              <a:t> Determine Resisitivity Porosity.</a:t>
            </a:r>
          </a:p>
        </p:txBody>
      </p:sp>
      <p:pic>
        <p:nvPicPr>
          <p:cNvPr id="22533" name="Picture 5" descr="Figure 6;"/>
          <p:cNvPicPr>
            <a:picLocks noChangeAspect="1" noChangeArrowheads="1"/>
          </p:cNvPicPr>
          <p:nvPr/>
        </p:nvPicPr>
        <p:blipFill>
          <a:blip r:embed="rId3"/>
          <a:srcRect/>
          <a:stretch>
            <a:fillRect/>
          </a:stretch>
        </p:blipFill>
        <p:spPr bwMode="auto">
          <a:xfrm>
            <a:off x="5257800" y="1828800"/>
            <a:ext cx="3581400" cy="1981200"/>
          </a:xfrm>
          <a:prstGeom prst="rect">
            <a:avLst/>
          </a:prstGeom>
          <a:noFill/>
          <a:ln w="9525">
            <a:noFill/>
            <a:miter lim="800000"/>
            <a:headEnd/>
            <a:tailEnd/>
          </a:ln>
        </p:spPr>
      </p:pic>
      <p:pic>
        <p:nvPicPr>
          <p:cNvPr id="22534" name="Picture 6" descr="Figure 5)."/>
          <p:cNvPicPr>
            <a:picLocks noChangeAspect="1" noChangeArrowheads="1"/>
          </p:cNvPicPr>
          <p:nvPr/>
        </p:nvPicPr>
        <p:blipFill>
          <a:blip r:embed="rId4"/>
          <a:srcRect/>
          <a:stretch>
            <a:fillRect/>
          </a:stretch>
        </p:blipFill>
        <p:spPr bwMode="auto">
          <a:xfrm>
            <a:off x="5562600" y="3886200"/>
            <a:ext cx="3581400" cy="2667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Shahbaz Younis (Pakistan)</a:t>
            </a:r>
          </a:p>
        </p:txBody>
      </p:sp>
      <p:sp>
        <p:nvSpPr>
          <p:cNvPr id="23556" name="Rectangle 4"/>
          <p:cNvSpPr>
            <a:spLocks noGrp="1" noChangeArrowheads="1"/>
          </p:cNvSpPr>
          <p:nvPr>
            <p:ph type="body" idx="1"/>
          </p:nvPr>
        </p:nvSpPr>
        <p:spPr>
          <a:xfrm>
            <a:off x="457200" y="1371600"/>
            <a:ext cx="4953000" cy="4525963"/>
          </a:xfrm>
          <a:noFill/>
          <a:ln/>
        </p:spPr>
        <p:txBody>
          <a:bodyPr/>
          <a:lstStyle/>
          <a:p>
            <a:pPr>
              <a:lnSpc>
                <a:spcPct val="120000"/>
              </a:lnSpc>
            </a:pPr>
            <a:r>
              <a:rPr lang="en-US" sz="1200">
                <a:latin typeface="Verdana" pitchFamily="34" charset="0"/>
              </a:rPr>
              <a:t>Acoustic tools measure the speed of sound waves in subsurface formations. While the acoustic log can be used to determine porosity in consolidated formations, it is also valuable in other applications, such as:</a:t>
            </a:r>
          </a:p>
          <a:p>
            <a:pPr>
              <a:lnSpc>
                <a:spcPct val="120000"/>
              </a:lnSpc>
            </a:pPr>
            <a:endParaRPr lang="en-US" sz="1200">
              <a:latin typeface="Verdana" pitchFamily="34" charset="0"/>
            </a:endParaRPr>
          </a:p>
          <a:p>
            <a:pPr>
              <a:lnSpc>
                <a:spcPct val="120000"/>
              </a:lnSpc>
            </a:pPr>
            <a:r>
              <a:rPr lang="en-US" sz="1200">
                <a:latin typeface="Verdana" pitchFamily="34" charset="0"/>
              </a:rPr>
              <a:t>Indicating lithology (using the ratio of compressional velocity over shear velocity),</a:t>
            </a:r>
          </a:p>
          <a:p>
            <a:pPr>
              <a:lnSpc>
                <a:spcPct val="120000"/>
              </a:lnSpc>
            </a:pPr>
            <a:r>
              <a:rPr lang="en-US" sz="1200">
                <a:latin typeface="Verdana" pitchFamily="34" charset="0"/>
              </a:rPr>
              <a:t>Determining integrated travel time (an important tool for seismic/wellbore correlation), </a:t>
            </a:r>
          </a:p>
          <a:p>
            <a:pPr>
              <a:lnSpc>
                <a:spcPct val="120000"/>
              </a:lnSpc>
            </a:pPr>
            <a:r>
              <a:rPr lang="en-US" sz="1200">
                <a:latin typeface="Verdana" pitchFamily="34" charset="0"/>
              </a:rPr>
              <a:t>Correlation with other wells</a:t>
            </a:r>
          </a:p>
          <a:p>
            <a:pPr>
              <a:lnSpc>
                <a:spcPct val="120000"/>
              </a:lnSpc>
            </a:pPr>
            <a:r>
              <a:rPr lang="en-US" sz="1200">
                <a:latin typeface="Verdana" pitchFamily="34" charset="0"/>
              </a:rPr>
              <a:t>Detecting fractures and evaluating secondary porosity, </a:t>
            </a:r>
          </a:p>
          <a:p>
            <a:pPr>
              <a:lnSpc>
                <a:spcPct val="120000"/>
              </a:lnSpc>
            </a:pPr>
            <a:r>
              <a:rPr lang="en-US" sz="1200">
                <a:latin typeface="Verdana" pitchFamily="34" charset="0"/>
              </a:rPr>
              <a:t>Evaluating cement bonds between casing, and formation,</a:t>
            </a:r>
          </a:p>
          <a:p>
            <a:pPr>
              <a:lnSpc>
                <a:spcPct val="120000"/>
              </a:lnSpc>
            </a:pPr>
            <a:r>
              <a:rPr lang="en-US" sz="1200">
                <a:latin typeface="Verdana" pitchFamily="34" charset="0"/>
              </a:rPr>
              <a:t>Detecting over-pressure,</a:t>
            </a:r>
          </a:p>
          <a:p>
            <a:pPr>
              <a:lnSpc>
                <a:spcPct val="120000"/>
              </a:lnSpc>
            </a:pPr>
            <a:r>
              <a:rPr lang="en-US" sz="1200">
                <a:latin typeface="Verdana" pitchFamily="34" charset="0"/>
              </a:rPr>
              <a:t>Determining mechanical properties (in combination with the density log), and</a:t>
            </a:r>
          </a:p>
          <a:p>
            <a:pPr>
              <a:lnSpc>
                <a:spcPct val="120000"/>
              </a:lnSpc>
            </a:pPr>
            <a:r>
              <a:rPr lang="en-US" sz="1200">
                <a:latin typeface="Verdana" pitchFamily="34" charset="0"/>
              </a:rPr>
              <a:t>Determining acoustic impedance (in combination with the density log).</a:t>
            </a:r>
          </a:p>
        </p:txBody>
      </p:sp>
      <p:sp>
        <p:nvSpPr>
          <p:cNvPr id="23557" name="Rectangle 5"/>
          <p:cNvSpPr>
            <a:spLocks noGrp="1" noChangeArrowheads="1"/>
          </p:cNvSpPr>
          <p:nvPr>
            <p:ph type="title"/>
          </p:nvPr>
        </p:nvSpPr>
        <p:spPr>
          <a:noFill/>
          <a:ln/>
        </p:spPr>
        <p:txBody>
          <a:bodyPr/>
          <a:lstStyle/>
          <a:p>
            <a:r>
              <a:rPr lang="en-US" sz="1800">
                <a:solidFill>
                  <a:srgbClr val="990000"/>
                </a:solidFill>
                <a:effectLst>
                  <a:outerShdw blurRad="38100" dist="38100" dir="2700000" algn="tl">
                    <a:srgbClr val="C0C0C0"/>
                  </a:outerShdw>
                </a:effectLst>
              </a:rPr>
              <a:t>Acoustic Log</a:t>
            </a:r>
          </a:p>
        </p:txBody>
      </p:sp>
      <p:pic>
        <p:nvPicPr>
          <p:cNvPr id="23558" name="Picture 6" descr="Figure 2:"/>
          <p:cNvPicPr>
            <a:picLocks noChangeAspect="1" noChangeArrowheads="1"/>
          </p:cNvPicPr>
          <p:nvPr/>
        </p:nvPicPr>
        <p:blipFill>
          <a:blip r:embed="rId3"/>
          <a:srcRect/>
          <a:stretch>
            <a:fillRect/>
          </a:stretch>
        </p:blipFill>
        <p:spPr bwMode="auto">
          <a:xfrm>
            <a:off x="5638800" y="1524000"/>
            <a:ext cx="35052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684213" y="1052513"/>
            <a:ext cx="7920037" cy="3743325"/>
          </a:xfrm>
          <a:prstGeom prst="rect">
            <a:avLst/>
          </a:prstGeom>
          <a:noFill/>
          <a:ln w="9525">
            <a:noFill/>
            <a:miter lim="800000"/>
            <a:headEnd/>
            <a:tailEnd/>
          </a:ln>
          <a:effectLst/>
        </p:spPr>
        <p:txBody>
          <a:bodyPr>
            <a:spAutoFit/>
          </a:bodyPr>
          <a:lstStyle/>
          <a:p>
            <a:r>
              <a:rPr lang="en-GB" sz="2400">
                <a:cs typeface="Arial" pitchFamily="34" charset="0"/>
              </a:rPr>
              <a:t>This powerpoint was kindly donated to </a:t>
            </a:r>
            <a:r>
              <a:rPr lang="en-GB" sz="2400">
                <a:cs typeface="Arial" pitchFamily="34" charset="0"/>
                <a:hlinkClick r:id="rId3"/>
              </a:rPr>
              <a:t>www.worldofteaching.com</a:t>
            </a:r>
            <a:endParaRPr lang="en-GB" sz="2400">
              <a:cs typeface="Arial" pitchFamily="34" charset="0"/>
            </a:endParaRPr>
          </a:p>
          <a:p>
            <a:endParaRPr lang="en-GB" sz="2400">
              <a:cs typeface="Arial" pitchFamily="34" charset="0"/>
            </a:endParaRPr>
          </a:p>
          <a:p>
            <a:endParaRPr lang="en-GB" sz="2400">
              <a:cs typeface="Arial" pitchFamily="34" charset="0"/>
            </a:endParaRPr>
          </a:p>
          <a:p>
            <a:endParaRPr lang="en-GB" sz="2400">
              <a:cs typeface="Arial" pitchFamily="34" charset="0"/>
            </a:endParaRPr>
          </a:p>
          <a:p>
            <a:endParaRPr lang="en-GB" sz="2400">
              <a:cs typeface="Arial" pitchFamily="34" charset="0"/>
            </a:endParaRPr>
          </a:p>
          <a:p>
            <a:r>
              <a:rPr lang="en-GB" sz="2400">
                <a:cs typeface="Arial" pitchFamily="34" charset="0"/>
                <a:hlinkClick r:id="rId3"/>
              </a:rPr>
              <a:t>http://www.worldofteaching.com</a:t>
            </a:r>
            <a:r>
              <a:rPr lang="en-GB" sz="2400">
                <a:cs typeface="Arial" pitchFamily="34" charset="0"/>
              </a:rPr>
              <a:t> is home to over a thousand powerpoints submitted by teachers. This is a completely free site and requires no registration. Please visit and I hope it will help in your teaching.</a:t>
            </a:r>
            <a:endParaRPr lang="en-US" sz="2400">
              <a:cs typeface="Arial"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533400"/>
            <a:ext cx="7467600" cy="685800"/>
          </a:xfrm>
        </p:spPr>
        <p:txBody>
          <a:bodyPr/>
          <a:lstStyle/>
          <a:p>
            <a:r>
              <a:rPr lang="en-US" sz="2000"/>
              <a:t>WELL LOG  (The Bore Hole Image) </a:t>
            </a:r>
          </a:p>
        </p:txBody>
      </p:sp>
      <p:sp>
        <p:nvSpPr>
          <p:cNvPr id="2051" name="Rectangle 3"/>
          <p:cNvSpPr>
            <a:spLocks noGrp="1" noChangeArrowheads="1"/>
          </p:cNvSpPr>
          <p:nvPr>
            <p:ph type="subTitle" idx="1"/>
          </p:nvPr>
        </p:nvSpPr>
        <p:spPr>
          <a:xfrm>
            <a:off x="1143000" y="1524000"/>
            <a:ext cx="6781800" cy="2971800"/>
          </a:xfrm>
        </p:spPr>
        <p:txBody>
          <a:bodyPr/>
          <a:lstStyle/>
          <a:p>
            <a:r>
              <a:rPr lang="en-US" sz="2000"/>
              <a:t>What is well Logging</a:t>
            </a:r>
          </a:p>
          <a:p>
            <a:pPr algn="l">
              <a:buFont typeface="Wingdings" pitchFamily="2" charset="2"/>
              <a:buChar char="Ø"/>
            </a:pPr>
            <a:r>
              <a:rPr lang="en-US" sz="1400"/>
              <a:t>Well log is a continuous record of measurement made in bore hole respond to variation in some physical properties of rocks through which the bore hole is drilled. </a:t>
            </a:r>
          </a:p>
          <a:p>
            <a:pPr algn="l">
              <a:buFont typeface="Wingdings" pitchFamily="2" charset="2"/>
              <a:buChar char="Ø"/>
            </a:pPr>
            <a:r>
              <a:rPr lang="en-US" sz="1400"/>
              <a:t>Traditionally Logs are display on girded papers shown in figure.</a:t>
            </a:r>
          </a:p>
          <a:p>
            <a:pPr algn="l">
              <a:buFont typeface="Wingdings" pitchFamily="2" charset="2"/>
              <a:buChar char="Ø"/>
            </a:pPr>
            <a:r>
              <a:rPr lang="en-US" sz="1400"/>
              <a:t>Now a days the log may be taken as films, images, and in digital format.</a:t>
            </a:r>
          </a:p>
          <a:p>
            <a:pPr algn="l">
              <a:buFont typeface="Wingdings" pitchFamily="2" charset="2"/>
              <a:buChar char="Ø"/>
            </a:pPr>
            <a:endParaRPr lang="en-US" sz="1400"/>
          </a:p>
        </p:txBody>
      </p:sp>
      <p:graphicFrame>
        <p:nvGraphicFramePr>
          <p:cNvPr id="2052" name="Object 4"/>
          <p:cNvGraphicFramePr>
            <a:graphicFrameLocks noChangeAspect="1"/>
          </p:cNvGraphicFramePr>
          <p:nvPr/>
        </p:nvGraphicFramePr>
        <p:xfrm>
          <a:off x="2514600" y="3352800"/>
          <a:ext cx="3886200" cy="3276600"/>
        </p:xfrm>
        <a:graphic>
          <a:graphicData uri="http://schemas.openxmlformats.org/presentationml/2006/ole">
            <p:oleObj spid="_x0000_s2052" name="Bitmap Image" r:id="rId4" imgW="5076190" imgH="3619048" progId="PBrush">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868362"/>
          </a:xfrm>
        </p:spPr>
        <p:txBody>
          <a:bodyPr/>
          <a:lstStyle/>
          <a:p>
            <a:r>
              <a:rPr lang="en-US" sz="2000"/>
              <a:t>HISTORY</a:t>
            </a:r>
          </a:p>
        </p:txBody>
      </p:sp>
      <p:sp>
        <p:nvSpPr>
          <p:cNvPr id="3075" name="Rectangle 3"/>
          <p:cNvSpPr>
            <a:spLocks noGrp="1" noChangeArrowheads="1"/>
          </p:cNvSpPr>
          <p:nvPr>
            <p:ph type="body" idx="1"/>
          </p:nvPr>
        </p:nvSpPr>
        <p:spPr>
          <a:xfrm>
            <a:off x="381000" y="1295400"/>
            <a:ext cx="8229600" cy="4525963"/>
          </a:xfrm>
        </p:spPr>
        <p:txBody>
          <a:bodyPr/>
          <a:lstStyle/>
          <a:p>
            <a:pPr>
              <a:buFont typeface="Wingdings" pitchFamily="2" charset="2"/>
              <a:buChar char="Ø"/>
            </a:pPr>
            <a:r>
              <a:rPr lang="en-US" sz="1400" b="1"/>
              <a:t>1912 </a:t>
            </a:r>
            <a:r>
              <a:rPr lang="en-US" sz="1400"/>
              <a:t>Conrad Schlumberger give the idea of using electrical measurements to map subsurface rock bodies.</a:t>
            </a:r>
          </a:p>
          <a:p>
            <a:pPr>
              <a:buFont typeface="Wingdings" pitchFamily="2" charset="2"/>
              <a:buChar char="Ø"/>
            </a:pPr>
            <a:r>
              <a:rPr lang="en-US" sz="1600"/>
              <a:t> </a:t>
            </a:r>
            <a:r>
              <a:rPr lang="en-US" sz="1400"/>
              <a:t>in </a:t>
            </a:r>
            <a:r>
              <a:rPr lang="en-US" sz="1400" b="1"/>
              <a:t>1919 </a:t>
            </a:r>
            <a:r>
              <a:rPr lang="en-US" sz="1400"/>
              <a:t>Conrad</a:t>
            </a:r>
            <a:r>
              <a:rPr lang="en-US" sz="1400" b="1"/>
              <a:t> </a:t>
            </a:r>
            <a:r>
              <a:rPr lang="en-US" sz="1400"/>
              <a:t>Schlumberger and his brother Marcel begin work on well logs. </a:t>
            </a:r>
          </a:p>
          <a:p>
            <a:pPr>
              <a:buFont typeface="Wingdings" pitchFamily="2" charset="2"/>
              <a:buChar char="Ø"/>
            </a:pPr>
            <a:r>
              <a:rPr lang="en-US" sz="1400"/>
              <a:t>The first electrical resistivity well log was taken in France, in 1927.</a:t>
            </a:r>
          </a:p>
          <a:p>
            <a:pPr>
              <a:buFont typeface="Wingdings" pitchFamily="2" charset="2"/>
              <a:buChar char="Ø"/>
            </a:pPr>
            <a:r>
              <a:rPr lang="en-US" sz="1400"/>
              <a:t>The instrument which was use for this purpose is called </a:t>
            </a:r>
            <a:r>
              <a:rPr lang="en-US" sz="1400" b="1"/>
              <a:t>SONDE</a:t>
            </a:r>
            <a:r>
              <a:rPr lang="en-US" sz="1400"/>
              <a:t>, the sond was stopped at periodic intervals in bore hole and the and resistivity was plotted on graph paper.</a:t>
            </a:r>
          </a:p>
          <a:p>
            <a:pPr>
              <a:buFont typeface="Wingdings" pitchFamily="2" charset="2"/>
              <a:buChar char="Ø"/>
            </a:pPr>
            <a:r>
              <a:rPr lang="en-US" sz="1400"/>
              <a:t>In 1929 the electrical resistivity logs are introduce on commercial scale in Venezuela, USA and Russia </a:t>
            </a:r>
          </a:p>
          <a:p>
            <a:pPr>
              <a:buFont typeface="Wingdings" pitchFamily="2" charset="2"/>
              <a:buChar char="Ø"/>
            </a:pPr>
            <a:r>
              <a:rPr lang="en-US" sz="1400"/>
              <a:t>For correlation and identification of Hydrocarbon bearing strata.</a:t>
            </a:r>
          </a:p>
          <a:p>
            <a:pPr>
              <a:buFont typeface="Wingdings" pitchFamily="2" charset="2"/>
              <a:buChar char="Ø"/>
            </a:pPr>
            <a:r>
              <a:rPr lang="en-US" sz="1400"/>
              <a:t>The photographic – film recorder was developed in 1936 the curves were SN,LN AND LAT</a:t>
            </a:r>
          </a:p>
          <a:p>
            <a:pPr>
              <a:buFont typeface="Wingdings" pitchFamily="2" charset="2"/>
              <a:buChar char="Ø"/>
            </a:pPr>
            <a:r>
              <a:rPr lang="en-US" sz="1400"/>
              <a:t>The dip meter log were developed in 1930</a:t>
            </a:r>
          </a:p>
          <a:p>
            <a:pPr>
              <a:buFont typeface="Wingdings" pitchFamily="2" charset="2"/>
              <a:buChar char="Ø"/>
            </a:pPr>
            <a:r>
              <a:rPr lang="en-US" sz="1400"/>
              <a:t> The Gamma Ray and Neutron Log were begin in 1941    </a:t>
            </a:r>
          </a:p>
        </p:txBody>
      </p:sp>
      <p:pic>
        <p:nvPicPr>
          <p:cNvPr id="3076" name="Picture 4"/>
          <p:cNvPicPr>
            <a:picLocks noChangeAspect="1" noChangeArrowheads="1"/>
          </p:cNvPicPr>
          <p:nvPr/>
        </p:nvPicPr>
        <p:blipFill>
          <a:blip r:embed="rId3"/>
          <a:srcRect/>
          <a:stretch>
            <a:fillRect/>
          </a:stretch>
        </p:blipFill>
        <p:spPr bwMode="auto">
          <a:xfrm>
            <a:off x="685800" y="4343400"/>
            <a:ext cx="4114800" cy="2378075"/>
          </a:xfrm>
          <a:prstGeom prst="rect">
            <a:avLst/>
          </a:prstGeom>
          <a:noFill/>
          <a:ln w="9525">
            <a:noFill/>
            <a:miter lim="800000"/>
            <a:headEnd/>
            <a:tailEnd/>
          </a:ln>
          <a:effectLst/>
        </p:spPr>
      </p:pic>
      <p:pic>
        <p:nvPicPr>
          <p:cNvPr id="3079" name="Picture 7" descr="Return to Logging while fishing">
            <a:hlinkClick r:id="rId4"/>
          </p:cNvPr>
          <p:cNvPicPr>
            <a:picLocks noChangeAspect="1" noChangeArrowheads="1"/>
          </p:cNvPicPr>
          <p:nvPr/>
        </p:nvPicPr>
        <p:blipFill>
          <a:blip r:embed="rId5"/>
          <a:srcRect t="8571"/>
          <a:stretch>
            <a:fillRect/>
          </a:stretch>
        </p:blipFill>
        <p:spPr bwMode="auto">
          <a:xfrm>
            <a:off x="5029200" y="4419600"/>
            <a:ext cx="3971925" cy="2286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r>
              <a:rPr lang="en-US" sz="1600" b="1"/>
              <a:t>LOGGING UNITS</a:t>
            </a:r>
            <a:r>
              <a:rPr lang="en-US" sz="1600"/>
              <a:t/>
            </a:r>
            <a:br>
              <a:rPr lang="en-US" sz="1600"/>
            </a:br>
            <a:endParaRPr lang="en-US" sz="1600"/>
          </a:p>
        </p:txBody>
      </p:sp>
      <p:sp>
        <p:nvSpPr>
          <p:cNvPr id="4100" name="Rectangle 4"/>
          <p:cNvSpPr>
            <a:spLocks noGrp="1" noChangeArrowheads="1"/>
          </p:cNvSpPr>
          <p:nvPr>
            <p:ph type="body" idx="1"/>
          </p:nvPr>
        </p:nvSpPr>
        <p:spPr>
          <a:xfrm>
            <a:off x="304800" y="1143000"/>
            <a:ext cx="4191000" cy="4038600"/>
          </a:xfrm>
          <a:noFill/>
          <a:ln/>
        </p:spPr>
        <p:txBody>
          <a:bodyPr/>
          <a:lstStyle/>
          <a:p>
            <a:pPr marL="381000" indent="-381000"/>
            <a:r>
              <a:rPr lang="en-US" sz="1400"/>
              <a:t>Logging service companies utilize a variety of logging units, depending on the location (onshore or offshore) and requirements of the logging run. Each unit will contain the following components:</a:t>
            </a:r>
          </a:p>
          <a:p>
            <a:pPr marL="381000" indent="-381000"/>
            <a:endParaRPr lang="en-US" sz="1400"/>
          </a:p>
          <a:p>
            <a:pPr marL="381000" indent="-381000"/>
            <a:r>
              <a:rPr lang="en-US" sz="1400"/>
              <a:t>logging cable </a:t>
            </a:r>
          </a:p>
          <a:p>
            <a:pPr marL="381000" indent="-381000"/>
            <a:r>
              <a:rPr lang="en-US" sz="1400"/>
              <a:t>winch to raise and lower the cable in the well</a:t>
            </a:r>
          </a:p>
          <a:p>
            <a:pPr marL="381000" indent="-381000"/>
            <a:r>
              <a:rPr lang="en-US" sz="1400"/>
              <a:t>self-contained 120-volt AC generator</a:t>
            </a:r>
          </a:p>
          <a:p>
            <a:pPr marL="381000" indent="-381000"/>
            <a:r>
              <a:rPr lang="en-US" sz="1400"/>
              <a:t>set of surface control panels</a:t>
            </a:r>
          </a:p>
          <a:p>
            <a:pPr marL="381000" indent="-381000"/>
            <a:r>
              <a:rPr lang="en-US" sz="1400"/>
              <a:t>set of downhole tools (sondes and cartridges)</a:t>
            </a:r>
          </a:p>
          <a:p>
            <a:pPr marL="381000" indent="-381000"/>
            <a:r>
              <a:rPr lang="en-US" sz="1400"/>
              <a:t>digital recording system</a:t>
            </a:r>
          </a:p>
        </p:txBody>
      </p:sp>
      <p:pic>
        <p:nvPicPr>
          <p:cNvPr id="4101" name="Picture 5" descr="Figure 1"/>
          <p:cNvPicPr>
            <a:picLocks noChangeAspect="1" noChangeArrowheads="1"/>
          </p:cNvPicPr>
          <p:nvPr/>
        </p:nvPicPr>
        <p:blipFill>
          <a:blip r:embed="rId3"/>
          <a:srcRect/>
          <a:stretch>
            <a:fillRect/>
          </a:stretch>
        </p:blipFill>
        <p:spPr bwMode="auto">
          <a:xfrm>
            <a:off x="4800600" y="762000"/>
            <a:ext cx="4343400" cy="4343400"/>
          </a:xfrm>
          <a:prstGeom prst="rect">
            <a:avLst/>
          </a:prstGeom>
          <a:noFill/>
          <a:ln w="9525">
            <a:noFill/>
            <a:miter lim="800000"/>
            <a:headEnd/>
            <a:tailEnd/>
          </a:ln>
        </p:spPr>
      </p:pic>
      <p:pic>
        <p:nvPicPr>
          <p:cNvPr id="4103" name="Picture 7" descr="UN_logging_SAFOD-MH-ST1_15"/>
          <p:cNvPicPr>
            <a:picLocks noChangeAspect="1" noChangeArrowheads="1"/>
          </p:cNvPicPr>
          <p:nvPr/>
        </p:nvPicPr>
        <p:blipFill>
          <a:blip r:embed="rId4"/>
          <a:srcRect/>
          <a:stretch>
            <a:fillRect/>
          </a:stretch>
        </p:blipFill>
        <p:spPr bwMode="auto">
          <a:xfrm>
            <a:off x="228600" y="4724400"/>
            <a:ext cx="3962400" cy="2133600"/>
          </a:xfrm>
          <a:prstGeom prst="rect">
            <a:avLst/>
          </a:prstGeom>
          <a:noFill/>
        </p:spPr>
      </p:pic>
      <p:pic>
        <p:nvPicPr>
          <p:cNvPr id="4107" name="Picture 11" descr="logging"/>
          <p:cNvPicPr>
            <a:picLocks noChangeAspect="1" noChangeArrowheads="1"/>
          </p:cNvPicPr>
          <p:nvPr/>
        </p:nvPicPr>
        <p:blipFill>
          <a:blip r:embed="rId5"/>
          <a:srcRect/>
          <a:stretch>
            <a:fillRect/>
          </a:stretch>
        </p:blipFill>
        <p:spPr bwMode="auto">
          <a:xfrm>
            <a:off x="4191000" y="4729163"/>
            <a:ext cx="4114800" cy="212883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Grp="1" noChangeAspect="1" noChangeArrowheads="1"/>
          </p:cNvPicPr>
          <p:nvPr>
            <p:ph type="body" idx="1"/>
          </p:nvPr>
        </p:nvPicPr>
        <p:blipFill>
          <a:blip r:embed="rId3"/>
          <a:srcRect/>
          <a:stretch>
            <a:fillRect/>
          </a:stretch>
        </p:blipFill>
        <p:spPr>
          <a:xfrm>
            <a:off x="990600" y="1143000"/>
            <a:ext cx="7010400" cy="5354638"/>
          </a:xfrm>
          <a:noFill/>
          <a:ln/>
        </p:spPr>
      </p:pic>
      <p:sp>
        <p:nvSpPr>
          <p:cNvPr id="5125" name="Rectangle 5"/>
          <p:cNvSpPr>
            <a:spLocks noGrp="1" noChangeArrowheads="1"/>
          </p:cNvSpPr>
          <p:nvPr>
            <p:ph type="title"/>
          </p:nvPr>
        </p:nvSpPr>
        <p:spPr>
          <a:xfrm>
            <a:off x="457200" y="152400"/>
            <a:ext cx="8229600" cy="1143000"/>
          </a:xfrm>
          <a:noFill/>
          <a:ln/>
        </p:spPr>
        <p:txBody>
          <a:bodyPr/>
          <a:lstStyle/>
          <a:p>
            <a:r>
              <a:rPr lang="en-US"/>
              <a:t>Work Flow Chart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Grp="1" noChangeAspect="1" noChangeArrowheads="1"/>
          </p:cNvPicPr>
          <p:nvPr>
            <p:ph type="body" idx="1"/>
          </p:nvPr>
        </p:nvPicPr>
        <p:blipFill>
          <a:blip r:embed="rId3"/>
          <a:srcRect/>
          <a:stretch>
            <a:fillRect/>
          </a:stretch>
        </p:blipFill>
        <p:spPr>
          <a:xfrm>
            <a:off x="1447800" y="609600"/>
            <a:ext cx="6477000" cy="5715000"/>
          </a:xfrm>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type="title"/>
          </p:nvPr>
        </p:nvPicPr>
        <p:blipFill>
          <a:blip r:embed="rId3"/>
          <a:srcRect/>
          <a:stretch>
            <a:fillRect/>
          </a:stretch>
        </p:blipFill>
        <p:spPr>
          <a:xfrm>
            <a:off x="3276600" y="609600"/>
            <a:ext cx="2409825" cy="360363"/>
          </a:xfrm>
          <a:noFill/>
          <a:ln/>
        </p:spPr>
      </p:pic>
      <p:sp>
        <p:nvSpPr>
          <p:cNvPr id="13315" name="Rectangle 3"/>
          <p:cNvSpPr>
            <a:spLocks noGrp="1" noChangeArrowheads="1"/>
          </p:cNvSpPr>
          <p:nvPr>
            <p:ph type="body" idx="1"/>
          </p:nvPr>
        </p:nvSpPr>
        <p:spPr>
          <a:xfrm>
            <a:off x="1143000" y="1600200"/>
            <a:ext cx="6477000" cy="4525963"/>
          </a:xfrm>
        </p:spPr>
        <p:txBody>
          <a:bodyPr/>
          <a:lstStyle/>
          <a:p>
            <a:pPr>
              <a:lnSpc>
                <a:spcPct val="80000"/>
              </a:lnSpc>
              <a:buFont typeface="Wingdings" pitchFamily="2" charset="2"/>
              <a:buChar char="Ø"/>
            </a:pPr>
            <a:r>
              <a:rPr lang="en-US" sz="1400"/>
              <a:t>depth to lithological boundaries</a:t>
            </a:r>
          </a:p>
          <a:p>
            <a:pPr>
              <a:lnSpc>
                <a:spcPct val="80000"/>
              </a:lnSpc>
            </a:pPr>
            <a:endParaRPr lang="en-US" sz="1400"/>
          </a:p>
          <a:p>
            <a:pPr>
              <a:lnSpc>
                <a:spcPct val="80000"/>
              </a:lnSpc>
              <a:buFont typeface="Wingdings" pitchFamily="2" charset="2"/>
              <a:buChar char="Ø"/>
            </a:pPr>
            <a:r>
              <a:rPr lang="en-US" sz="1400"/>
              <a:t>lithology identification</a:t>
            </a:r>
          </a:p>
          <a:p>
            <a:pPr>
              <a:lnSpc>
                <a:spcPct val="80000"/>
              </a:lnSpc>
            </a:pPr>
            <a:endParaRPr lang="en-US" sz="1400"/>
          </a:p>
          <a:p>
            <a:pPr>
              <a:lnSpc>
                <a:spcPct val="80000"/>
              </a:lnSpc>
              <a:buFont typeface="Wingdings" pitchFamily="2" charset="2"/>
              <a:buChar char="Ø"/>
            </a:pPr>
            <a:r>
              <a:rPr lang="en-US" sz="1400"/>
              <a:t> minerals grade/quality</a:t>
            </a:r>
          </a:p>
          <a:p>
            <a:pPr>
              <a:lnSpc>
                <a:spcPct val="80000"/>
              </a:lnSpc>
            </a:pPr>
            <a:endParaRPr lang="en-US" sz="1400"/>
          </a:p>
          <a:p>
            <a:pPr>
              <a:lnSpc>
                <a:spcPct val="80000"/>
              </a:lnSpc>
              <a:buFont typeface="Wingdings" pitchFamily="2" charset="2"/>
              <a:buChar char="Ø"/>
            </a:pPr>
            <a:r>
              <a:rPr lang="en-US" sz="1400"/>
              <a:t> inter-borehole correlation</a:t>
            </a:r>
          </a:p>
          <a:p>
            <a:pPr>
              <a:lnSpc>
                <a:spcPct val="80000"/>
              </a:lnSpc>
            </a:pPr>
            <a:endParaRPr lang="en-US" sz="1400"/>
          </a:p>
          <a:p>
            <a:pPr>
              <a:lnSpc>
                <a:spcPct val="80000"/>
              </a:lnSpc>
              <a:buFont typeface="Wingdings" pitchFamily="2" charset="2"/>
              <a:buChar char="Ø"/>
            </a:pPr>
            <a:r>
              <a:rPr lang="en-US" sz="1400"/>
              <a:t> structure mapping</a:t>
            </a:r>
          </a:p>
          <a:p>
            <a:pPr>
              <a:lnSpc>
                <a:spcPct val="80000"/>
              </a:lnSpc>
            </a:pPr>
            <a:endParaRPr lang="en-US" sz="1400"/>
          </a:p>
          <a:p>
            <a:pPr>
              <a:lnSpc>
                <a:spcPct val="80000"/>
              </a:lnSpc>
              <a:buFont typeface="Wingdings" pitchFamily="2" charset="2"/>
              <a:buChar char="Ø"/>
            </a:pPr>
            <a:r>
              <a:rPr lang="en-US" sz="1400"/>
              <a:t> dip determination</a:t>
            </a:r>
          </a:p>
          <a:p>
            <a:pPr>
              <a:lnSpc>
                <a:spcPct val="80000"/>
              </a:lnSpc>
            </a:pPr>
            <a:endParaRPr lang="en-US" sz="1400"/>
          </a:p>
          <a:p>
            <a:pPr>
              <a:lnSpc>
                <a:spcPct val="80000"/>
              </a:lnSpc>
              <a:buFont typeface="Wingdings" pitchFamily="2" charset="2"/>
              <a:buChar char="Ø"/>
            </a:pPr>
            <a:r>
              <a:rPr lang="en-US" sz="1400"/>
              <a:t> rock strength</a:t>
            </a:r>
          </a:p>
          <a:p>
            <a:pPr>
              <a:lnSpc>
                <a:spcPct val="80000"/>
              </a:lnSpc>
              <a:buFont typeface="Wingdings" pitchFamily="2" charset="2"/>
              <a:buNone/>
            </a:pPr>
            <a:r>
              <a:rPr lang="en-US" sz="1400"/>
              <a:t> </a:t>
            </a:r>
          </a:p>
          <a:p>
            <a:pPr>
              <a:lnSpc>
                <a:spcPct val="80000"/>
              </a:lnSpc>
              <a:buFont typeface="Wingdings" pitchFamily="2" charset="2"/>
              <a:buChar char="Ø"/>
            </a:pPr>
            <a:r>
              <a:rPr lang="en-US" sz="1400"/>
              <a:t>in-situ stress orientation</a:t>
            </a:r>
          </a:p>
          <a:p>
            <a:pPr>
              <a:lnSpc>
                <a:spcPct val="80000"/>
              </a:lnSpc>
            </a:pPr>
            <a:endParaRPr lang="en-US" sz="1400"/>
          </a:p>
          <a:p>
            <a:pPr>
              <a:lnSpc>
                <a:spcPct val="80000"/>
              </a:lnSpc>
              <a:buFont typeface="Wingdings" pitchFamily="2" charset="2"/>
              <a:buChar char="Ø"/>
            </a:pPr>
            <a:r>
              <a:rPr lang="en-US" sz="1400"/>
              <a:t> fracture frequency</a:t>
            </a:r>
          </a:p>
          <a:p>
            <a:pPr>
              <a:lnSpc>
                <a:spcPct val="80000"/>
              </a:lnSpc>
            </a:pPr>
            <a:endParaRPr lang="en-US" sz="1400"/>
          </a:p>
          <a:p>
            <a:pPr>
              <a:lnSpc>
                <a:spcPct val="80000"/>
              </a:lnSpc>
              <a:buFont typeface="Wingdings" pitchFamily="2" charset="2"/>
              <a:buChar char="Ø"/>
            </a:pPr>
            <a:r>
              <a:rPr lang="en-US" sz="1400"/>
              <a:t> porosity</a:t>
            </a:r>
          </a:p>
          <a:p>
            <a:pPr>
              <a:lnSpc>
                <a:spcPct val="80000"/>
              </a:lnSpc>
            </a:pPr>
            <a:endParaRPr lang="en-US" sz="1400"/>
          </a:p>
          <a:p>
            <a:pPr>
              <a:lnSpc>
                <a:spcPct val="80000"/>
              </a:lnSpc>
              <a:buFont typeface="Wingdings" pitchFamily="2" charset="2"/>
              <a:buChar char="Ø"/>
            </a:pPr>
            <a:r>
              <a:rPr lang="en-US" sz="1400"/>
              <a:t> fluid salinity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1800"/>
              <a:t>Depth Of Investigation Of Logging Tools</a:t>
            </a:r>
          </a:p>
        </p:txBody>
      </p:sp>
      <p:graphicFrame>
        <p:nvGraphicFramePr>
          <p:cNvPr id="9220" name="Object 4"/>
          <p:cNvGraphicFramePr>
            <a:graphicFrameLocks noChangeAspect="1"/>
          </p:cNvGraphicFramePr>
          <p:nvPr>
            <p:ph idx="1"/>
          </p:nvPr>
        </p:nvGraphicFramePr>
        <p:xfrm>
          <a:off x="0" y="1143000"/>
          <a:ext cx="9144000" cy="5486400"/>
        </p:xfrm>
        <a:graphic>
          <a:graphicData uri="http://schemas.openxmlformats.org/presentationml/2006/ole">
            <p:oleObj spid="_x0000_s9220" name="Bitmap Image" r:id="rId4" imgW="5276190" imgH="3962953" progId="PBrush">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a:xfrm>
            <a:off x="533400" y="152400"/>
            <a:ext cx="8229600" cy="914400"/>
          </a:xfrm>
          <a:noFill/>
          <a:ln/>
        </p:spPr>
        <p:txBody>
          <a:bodyPr/>
          <a:lstStyle/>
          <a:p>
            <a:r>
              <a:rPr lang="en-US" sz="1800" b="1"/>
              <a:t>LOG INTERPRETATION OBJECTIVES</a:t>
            </a:r>
          </a:p>
        </p:txBody>
      </p:sp>
      <p:sp>
        <p:nvSpPr>
          <p:cNvPr id="20485" name="Rectangle 5"/>
          <p:cNvSpPr>
            <a:spLocks noGrp="1" noChangeArrowheads="1"/>
          </p:cNvSpPr>
          <p:nvPr>
            <p:ph type="body" idx="1"/>
          </p:nvPr>
        </p:nvSpPr>
        <p:spPr>
          <a:xfrm>
            <a:off x="533400" y="990600"/>
            <a:ext cx="8229600" cy="4525963"/>
          </a:xfrm>
          <a:noFill/>
          <a:ln/>
        </p:spPr>
        <p:txBody>
          <a:bodyPr/>
          <a:lstStyle/>
          <a:p>
            <a:r>
              <a:rPr lang="en-US" sz="1400"/>
              <a:t>The objective of log interpretation depends very much on the user. Quantitative analysis of well logs provides the analyst with values for a variety of primary parameters, such as:</a:t>
            </a:r>
          </a:p>
          <a:p>
            <a:r>
              <a:rPr lang="en-US" sz="1400"/>
              <a:t>porosity</a:t>
            </a:r>
          </a:p>
          <a:p>
            <a:r>
              <a:rPr lang="en-US" sz="1400"/>
              <a:t>water saturation, fluid type (oil/gas/water)</a:t>
            </a:r>
          </a:p>
          <a:p>
            <a:r>
              <a:rPr lang="en-US" sz="1400"/>
              <a:t>lithology</a:t>
            </a:r>
          </a:p>
          <a:p>
            <a:r>
              <a:rPr lang="en-US" sz="1400"/>
              <a:t>permeability</a:t>
            </a:r>
          </a:p>
          <a:p>
            <a:r>
              <a:rPr lang="en-US" sz="1400"/>
              <a:t>From these, many corollary parameters can be derived by integration (and other means) to arrive at values for:</a:t>
            </a:r>
          </a:p>
          <a:p>
            <a:r>
              <a:rPr lang="en-US" sz="1400"/>
              <a:t>hydrocarbons-in-place</a:t>
            </a:r>
          </a:p>
          <a:p>
            <a:r>
              <a:rPr lang="en-US" sz="1400"/>
              <a:t>reserves (the recoverable fraction of hydrocarbons in-place)</a:t>
            </a:r>
          </a:p>
          <a:p>
            <a:r>
              <a:rPr lang="en-US" sz="1400"/>
              <a:t>mapping reservoir parameters</a:t>
            </a:r>
          </a:p>
          <a:p>
            <a:r>
              <a:rPr lang="en-US" sz="1400"/>
              <a:t>But not all users of wireline logs have quantitative analysis as their objective. Many of them are more concerned with the geological and geophysical aspects. These users are interested in interpretation for:</a:t>
            </a:r>
          </a:p>
          <a:p>
            <a:r>
              <a:rPr lang="en-US" sz="1400"/>
              <a:t>well-to-well correlation</a:t>
            </a:r>
          </a:p>
          <a:p>
            <a:r>
              <a:rPr lang="en-US" sz="1400"/>
              <a:t>facies analysis</a:t>
            </a:r>
          </a:p>
          <a:p>
            <a:r>
              <a:rPr lang="en-US" sz="1400"/>
              <a:t>regional structural and sedimentary history </a:t>
            </a:r>
          </a:p>
          <a:p>
            <a:r>
              <a:rPr lang="en-US" sz="1400"/>
              <a:t>In quantitative log analysis, the objective is to define</a:t>
            </a:r>
          </a:p>
          <a:p>
            <a:r>
              <a:rPr lang="en-US" sz="1400"/>
              <a:t>the type of reservoir (lithology)</a:t>
            </a:r>
          </a:p>
          <a:p>
            <a:r>
              <a:rPr lang="en-US" sz="1400"/>
              <a:t>its storage capacity (porosity)</a:t>
            </a:r>
          </a:p>
          <a:p>
            <a:r>
              <a:rPr lang="en-US" sz="1400"/>
              <a:t>its hydrocarbon type and content (saturation)</a:t>
            </a:r>
          </a:p>
          <a:p>
            <a:r>
              <a:rPr lang="en-US" sz="1400"/>
              <a:t>its producibility (permeability)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TotalTime>
  <Words>1218</Words>
  <Application>Microsoft Office PowerPoint</Application>
  <PresentationFormat>On-screen Show (4:3)</PresentationFormat>
  <Paragraphs>156</Paragraphs>
  <Slides>16</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Default Design</vt:lpstr>
      <vt:lpstr>Bitmap Image</vt:lpstr>
      <vt:lpstr>Slide 1</vt:lpstr>
      <vt:lpstr>WELL LOG  (The Bore Hole Image) </vt:lpstr>
      <vt:lpstr>HISTORY</vt:lpstr>
      <vt:lpstr>LOGGING UNITS </vt:lpstr>
      <vt:lpstr>Work Flow Chart</vt:lpstr>
      <vt:lpstr>Slide 6</vt:lpstr>
      <vt:lpstr>Slide 7</vt:lpstr>
      <vt:lpstr>Depth Of Investigation Of Logging Tools</vt:lpstr>
      <vt:lpstr>LOG INTERPRETATION OBJECTIVES</vt:lpstr>
      <vt:lpstr>GAMMA RAY LOG</vt:lpstr>
      <vt:lpstr>Spontaneous Potential Log (SP)</vt:lpstr>
      <vt:lpstr>Neutron Logging</vt:lpstr>
      <vt:lpstr>The Density Log</vt:lpstr>
      <vt:lpstr>Resistivity Log</vt:lpstr>
      <vt:lpstr>Acoustic Log</vt:lpstr>
      <vt:lpstr>Slide 16</vt:lpstr>
    </vt:vector>
  </TitlesOfParts>
  <Company>LMK Resources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 LOG  (The Bore Hole Image)</dc:title>
  <dc:creator>junaid alam</dc:creator>
  <cp:lastModifiedBy>sadhana</cp:lastModifiedBy>
  <cp:revision>33</cp:revision>
  <dcterms:created xsi:type="dcterms:W3CDTF">2005-07-14T08:04:21Z</dcterms:created>
  <dcterms:modified xsi:type="dcterms:W3CDTF">2019-11-15T10:42:37Z</dcterms:modified>
</cp:coreProperties>
</file>