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6" r:id="rId6"/>
    <p:sldId id="287" r:id="rId7"/>
    <p:sldId id="288" r:id="rId8"/>
    <p:sldId id="289" r:id="rId9"/>
    <p:sldId id="290" r:id="rId10"/>
    <p:sldId id="291" r:id="rId11"/>
    <p:sldId id="277" r:id="rId12"/>
    <p:sldId id="278" r:id="rId13"/>
    <p:sldId id="279" r:id="rId14"/>
    <p:sldId id="280" r:id="rId15"/>
    <p:sldId id="281" r:id="rId16"/>
    <p:sldId id="282" r:id="rId17"/>
    <p:sldId id="283" r:id="rId18"/>
    <p:sldId id="284" r:id="rId19"/>
    <p:sldId id="285" r:id="rId20"/>
    <p:sldId id="286" r:id="rId21"/>
    <p:sldId id="264" r:id="rId22"/>
    <p:sldId id="265" r:id="rId23"/>
    <p:sldId id="266"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2" d="100"/>
          <a:sy n="72" d="100"/>
        </p:scale>
        <p:origin x="-132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F9354A9-ADB7-41BF-B176-7FAF177307FF}" type="datetimeFigureOut">
              <a:rPr lang="en-US" smtClean="0"/>
              <a:pPr/>
              <a:t>11/7/2019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C27DA20-B7BA-441D-82AE-B456B6782AE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354A9-ADB7-41BF-B176-7FAF177307FF}"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DA20-B7BA-441D-82AE-B456B6782A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354A9-ADB7-41BF-B176-7FAF177307FF}"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DA20-B7BA-441D-82AE-B456B6782A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9354A9-ADB7-41BF-B176-7FAF177307FF}"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DA20-B7BA-441D-82AE-B456B6782AE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9354A9-ADB7-41BF-B176-7FAF177307FF}" type="datetimeFigureOut">
              <a:rPr lang="en-US" smtClean="0"/>
              <a:pPr/>
              <a:t>11/7/2019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C27DA20-B7BA-441D-82AE-B456B6782A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9354A9-ADB7-41BF-B176-7FAF177307FF}"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DA20-B7BA-441D-82AE-B456B6782AE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9354A9-ADB7-41BF-B176-7FAF177307FF}"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7DA20-B7BA-441D-82AE-B456B6782AE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9354A9-ADB7-41BF-B176-7FAF177307FF}"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7DA20-B7BA-441D-82AE-B456B6782A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354A9-ADB7-41BF-B176-7FAF177307FF}"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7DA20-B7BA-441D-82AE-B456B6782A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9354A9-ADB7-41BF-B176-7FAF177307FF}"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DA20-B7BA-441D-82AE-B456B6782AE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9354A9-ADB7-41BF-B176-7FAF177307FF}" type="datetimeFigureOut">
              <a:rPr lang="en-US" smtClean="0"/>
              <a:pPr/>
              <a:t>11/7/2019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C27DA20-B7BA-441D-82AE-B456B6782AE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F9354A9-ADB7-41BF-B176-7FAF177307FF}" type="datetimeFigureOut">
              <a:rPr lang="en-US" smtClean="0"/>
              <a:pPr/>
              <a:t>11/7/2019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C27DA20-B7BA-441D-82AE-B456B6782A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Maturity indices of fruits and vegetables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khanal\Desktop\Capture.PNG"/>
          <p:cNvPicPr>
            <a:picLocks noGrp="1" noChangeAspect="1" noChangeArrowheads="1"/>
          </p:cNvPicPr>
          <p:nvPr>
            <p:ph sz="quarter" idx="1"/>
          </p:nvPr>
        </p:nvPicPr>
        <p:blipFill>
          <a:blip r:embed="rId2"/>
          <a:srcRect/>
          <a:stretch>
            <a:fillRect/>
          </a:stretch>
        </p:blipFill>
        <p:spPr bwMode="auto">
          <a:xfrm>
            <a:off x="381000" y="113195"/>
            <a:ext cx="8786564" cy="6744805"/>
          </a:xfrm>
          <a:prstGeom prst="rect">
            <a:avLst/>
          </a:prstGeom>
          <a:noFill/>
        </p:spPr>
      </p:pic>
      <p:sp>
        <p:nvSpPr>
          <p:cNvPr id="5" name="TextBox 4"/>
          <p:cNvSpPr txBox="1"/>
          <p:nvPr/>
        </p:nvSpPr>
        <p:spPr>
          <a:xfrm>
            <a:off x="0" y="152400"/>
            <a:ext cx="9144000" cy="954107"/>
          </a:xfrm>
          <a:prstGeom prst="rect">
            <a:avLst/>
          </a:prstGeom>
          <a:noFill/>
        </p:spPr>
        <p:txBody>
          <a:bodyPr wrap="square" rtlCol="0">
            <a:spAutoFit/>
          </a:bodyPr>
          <a:lstStyle/>
          <a:p>
            <a:r>
              <a:rPr lang="en-US" sz="2800" dirty="0" smtClean="0">
                <a:solidFill>
                  <a:srgbClr val="FF0000"/>
                </a:solidFill>
              </a:rPr>
              <a:t>	Too often we are on the side of shelf life at the expanse of 	good eating quality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Maturity indices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pPr>
              <a:buFont typeface="Wingdings" pitchFamily="2" charset="2"/>
              <a:buChar char="Ø"/>
            </a:pPr>
            <a:r>
              <a:rPr lang="en-US" dirty="0" smtClean="0"/>
              <a:t>Sign or indications of the readiness for harvest</a:t>
            </a:r>
          </a:p>
          <a:p>
            <a:pPr>
              <a:buFont typeface="Wingdings" pitchFamily="2" charset="2"/>
              <a:buChar char="Ø"/>
            </a:pPr>
            <a:r>
              <a:rPr lang="en-US" dirty="0" smtClean="0"/>
              <a:t>Basis for determining harvest date</a:t>
            </a:r>
          </a:p>
          <a:p>
            <a:pPr>
              <a:buNone/>
            </a:pPr>
            <a:endParaRPr lang="en-US" dirty="0" smtClean="0"/>
          </a:p>
          <a:p>
            <a:r>
              <a:rPr lang="en-US" b="1" dirty="0" smtClean="0"/>
              <a:t>Two types of maturity indices</a:t>
            </a:r>
          </a:p>
          <a:p>
            <a:pPr>
              <a:buNone/>
            </a:pPr>
            <a:r>
              <a:rPr lang="en-US" dirty="0" err="1" smtClean="0"/>
              <a:t>i</a:t>
            </a:r>
            <a:r>
              <a:rPr lang="en-US" dirty="0" smtClean="0"/>
              <a:t>) </a:t>
            </a:r>
            <a:r>
              <a:rPr lang="en-US" b="1" dirty="0" smtClean="0"/>
              <a:t>Subjective: </a:t>
            </a:r>
          </a:p>
          <a:p>
            <a:pPr>
              <a:buFont typeface="Wingdings" pitchFamily="2" charset="2"/>
              <a:buChar char="Ø"/>
            </a:pPr>
            <a:r>
              <a:rPr lang="en-US" dirty="0" smtClean="0"/>
              <a:t>Qualitative</a:t>
            </a:r>
          </a:p>
          <a:p>
            <a:pPr>
              <a:buFont typeface="Wingdings" pitchFamily="2" charset="2"/>
              <a:buChar char="Ø"/>
            </a:pPr>
            <a:r>
              <a:rPr lang="en-US" dirty="0" smtClean="0"/>
              <a:t>Use the senses (color, size, shape, sound, firmness, juice content etc.)</a:t>
            </a:r>
          </a:p>
          <a:p>
            <a:pPr>
              <a:buNone/>
            </a:pPr>
            <a:endParaRPr lang="en-US" dirty="0" smtClean="0"/>
          </a:p>
          <a:p>
            <a:pPr>
              <a:buNone/>
            </a:pPr>
            <a:endParaRPr lang="en-US" dirty="0" smtClean="0"/>
          </a:p>
          <a:p>
            <a:pPr>
              <a:buNone/>
            </a:pPr>
            <a:r>
              <a:rPr lang="en-US" dirty="0" smtClean="0"/>
              <a:t>ii) </a:t>
            </a:r>
            <a:r>
              <a:rPr lang="en-US" b="1" dirty="0" smtClean="0"/>
              <a:t>Objective:</a:t>
            </a:r>
          </a:p>
          <a:p>
            <a:pPr>
              <a:buFont typeface="Wingdings" pitchFamily="2" charset="2"/>
              <a:buChar char="Ø"/>
            </a:pPr>
            <a:r>
              <a:rPr lang="en-US" dirty="0" smtClean="0"/>
              <a:t>Quantitative </a:t>
            </a:r>
          </a:p>
          <a:p>
            <a:pPr>
              <a:buFont typeface="Wingdings" pitchFamily="2" charset="2"/>
              <a:buChar char="Ø"/>
            </a:pPr>
            <a:r>
              <a:rPr lang="en-US" dirty="0" smtClean="0"/>
              <a:t>Are measurable indices (TSS, TA, Starch content, oil content, firmness, dry matter, Days after full bloom, heat degree day, respiration and ethylene production, production of volatiles etc.)</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Types of indices</a:t>
            </a:r>
            <a:endParaRPr lang="en-US" dirty="0"/>
          </a:p>
        </p:txBody>
      </p:sp>
      <p:sp>
        <p:nvSpPr>
          <p:cNvPr id="3" name="Content Placeholder 2"/>
          <p:cNvSpPr>
            <a:spLocks noGrp="1"/>
          </p:cNvSpPr>
          <p:nvPr>
            <p:ph idx="1"/>
          </p:nvPr>
        </p:nvSpPr>
        <p:spPr>
          <a:xfrm>
            <a:off x="0" y="914400"/>
            <a:ext cx="8915400" cy="3505200"/>
          </a:xfrm>
        </p:spPr>
        <p:txBody>
          <a:bodyPr>
            <a:normAutofit fontScale="85000" lnSpcReduction="20000"/>
          </a:bodyPr>
          <a:lstStyle/>
          <a:p>
            <a:pPr>
              <a:buNone/>
            </a:pPr>
            <a:r>
              <a:rPr lang="en-US" dirty="0" err="1" smtClean="0"/>
              <a:t>i</a:t>
            </a:r>
            <a:r>
              <a:rPr lang="en-US" dirty="0" smtClean="0"/>
              <a:t>) Visual indices</a:t>
            </a:r>
          </a:p>
          <a:p>
            <a:pPr>
              <a:buNone/>
            </a:pPr>
            <a:r>
              <a:rPr lang="en-US" dirty="0" smtClean="0"/>
              <a:t>a) Size and shape: </a:t>
            </a:r>
          </a:p>
          <a:p>
            <a:pPr>
              <a:buFont typeface="Wingdings" pitchFamily="2" charset="2"/>
              <a:buChar char="Ø"/>
            </a:pPr>
            <a:r>
              <a:rPr lang="en-US" dirty="0" smtClean="0"/>
              <a:t>Maturity of fruits can be assessed by their final shape and size at the time of harvest. </a:t>
            </a:r>
          </a:p>
          <a:p>
            <a:pPr>
              <a:buNone/>
            </a:pPr>
            <a:endParaRPr lang="en-US" dirty="0" smtClean="0"/>
          </a:p>
          <a:p>
            <a:pPr>
              <a:buFont typeface="Wingdings" pitchFamily="2" charset="2"/>
              <a:buChar char="Ø"/>
            </a:pPr>
            <a:r>
              <a:rPr lang="en-US" dirty="0" smtClean="0"/>
              <a:t>Fruit shape may be used in some instances to decide maturity.</a:t>
            </a:r>
          </a:p>
          <a:p>
            <a:pPr>
              <a:buNone/>
            </a:pPr>
            <a:endParaRPr lang="en-US" dirty="0" smtClean="0"/>
          </a:p>
          <a:p>
            <a:pPr>
              <a:buFont typeface="Wingdings" pitchFamily="2" charset="2"/>
              <a:buChar char="Ø"/>
            </a:pPr>
            <a:r>
              <a:rPr lang="en-US" dirty="0" smtClean="0"/>
              <a:t>For example, the fullness of cheeks adjacent to pedicel may be used as a guide to maturity of mango</a:t>
            </a:r>
          </a:p>
          <a:p>
            <a:pPr>
              <a:buFont typeface="Wingdings" pitchFamily="2" charset="2"/>
              <a:buChar char="Ø"/>
            </a:pPr>
            <a:endParaRPr lang="en-US" dirty="0" smtClean="0"/>
          </a:p>
          <a:p>
            <a:pPr>
              <a:buFont typeface="Wingdings" pitchFamily="2" charset="2"/>
              <a:buChar char="Ø"/>
            </a:pPr>
            <a:r>
              <a:rPr lang="en-US" dirty="0" smtClean="0"/>
              <a:t>Banana : angular shape changes to round </a:t>
            </a:r>
          </a:p>
          <a:p>
            <a:pPr>
              <a:buNone/>
            </a:pPr>
            <a:endParaRPr lang="en-US" dirty="0"/>
          </a:p>
        </p:txBody>
      </p:sp>
      <p:pic>
        <p:nvPicPr>
          <p:cNvPr id="1027" name="Picture 3" descr="C:\Users\Amit\Desktop\Capture.PNG"/>
          <p:cNvPicPr>
            <a:picLocks noChangeAspect="1" noChangeArrowheads="1"/>
          </p:cNvPicPr>
          <p:nvPr/>
        </p:nvPicPr>
        <p:blipFill>
          <a:blip r:embed="rId2"/>
          <a:srcRect/>
          <a:stretch>
            <a:fillRect/>
          </a:stretch>
        </p:blipFill>
        <p:spPr bwMode="auto">
          <a:xfrm>
            <a:off x="1752600" y="4724400"/>
            <a:ext cx="5372100"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667000"/>
          </a:xfrm>
        </p:spPr>
        <p:txBody>
          <a:bodyPr>
            <a:normAutofit/>
          </a:bodyPr>
          <a:lstStyle/>
          <a:p>
            <a:pPr>
              <a:buNone/>
            </a:pPr>
            <a:r>
              <a:rPr lang="en-US" dirty="0" smtClean="0"/>
              <a:t>b) </a:t>
            </a:r>
            <a:r>
              <a:rPr lang="en-US" dirty="0" err="1" smtClean="0"/>
              <a:t>Colour</a:t>
            </a:r>
            <a:r>
              <a:rPr lang="en-US" dirty="0" smtClean="0"/>
              <a:t>: </a:t>
            </a:r>
          </a:p>
          <a:p>
            <a:pPr>
              <a:buFont typeface="Wingdings" pitchFamily="2" charset="2"/>
              <a:buChar char="Ø"/>
            </a:pPr>
            <a:r>
              <a:rPr lang="en-US" dirty="0" smtClean="0"/>
              <a:t>The loss of green color of many fruits is a valuable guide to maturity </a:t>
            </a:r>
          </a:p>
        </p:txBody>
      </p:sp>
      <p:pic>
        <p:nvPicPr>
          <p:cNvPr id="2052" name="Picture 4" descr="C:\Users\Amit\Desktop\Capture.PNG"/>
          <p:cNvPicPr>
            <a:picLocks noChangeAspect="1" noChangeArrowheads="1"/>
          </p:cNvPicPr>
          <p:nvPr/>
        </p:nvPicPr>
        <p:blipFill>
          <a:blip r:embed="rId2"/>
          <a:srcRect/>
          <a:stretch>
            <a:fillRect/>
          </a:stretch>
        </p:blipFill>
        <p:spPr bwMode="auto">
          <a:xfrm>
            <a:off x="1143000" y="1981200"/>
            <a:ext cx="7119822" cy="46342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96000" cy="6324599"/>
          </a:xfrm>
        </p:spPr>
        <p:txBody>
          <a:bodyPr>
            <a:normAutofit fontScale="92500" lnSpcReduction="10000"/>
          </a:bodyPr>
          <a:lstStyle/>
          <a:p>
            <a:pPr>
              <a:buNone/>
            </a:pPr>
            <a:r>
              <a:rPr lang="en-US" dirty="0" smtClean="0"/>
              <a:t>ii) Physical indices </a:t>
            </a:r>
          </a:p>
          <a:p>
            <a:pPr>
              <a:buNone/>
            </a:pPr>
            <a:r>
              <a:rPr lang="en-US" dirty="0" smtClean="0"/>
              <a:t>a) Firmness: </a:t>
            </a:r>
          </a:p>
          <a:p>
            <a:pPr>
              <a:buFont typeface="Wingdings" pitchFamily="2" charset="2"/>
              <a:buChar char="Ø"/>
            </a:pPr>
            <a:r>
              <a:rPr lang="en-US" dirty="0" smtClean="0"/>
              <a:t>As fruit mature and ripen they soften by </a:t>
            </a:r>
            <a:r>
              <a:rPr lang="en-US" b="1" dirty="0" smtClean="0"/>
              <a:t>dissolution of the middle lamella </a:t>
            </a:r>
            <a:r>
              <a:rPr lang="en-US" dirty="0" smtClean="0"/>
              <a:t>of the cell walls. </a:t>
            </a:r>
          </a:p>
          <a:p>
            <a:pPr>
              <a:buNone/>
            </a:pPr>
            <a:endParaRPr lang="en-US" dirty="0" smtClean="0"/>
          </a:p>
          <a:p>
            <a:pPr>
              <a:buFont typeface="Wingdings" pitchFamily="2" charset="2"/>
              <a:buChar char="Ø"/>
            </a:pPr>
            <a:r>
              <a:rPr lang="en-US" dirty="0" smtClean="0"/>
              <a:t>In many fruits such as apple, pear, peach, plum, guava, </a:t>
            </a:r>
            <a:r>
              <a:rPr lang="en-US" dirty="0" err="1" smtClean="0"/>
              <a:t>kinnow</a:t>
            </a:r>
            <a:r>
              <a:rPr lang="en-US" dirty="0" smtClean="0"/>
              <a:t> etc. firmness can be used to determine harvest maturity.</a:t>
            </a:r>
          </a:p>
          <a:p>
            <a:pPr>
              <a:buNone/>
            </a:pPr>
            <a:endParaRPr lang="en-US" dirty="0" smtClean="0"/>
          </a:p>
          <a:p>
            <a:pPr>
              <a:buFont typeface="Wingdings" pitchFamily="2" charset="2"/>
              <a:buChar char="Ø"/>
            </a:pPr>
            <a:r>
              <a:rPr lang="en-US" dirty="0" err="1" smtClean="0"/>
              <a:t>Penetrometer</a:t>
            </a:r>
            <a:r>
              <a:rPr lang="en-US" dirty="0" smtClean="0"/>
              <a:t> measures the pressure necessary to force a plunger of specified size into the pulp of the fruit.</a:t>
            </a:r>
          </a:p>
          <a:p>
            <a:pPr>
              <a:buNone/>
            </a:pPr>
            <a:endParaRPr lang="en-US" dirty="0" smtClean="0"/>
          </a:p>
          <a:p>
            <a:pPr>
              <a:buFont typeface="Wingdings" pitchFamily="2" charset="2"/>
              <a:buChar char="Ø"/>
            </a:pPr>
            <a:r>
              <a:rPr lang="en-US" dirty="0" smtClean="0"/>
              <a:t>Such pressure is measured in pounds and kilograms force.</a:t>
            </a:r>
            <a:endParaRPr lang="en-US" dirty="0"/>
          </a:p>
        </p:txBody>
      </p:sp>
      <p:pic>
        <p:nvPicPr>
          <p:cNvPr id="3074" name="Picture 2" descr="C:\Users\Amit\Desktop\Capture.PNG"/>
          <p:cNvPicPr>
            <a:picLocks noChangeAspect="1" noChangeArrowheads="1"/>
          </p:cNvPicPr>
          <p:nvPr/>
        </p:nvPicPr>
        <p:blipFill>
          <a:blip r:embed="rId2"/>
          <a:srcRect/>
          <a:stretch>
            <a:fillRect/>
          </a:stretch>
        </p:blipFill>
        <p:spPr bwMode="auto">
          <a:xfrm>
            <a:off x="6105525" y="0"/>
            <a:ext cx="3038475" cy="22669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b) Specific gravity: </a:t>
            </a:r>
          </a:p>
          <a:p>
            <a:pPr lvl="1">
              <a:buFont typeface="Wingdings" pitchFamily="2" charset="2"/>
              <a:buChar char="Ø"/>
            </a:pPr>
            <a:r>
              <a:rPr lang="en-US" dirty="0" smtClean="0"/>
              <a:t>Specific gravity is the ratio of the density of a substance to the density of a reference substance.</a:t>
            </a:r>
          </a:p>
          <a:p>
            <a:pPr lvl="1">
              <a:buFont typeface="Wingdings" pitchFamily="2" charset="2"/>
              <a:buChar char="Ø"/>
            </a:pPr>
            <a:endParaRPr lang="en-US" dirty="0" smtClean="0"/>
          </a:p>
          <a:p>
            <a:pPr lvl="1">
              <a:buFont typeface="Wingdings" pitchFamily="2" charset="2"/>
              <a:buChar char="Ø"/>
            </a:pPr>
            <a:r>
              <a:rPr lang="en-US" dirty="0" smtClean="0"/>
              <a:t>As fruit mature, their specific gravity increases. </a:t>
            </a:r>
          </a:p>
          <a:p>
            <a:pPr lvl="1">
              <a:buFont typeface="Wingdings" pitchFamily="2" charset="2"/>
              <a:buChar char="Ø"/>
            </a:pPr>
            <a:endParaRPr lang="en-US" dirty="0" smtClean="0"/>
          </a:p>
          <a:p>
            <a:pPr lvl="1">
              <a:buFont typeface="Wingdings" pitchFamily="2" charset="2"/>
              <a:buChar char="Ø"/>
            </a:pPr>
            <a:r>
              <a:rPr lang="en-US" dirty="0" smtClean="0"/>
              <a:t>This parameter is rarely used in practice to determine when to harvest a crop </a:t>
            </a:r>
          </a:p>
          <a:p>
            <a:pPr lvl="1">
              <a:buFont typeface="Wingdings" pitchFamily="2" charset="2"/>
              <a:buChar char="Ø"/>
            </a:pPr>
            <a:endParaRPr lang="en-US" dirty="0" smtClean="0"/>
          </a:p>
          <a:p>
            <a:pPr lvl="1">
              <a:buFont typeface="Wingdings" pitchFamily="2" charset="2"/>
              <a:buChar char="Ø"/>
            </a:pPr>
            <a:r>
              <a:rPr lang="en-US" dirty="0" smtClean="0"/>
              <a:t>It is used to grade crops into different maturities. </a:t>
            </a:r>
          </a:p>
          <a:p>
            <a:pPr lvl="1">
              <a:buFont typeface="Wingdings" pitchFamily="2" charset="2"/>
              <a:buChar char="Ø"/>
            </a:pPr>
            <a:endParaRPr lang="en-US" dirty="0" smtClean="0"/>
          </a:p>
          <a:p>
            <a:pPr lvl="1">
              <a:buFont typeface="Wingdings" pitchFamily="2" charset="2"/>
              <a:buChar char="Ø"/>
            </a:pPr>
            <a:r>
              <a:rPr lang="en-US" dirty="0" smtClean="0"/>
              <a:t>To do this the fruit or vegetable is placed in a tank of water; those that float will be less mature that those that sink.</a:t>
            </a:r>
          </a:p>
          <a:p>
            <a:pPr lvl="1">
              <a:buNone/>
            </a:pPr>
            <a:r>
              <a:rPr lang="en-US" dirty="0" smtClean="0"/>
              <a:t> </a:t>
            </a:r>
          </a:p>
          <a:p>
            <a:pPr lvl="1">
              <a:buFont typeface="Wingdings" pitchFamily="2" charset="2"/>
              <a:buChar char="Ø"/>
            </a:pPr>
            <a:r>
              <a:rPr lang="en-US" dirty="0" smtClean="0"/>
              <a:t>In practice, the fruit or vegetable is weighed in air, then in pure water. The weight in air divided by the weight in water gives the specific gravity.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fontScale="92500" lnSpcReduction="20000"/>
          </a:bodyPr>
          <a:lstStyle/>
          <a:p>
            <a:pPr>
              <a:buNone/>
            </a:pPr>
            <a:r>
              <a:rPr lang="en-US" dirty="0" smtClean="0"/>
              <a:t>iii) </a:t>
            </a:r>
            <a:r>
              <a:rPr lang="en-US" b="1" dirty="0" smtClean="0"/>
              <a:t>Chemical Measurement </a:t>
            </a:r>
          </a:p>
          <a:p>
            <a:pPr>
              <a:buFont typeface="Wingdings" pitchFamily="2" charset="2"/>
              <a:buChar char="Ø"/>
            </a:pPr>
            <a:r>
              <a:rPr lang="en-US" dirty="0" smtClean="0"/>
              <a:t>The total soluble solids of the fruit can be measured with </a:t>
            </a:r>
            <a:r>
              <a:rPr lang="en-US" dirty="0" err="1" smtClean="0"/>
              <a:t>refractometer</a:t>
            </a:r>
            <a:r>
              <a:rPr lang="en-US" dirty="0" smtClean="0"/>
              <a:t>, which indicate the harvest maturity of fruits.</a:t>
            </a:r>
          </a:p>
          <a:p>
            <a:pPr>
              <a:buNone/>
            </a:pPr>
            <a:endParaRPr lang="en-US" dirty="0" smtClean="0"/>
          </a:p>
          <a:p>
            <a:pPr>
              <a:buFont typeface="Wingdings" pitchFamily="2" charset="2"/>
              <a:buChar char="Ø"/>
            </a:pPr>
            <a:r>
              <a:rPr lang="en-US" dirty="0" smtClean="0"/>
              <a:t>Acidity is readily determined on a sample of extracted juice by titration with 0.1 N </a:t>
            </a:r>
            <a:r>
              <a:rPr lang="en-US" dirty="0" err="1" smtClean="0"/>
              <a:t>NaOH</a:t>
            </a:r>
            <a:r>
              <a:rPr lang="en-US" dirty="0" smtClean="0"/>
              <a:t>.</a:t>
            </a:r>
          </a:p>
          <a:p>
            <a:pPr>
              <a:buFont typeface="Wingdings" pitchFamily="2" charset="2"/>
              <a:buChar char="Ø"/>
            </a:pPr>
            <a:endParaRPr lang="en-US" dirty="0" smtClean="0"/>
          </a:p>
          <a:p>
            <a:pPr>
              <a:buFont typeface="Wingdings" pitchFamily="2" charset="2"/>
              <a:buChar char="Ø"/>
            </a:pPr>
            <a:r>
              <a:rPr lang="en-US" dirty="0" smtClean="0"/>
              <a:t>TSS/TA is better to judge maturity as it gives the sugar acid blending of product</a:t>
            </a:r>
          </a:p>
          <a:p>
            <a:pPr>
              <a:buFont typeface="Wingdings" pitchFamily="2" charset="2"/>
              <a:buChar char="Ø"/>
            </a:pPr>
            <a:endParaRPr lang="en-US" dirty="0" smtClean="0"/>
          </a:p>
          <a:p>
            <a:pPr>
              <a:buNone/>
            </a:pPr>
            <a:r>
              <a:rPr lang="en-US" dirty="0" smtClean="0"/>
              <a:t>a) </a:t>
            </a:r>
            <a:r>
              <a:rPr lang="en-US" b="1" dirty="0" smtClean="0"/>
              <a:t>Total Soluble Solids</a:t>
            </a:r>
          </a:p>
          <a:p>
            <a:pPr>
              <a:buFont typeface="Wingdings" pitchFamily="2" charset="2"/>
              <a:buChar char="Ø"/>
            </a:pPr>
            <a:r>
              <a:rPr lang="en-US" dirty="0" smtClean="0"/>
              <a:t>can be determined in a small sample of fruit juice using hand </a:t>
            </a:r>
            <a:r>
              <a:rPr lang="en-US" dirty="0" err="1" smtClean="0"/>
              <a:t>refractometer</a:t>
            </a:r>
            <a:r>
              <a:rPr lang="en-US" dirty="0" smtClean="0"/>
              <a:t> </a:t>
            </a:r>
          </a:p>
          <a:p>
            <a:pPr>
              <a:buFont typeface="Wingdings" pitchFamily="2" charset="2"/>
              <a:buChar char="Ø"/>
            </a:pPr>
            <a:endParaRPr lang="en-US" dirty="0" smtClean="0"/>
          </a:p>
          <a:p>
            <a:pPr>
              <a:buFont typeface="Wingdings" pitchFamily="2" charset="2"/>
              <a:buChar char="Ø"/>
            </a:pPr>
            <a:r>
              <a:rPr lang="en-US" dirty="0" smtClean="0"/>
              <a:t>The </a:t>
            </a:r>
            <a:r>
              <a:rPr lang="en-US" dirty="0" err="1" smtClean="0"/>
              <a:t>refractometer</a:t>
            </a:r>
            <a:r>
              <a:rPr lang="en-US" dirty="0" smtClean="0"/>
              <a:t> measures the refractive index, which indicates how much a light beam will be slowed down when it passes through the fruit juice. </a:t>
            </a:r>
          </a:p>
          <a:p>
            <a:pPr>
              <a:buFont typeface="Wingdings" pitchFamily="2" charset="2"/>
              <a:buChar char="Ø"/>
            </a:pPr>
            <a:endParaRPr lang="en-US" dirty="0" smtClean="0"/>
          </a:p>
          <a:p>
            <a:pPr>
              <a:buFont typeface="Wingdings" pitchFamily="2" charset="2"/>
              <a:buChar char="Ø"/>
            </a:pPr>
            <a:r>
              <a:rPr lang="en-US" dirty="0" smtClean="0"/>
              <a:t>The </a:t>
            </a:r>
            <a:r>
              <a:rPr lang="en-US" dirty="0" err="1" smtClean="0"/>
              <a:t>refractometer</a:t>
            </a:r>
            <a:r>
              <a:rPr lang="en-US" dirty="0" smtClean="0"/>
              <a:t> has different scales (0-32</a:t>
            </a:r>
            <a:r>
              <a:rPr lang="en-US" baseline="30000" dirty="0" smtClean="0"/>
              <a:t>O</a:t>
            </a:r>
            <a:r>
              <a:rPr lang="en-US" dirty="0" smtClean="0"/>
              <a:t>B), (28-62</a:t>
            </a:r>
            <a:r>
              <a:rPr lang="en-US" baseline="30000" dirty="0" smtClean="0"/>
              <a:t>O</a:t>
            </a:r>
            <a:r>
              <a:rPr lang="en-US" dirty="0" smtClean="0"/>
              <a:t>B) and (56-92</a:t>
            </a:r>
            <a:r>
              <a:rPr lang="en-US" baseline="30000" dirty="0" smtClean="0"/>
              <a:t>O</a:t>
            </a:r>
            <a:r>
              <a:rPr lang="en-US" dirty="0" smtClean="0"/>
              <a:t>B) which can be read directly. </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72000"/>
          </a:xfrm>
        </p:spPr>
        <p:txBody>
          <a:bodyPr>
            <a:normAutofit fontScale="92500" lnSpcReduction="20000"/>
          </a:bodyPr>
          <a:lstStyle/>
          <a:p>
            <a:pPr>
              <a:buFont typeface="Wingdings" pitchFamily="2" charset="2"/>
              <a:buChar char="Ø"/>
            </a:pPr>
            <a:r>
              <a:rPr lang="en-US" dirty="0" smtClean="0"/>
              <a:t>For large size fruits, these should be cut from stem to blossom end and to the centre of the fruit to account for variability in TSS from top to bottom and inside to outside of the fruit. </a:t>
            </a:r>
          </a:p>
          <a:p>
            <a:pPr>
              <a:buFont typeface="Wingdings" pitchFamily="2" charset="2"/>
              <a:buChar char="Ø"/>
            </a:pPr>
            <a:endParaRPr lang="en-US" dirty="0" smtClean="0"/>
          </a:p>
          <a:p>
            <a:pPr>
              <a:buFont typeface="Wingdings" pitchFamily="2" charset="2"/>
              <a:buChar char="Ø"/>
            </a:pPr>
            <a:r>
              <a:rPr lang="en-US" dirty="0" smtClean="0"/>
              <a:t>The fruit tissues should be macerated thoroughly in </a:t>
            </a:r>
            <a:r>
              <a:rPr lang="en-US" dirty="0" err="1" smtClean="0"/>
              <a:t>pastle</a:t>
            </a:r>
            <a:r>
              <a:rPr lang="en-US" dirty="0" smtClean="0"/>
              <a:t> motor and then from the </a:t>
            </a:r>
            <a:r>
              <a:rPr lang="en-US" dirty="0" err="1" smtClean="0"/>
              <a:t>mescerated</a:t>
            </a:r>
            <a:r>
              <a:rPr lang="en-US" dirty="0" smtClean="0"/>
              <a:t> pulp the juice is extracted by passing through muslin cloth.</a:t>
            </a:r>
          </a:p>
          <a:p>
            <a:pPr>
              <a:buNone/>
            </a:pPr>
            <a:endParaRPr lang="en-US" dirty="0" smtClean="0"/>
          </a:p>
          <a:p>
            <a:pPr>
              <a:buFont typeface="Wingdings" pitchFamily="2" charset="2"/>
              <a:buChar char="Ø"/>
            </a:pPr>
            <a:r>
              <a:rPr lang="en-US" dirty="0" smtClean="0"/>
              <a:t>A drop of juice is then put on the prism of the </a:t>
            </a:r>
            <a:r>
              <a:rPr lang="en-US" dirty="0" err="1" smtClean="0"/>
              <a:t>refractometer</a:t>
            </a:r>
            <a:r>
              <a:rPr lang="en-US" dirty="0" smtClean="0"/>
              <a:t> and TSS content can be read directly on the scale. </a:t>
            </a:r>
          </a:p>
          <a:p>
            <a:pPr>
              <a:buNone/>
            </a:pPr>
            <a:endParaRPr lang="en-US" dirty="0" smtClean="0"/>
          </a:p>
          <a:p>
            <a:pPr>
              <a:buFont typeface="Wingdings" pitchFamily="2" charset="2"/>
              <a:buChar char="Ø"/>
            </a:pPr>
            <a:r>
              <a:rPr lang="en-US" dirty="0" smtClean="0"/>
              <a:t>However, in case of small fruits like grapes, the juice content can be extracted by simply pressing the whole fruit. </a:t>
            </a:r>
          </a:p>
          <a:p>
            <a:pPr>
              <a:buNone/>
            </a:pPr>
            <a:endParaRPr lang="en-US" dirty="0"/>
          </a:p>
        </p:txBody>
      </p:sp>
      <p:pic>
        <p:nvPicPr>
          <p:cNvPr id="4" name="Picture 2" descr="C:\Users\Amit\Desktop\Capture.PNG"/>
          <p:cNvPicPr>
            <a:picLocks noChangeAspect="1" noChangeArrowheads="1"/>
          </p:cNvPicPr>
          <p:nvPr/>
        </p:nvPicPr>
        <p:blipFill>
          <a:blip r:embed="rId2"/>
          <a:srcRect/>
          <a:stretch>
            <a:fillRect/>
          </a:stretch>
        </p:blipFill>
        <p:spPr bwMode="auto">
          <a:xfrm>
            <a:off x="5743575" y="4400550"/>
            <a:ext cx="3400425" cy="2457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191000"/>
          </a:xfrm>
        </p:spPr>
        <p:txBody>
          <a:bodyPr>
            <a:normAutofit/>
          </a:bodyPr>
          <a:lstStyle/>
          <a:p>
            <a:pPr>
              <a:buNone/>
            </a:pPr>
            <a:r>
              <a:rPr lang="en-US" dirty="0" smtClean="0"/>
              <a:t>b) </a:t>
            </a:r>
            <a:r>
              <a:rPr lang="en-US" b="1" dirty="0" err="1" smtClean="0"/>
              <a:t>Titratable</a:t>
            </a:r>
            <a:r>
              <a:rPr lang="en-US" b="1" dirty="0" smtClean="0"/>
              <a:t> acidity: </a:t>
            </a:r>
          </a:p>
          <a:p>
            <a:pPr lvl="1">
              <a:buFont typeface="Wingdings" pitchFamily="2" charset="2"/>
              <a:buChar char="Ø"/>
            </a:pPr>
            <a:r>
              <a:rPr lang="en-US" dirty="0" err="1" smtClean="0"/>
              <a:t>Titratable</a:t>
            </a:r>
            <a:r>
              <a:rPr lang="en-US" dirty="0" smtClean="0"/>
              <a:t> acidity (TA) can be determined by titrating a know volume of juice with 0.1N </a:t>
            </a:r>
            <a:r>
              <a:rPr lang="en-US" dirty="0" err="1" smtClean="0"/>
              <a:t>NaOH</a:t>
            </a:r>
            <a:r>
              <a:rPr lang="en-US" dirty="0" smtClean="0"/>
              <a:t> to end point </a:t>
            </a:r>
          </a:p>
          <a:p>
            <a:pPr lvl="1">
              <a:buFont typeface="Wingdings" pitchFamily="2" charset="2"/>
              <a:buChar char="Ø"/>
            </a:pPr>
            <a:endParaRPr lang="en-US" dirty="0" smtClean="0"/>
          </a:p>
          <a:p>
            <a:pPr lvl="1">
              <a:buFont typeface="Wingdings" pitchFamily="2" charset="2"/>
              <a:buChar char="Ø"/>
            </a:pPr>
            <a:r>
              <a:rPr lang="en-US" dirty="0" smtClean="0"/>
              <a:t>The milliliters of </a:t>
            </a:r>
            <a:r>
              <a:rPr lang="en-US" dirty="0" err="1" smtClean="0"/>
              <a:t>NaOH</a:t>
            </a:r>
            <a:r>
              <a:rPr lang="en-US" dirty="0" smtClean="0"/>
              <a:t> needed are used to calculate the TA. </a:t>
            </a:r>
          </a:p>
          <a:p>
            <a:pPr lvl="1">
              <a:buFont typeface="Wingdings" pitchFamily="2" charset="2"/>
              <a:buChar char="Ø"/>
            </a:pPr>
            <a:endParaRPr lang="en-US" dirty="0" smtClean="0"/>
          </a:p>
          <a:p>
            <a:pPr lvl="1">
              <a:buFont typeface="Wingdings" pitchFamily="2" charset="2"/>
              <a:buChar char="Ø"/>
            </a:pPr>
            <a:r>
              <a:rPr lang="en-US" dirty="0" smtClean="0"/>
              <a:t>The TA expressed as percent </a:t>
            </a:r>
            <a:r>
              <a:rPr lang="en-US" dirty="0" err="1" smtClean="0"/>
              <a:t>malic</a:t>
            </a:r>
            <a:r>
              <a:rPr lang="en-US" dirty="0" smtClean="0"/>
              <a:t>, citric or tartaric acid can be calculated as follows: </a:t>
            </a:r>
          </a:p>
          <a:p>
            <a:pPr>
              <a:buNone/>
            </a:pPr>
            <a:endParaRPr lang="en-US" dirty="0" smtClean="0"/>
          </a:p>
          <a:p>
            <a:pPr>
              <a:buNone/>
            </a:pPr>
            <a:endParaRPr lang="en-US" dirty="0" smtClean="0"/>
          </a:p>
        </p:txBody>
      </p:sp>
      <p:pic>
        <p:nvPicPr>
          <p:cNvPr id="5123" name="Picture 3" descr="C:\Users\Amit\Desktop\Capture.PNG"/>
          <p:cNvPicPr>
            <a:picLocks noChangeAspect="1" noChangeArrowheads="1"/>
          </p:cNvPicPr>
          <p:nvPr/>
        </p:nvPicPr>
        <p:blipFill>
          <a:blip r:embed="rId2"/>
          <a:srcRect/>
          <a:stretch>
            <a:fillRect/>
          </a:stretch>
        </p:blipFill>
        <p:spPr bwMode="auto">
          <a:xfrm>
            <a:off x="228600" y="4114800"/>
            <a:ext cx="8042988" cy="914400"/>
          </a:xfrm>
          <a:prstGeom prst="rect">
            <a:avLst/>
          </a:prstGeom>
          <a:noFill/>
        </p:spPr>
      </p:pic>
      <p:pic>
        <p:nvPicPr>
          <p:cNvPr id="5124" name="Picture 4" descr="C:\Users\Amit\Desktop\Capture.PNG"/>
          <p:cNvPicPr>
            <a:picLocks noChangeAspect="1" noChangeArrowheads="1"/>
          </p:cNvPicPr>
          <p:nvPr/>
        </p:nvPicPr>
        <p:blipFill>
          <a:blip r:embed="rId3"/>
          <a:srcRect/>
          <a:stretch>
            <a:fillRect/>
          </a:stretch>
        </p:blipFill>
        <p:spPr bwMode="auto">
          <a:xfrm>
            <a:off x="0" y="5181599"/>
            <a:ext cx="9144000" cy="121933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iv) Calculated indices: </a:t>
            </a:r>
          </a:p>
          <a:p>
            <a:pPr>
              <a:buNone/>
            </a:pPr>
            <a:r>
              <a:rPr lang="en-US" b="1" dirty="0" smtClean="0"/>
              <a:t> a) Calendar Date/Days after full bloom : </a:t>
            </a:r>
          </a:p>
          <a:p>
            <a:pPr lvl="1">
              <a:buFont typeface="Wingdings" pitchFamily="2" charset="2"/>
              <a:buChar char="Ø"/>
            </a:pPr>
            <a:r>
              <a:rPr lang="en-US" dirty="0" smtClean="0"/>
              <a:t>Useful guide to harvest, where seasonal variation in climate is small</a:t>
            </a:r>
          </a:p>
          <a:p>
            <a:pPr lvl="1">
              <a:buNone/>
            </a:pPr>
            <a:endParaRPr lang="en-US" dirty="0" smtClean="0"/>
          </a:p>
          <a:p>
            <a:pPr lvl="1">
              <a:buFont typeface="Wingdings" pitchFamily="2" charset="2"/>
              <a:buChar char="Ø"/>
            </a:pPr>
            <a:r>
              <a:rPr lang="en-US" dirty="0" smtClean="0"/>
              <a:t>This method works well when the blooming period is short period</a:t>
            </a:r>
          </a:p>
          <a:p>
            <a:pPr>
              <a:buNone/>
            </a:pPr>
            <a:r>
              <a:rPr lang="en-US" b="1" dirty="0" smtClean="0"/>
              <a:t>b) Heat Units:</a:t>
            </a:r>
          </a:p>
          <a:p>
            <a:pPr lvl="1">
              <a:buFont typeface="Wingdings" pitchFamily="2" charset="2"/>
              <a:buChar char="Ø"/>
            </a:pPr>
            <a:r>
              <a:rPr lang="en-US" dirty="0" smtClean="0"/>
              <a:t>It has been found that a characteristics number of heat unit or degree-days is required to mature a crop under usually warm conditions</a:t>
            </a:r>
          </a:p>
          <a:p>
            <a:pPr lvl="1">
              <a:buFont typeface="Wingdings" pitchFamily="2" charset="2"/>
              <a:buChar char="Ø"/>
            </a:pPr>
            <a:endParaRPr lang="en-US" dirty="0" smtClean="0"/>
          </a:p>
          <a:p>
            <a:pPr lvl="1">
              <a:buFont typeface="Wingdings" pitchFamily="2" charset="2"/>
              <a:buChar char="Ø"/>
            </a:pPr>
            <a:r>
              <a:rPr lang="en-US" dirty="0" smtClean="0"/>
              <a:t>It is based on the principle that growth of plant organ is directly proportional with ambient temperature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b="1" dirty="0" smtClean="0"/>
              <a:t>	MATURITY </a:t>
            </a:r>
          </a:p>
          <a:p>
            <a:r>
              <a:rPr lang="en-US" dirty="0" smtClean="0"/>
              <a:t> It is the stage of fully development of tissue of fruit and vegetables only after which it will ripen normally</a:t>
            </a:r>
          </a:p>
          <a:p>
            <a:endParaRPr lang="en-US" dirty="0" smtClean="0"/>
          </a:p>
          <a:p>
            <a:r>
              <a:rPr lang="en-US" dirty="0" smtClean="0"/>
              <a:t>During the process of maturation the fruit receives a regular supply of food material from the plant</a:t>
            </a:r>
          </a:p>
          <a:p>
            <a:endParaRPr lang="en-US" dirty="0" smtClean="0"/>
          </a:p>
          <a:p>
            <a:r>
              <a:rPr lang="en-US" dirty="0" smtClean="0"/>
              <a:t>When mature, the abscission or corky layer which forms at the stem end stops this inflow</a:t>
            </a:r>
          </a:p>
          <a:p>
            <a:pPr>
              <a:buNone/>
            </a:pPr>
            <a:endParaRPr lang="en-US" dirty="0" smtClean="0"/>
          </a:p>
          <a:p>
            <a:r>
              <a:rPr lang="en-US" dirty="0" smtClean="0"/>
              <a:t>Afterwards, the fruit depend on its own reserves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V) Physiological </a:t>
            </a:r>
            <a:r>
              <a:rPr lang="en-US" b="1" dirty="0"/>
              <a:t>Method:</a:t>
            </a:r>
          </a:p>
          <a:p>
            <a:pPr>
              <a:buNone/>
            </a:pPr>
            <a:r>
              <a:rPr lang="en-US" b="1" dirty="0"/>
              <a:t>Respiration </a:t>
            </a:r>
            <a:r>
              <a:rPr lang="en-US" b="1" dirty="0" smtClean="0"/>
              <a:t>rate:</a:t>
            </a:r>
          </a:p>
          <a:p>
            <a:pPr>
              <a:buFont typeface="Wingdings" pitchFamily="2" charset="2"/>
              <a:buChar char="Ø"/>
            </a:pPr>
            <a:r>
              <a:rPr lang="en-US" dirty="0" smtClean="0"/>
              <a:t>Particularly on </a:t>
            </a:r>
            <a:r>
              <a:rPr lang="en-US" dirty="0" err="1" smtClean="0"/>
              <a:t>climateric</a:t>
            </a:r>
            <a:r>
              <a:rPr lang="en-US" dirty="0" smtClean="0"/>
              <a:t> fruits can accurately pin point the most appropriate time of harvest as there is </a:t>
            </a:r>
            <a:r>
              <a:rPr lang="en-US" dirty="0" err="1" smtClean="0"/>
              <a:t>climateric</a:t>
            </a:r>
            <a:r>
              <a:rPr lang="en-US" dirty="0" smtClean="0"/>
              <a:t> rise in respiration</a:t>
            </a:r>
          </a:p>
          <a:p>
            <a:pPr>
              <a:buFont typeface="Wingdings" pitchFamily="2" charset="2"/>
              <a:buChar char="Ø"/>
            </a:pPr>
            <a:endParaRPr lang="en-US" dirty="0" smtClean="0"/>
          </a:p>
          <a:p>
            <a:pPr>
              <a:buNone/>
            </a:pPr>
            <a:r>
              <a:rPr lang="en-US" b="1" dirty="0" smtClean="0"/>
              <a:t>Internal ethylene evolution:</a:t>
            </a:r>
          </a:p>
          <a:p>
            <a:pPr>
              <a:buFont typeface="Wingdings" pitchFamily="2" charset="2"/>
              <a:buChar char="Ø"/>
            </a:pPr>
            <a:r>
              <a:rPr lang="en-US" dirty="0" smtClean="0"/>
              <a:t>Like respiration rise </a:t>
            </a:r>
            <a:r>
              <a:rPr lang="en-US" dirty="0" err="1" smtClean="0"/>
              <a:t>climateric</a:t>
            </a:r>
            <a:r>
              <a:rPr lang="en-US" dirty="0" smtClean="0"/>
              <a:t> fruits also have ethylene peak</a:t>
            </a:r>
          </a:p>
          <a:p>
            <a:pPr>
              <a:buNone/>
            </a:pPr>
            <a:endParaRPr lang="en-US" dirty="0" smtClean="0"/>
          </a:p>
          <a:p>
            <a:pPr>
              <a:buNone/>
            </a:pPr>
            <a:r>
              <a:rPr lang="en-US" b="1" dirty="0" smtClean="0"/>
              <a:t>Volatiles production:</a:t>
            </a:r>
            <a:endParaRPr lang="en-US" b="1" dirty="0"/>
          </a:p>
          <a:p>
            <a:pPr lvl="1">
              <a:buNone/>
            </a:pPr>
            <a:r>
              <a:rPr lang="en-US" dirty="0" smtClean="0"/>
              <a:t>Apple: Ethyl-2-methyl butyrate</a:t>
            </a:r>
          </a:p>
          <a:p>
            <a:pPr lvl="1">
              <a:buNone/>
            </a:pPr>
            <a:r>
              <a:rPr lang="en-US" dirty="0" smtClean="0"/>
              <a:t>Banana: </a:t>
            </a:r>
            <a:r>
              <a:rPr lang="en-US" dirty="0" err="1" smtClean="0"/>
              <a:t>Eugenol</a:t>
            </a:r>
            <a:endParaRPr lang="en-US" dirty="0" smtClean="0"/>
          </a:p>
          <a:p>
            <a:pPr lvl="1">
              <a:buNone/>
            </a:pPr>
            <a:r>
              <a:rPr lang="en-US" dirty="0" smtClean="0"/>
              <a:t>Grapefruit: </a:t>
            </a:r>
            <a:r>
              <a:rPr lang="en-US" dirty="0" err="1" smtClean="0"/>
              <a:t>Nootaketone</a:t>
            </a:r>
            <a:endParaRPr lang="en-US" dirty="0" smtClean="0"/>
          </a:p>
          <a:p>
            <a:pPr lvl="1">
              <a:buNone/>
            </a:pPr>
            <a:r>
              <a:rPr lang="en-US" dirty="0" smtClean="0"/>
              <a:t>Lemon: </a:t>
            </a:r>
            <a:r>
              <a:rPr lang="en-US" dirty="0" err="1" smtClean="0"/>
              <a:t>Citral</a:t>
            </a:r>
            <a:endParaRPr lang="en-US" dirty="0" smtClean="0"/>
          </a:p>
          <a:p>
            <a:pPr lvl="1">
              <a:buNone/>
            </a:pPr>
            <a:r>
              <a:rPr lang="en-US" dirty="0" smtClean="0"/>
              <a:t>Orange: </a:t>
            </a:r>
            <a:r>
              <a:rPr lang="en-US" dirty="0" err="1" smtClean="0"/>
              <a:t>Valencene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Maturity indices should be</a:t>
            </a:r>
          </a:p>
          <a:p>
            <a:pPr lvl="1"/>
            <a:r>
              <a:rPr lang="en-US" dirty="0" smtClean="0"/>
              <a:t> simple, easy to carry out</a:t>
            </a:r>
          </a:p>
          <a:p>
            <a:pPr lvl="1"/>
            <a:r>
              <a:rPr lang="en-US" dirty="0" smtClean="0"/>
              <a:t>Objective </a:t>
            </a:r>
            <a:r>
              <a:rPr lang="en-US" dirty="0" err="1" smtClean="0"/>
              <a:t>vs</a:t>
            </a:r>
            <a:r>
              <a:rPr lang="en-US" dirty="0" smtClean="0"/>
              <a:t> subjective indicators</a:t>
            </a:r>
          </a:p>
          <a:p>
            <a:pPr lvl="1"/>
            <a:r>
              <a:rPr lang="en-US" dirty="0" smtClean="0"/>
              <a:t>Related to quality</a:t>
            </a:r>
          </a:p>
          <a:p>
            <a:pPr lvl="1"/>
            <a:r>
              <a:rPr lang="en-US" dirty="0" smtClean="0"/>
              <a:t>Related to storage life</a:t>
            </a:r>
          </a:p>
          <a:p>
            <a:pPr lvl="1"/>
            <a:r>
              <a:rPr lang="en-US" dirty="0" smtClean="0"/>
              <a:t>Represents a progressive change with maturity</a:t>
            </a:r>
          </a:p>
          <a:p>
            <a:pPr lvl="1"/>
            <a:r>
              <a:rPr lang="en-US" dirty="0" err="1" smtClean="0"/>
              <a:t>Premits</a:t>
            </a:r>
            <a:r>
              <a:rPr lang="en-US" dirty="0" smtClean="0"/>
              <a:t> prediction of maturity from year to year</a:t>
            </a:r>
          </a:p>
          <a:p>
            <a:pPr lvl="1"/>
            <a:r>
              <a:rPr lang="en-US" dirty="0" smtClean="0"/>
              <a:t>inexpensive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Limitations of maturity indices uses</a:t>
            </a:r>
          </a:p>
          <a:p>
            <a:pPr lvl="1"/>
            <a:r>
              <a:rPr lang="en-US" dirty="0" smtClean="0"/>
              <a:t>Soil conditions, nutrition, irrigation</a:t>
            </a:r>
          </a:p>
          <a:p>
            <a:pPr lvl="1"/>
            <a:r>
              <a:rPr lang="en-US" dirty="0" smtClean="0"/>
              <a:t>Season , climate</a:t>
            </a:r>
          </a:p>
          <a:p>
            <a:pPr lvl="1"/>
            <a:r>
              <a:rPr lang="en-US" dirty="0" smtClean="0"/>
              <a:t>Position on the plant</a:t>
            </a:r>
          </a:p>
          <a:p>
            <a:pPr lvl="1"/>
            <a:r>
              <a:rPr lang="en-US" dirty="0" smtClean="0"/>
              <a:t>Pruning and other cultural practices and management practices</a:t>
            </a:r>
          </a:p>
          <a:p>
            <a:pPr lvl="1"/>
            <a:r>
              <a:rPr lang="en-US" dirty="0" smtClean="0"/>
              <a:t>varieties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khanal\Desktop\Capture.PNG"/>
          <p:cNvPicPr>
            <a:picLocks noGrp="1" noChangeAspect="1" noChangeArrowheads="1"/>
          </p:cNvPicPr>
          <p:nvPr>
            <p:ph sz="quarter" idx="1"/>
          </p:nvPr>
        </p:nvPicPr>
        <p:blipFill>
          <a:blip r:embed="rId2"/>
          <a:srcRect/>
          <a:stretch>
            <a:fillRect/>
          </a:stretch>
        </p:blipFill>
        <p:spPr bwMode="auto">
          <a:xfrm>
            <a:off x="168099" y="228600"/>
            <a:ext cx="8761469" cy="6629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khanal\Desktop\Capture.PNG"/>
          <p:cNvPicPr>
            <a:picLocks noGrp="1" noChangeAspect="1" noChangeArrowheads="1"/>
          </p:cNvPicPr>
          <p:nvPr>
            <p:ph sz="quarter" idx="1"/>
          </p:nvPr>
        </p:nvPicPr>
        <p:blipFill>
          <a:blip r:embed="rId2"/>
          <a:srcRect/>
          <a:stretch>
            <a:fillRect/>
          </a:stretch>
        </p:blipFill>
        <p:spPr bwMode="auto">
          <a:xfrm>
            <a:off x="19401" y="152400"/>
            <a:ext cx="8952032" cy="6705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r>
              <a:rPr lang="en-US" dirty="0" smtClean="0"/>
              <a:t>In addition to this, typical </a:t>
            </a:r>
            <a:r>
              <a:rPr lang="en-US" dirty="0" err="1" smtClean="0"/>
              <a:t>flavour</a:t>
            </a:r>
            <a:r>
              <a:rPr lang="en-US" dirty="0" smtClean="0"/>
              <a:t> and characteristic </a:t>
            </a:r>
            <a:r>
              <a:rPr lang="en-US" dirty="0" err="1" smtClean="0"/>
              <a:t>colour</a:t>
            </a:r>
            <a:r>
              <a:rPr lang="en-US" dirty="0" smtClean="0"/>
              <a:t> also develop</a:t>
            </a:r>
          </a:p>
          <a:p>
            <a:pPr>
              <a:buNone/>
            </a:pPr>
            <a:endParaRPr lang="en-US" dirty="0" smtClean="0"/>
          </a:p>
          <a:p>
            <a:r>
              <a:rPr lang="en-US" dirty="0" smtClean="0"/>
              <a:t>It has been determined that the stage of maturity at the time of picking influence the storage life and quality of fruit</a:t>
            </a:r>
          </a:p>
          <a:p>
            <a:endParaRPr lang="en-US" dirty="0" smtClean="0"/>
          </a:p>
          <a:p>
            <a:r>
              <a:rPr lang="en-US" dirty="0" smtClean="0"/>
              <a:t>when picked immature like mango develop white patches or air pockets during ripening and lacking in normal </a:t>
            </a:r>
            <a:r>
              <a:rPr lang="en-US" dirty="0" err="1" smtClean="0"/>
              <a:t>brix</a:t>
            </a:r>
            <a:r>
              <a:rPr lang="en-US" dirty="0" smtClean="0"/>
              <a:t> acid ratio or sugar acid ratio, taste and flavor </a:t>
            </a:r>
          </a:p>
          <a:p>
            <a:pPr>
              <a:buNone/>
            </a:pPr>
            <a:endParaRPr lang="en-US" dirty="0" smtClean="0"/>
          </a:p>
          <a:p>
            <a:r>
              <a:rPr lang="en-US" dirty="0" smtClean="0"/>
              <a:t>on the other hand if the fruits are harvested over mature or full ripe they are easy susceptible to microbial and physiological spoilage and their storage life is considerably reduce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r>
              <a:rPr lang="en-US" dirty="0" smtClean="0"/>
              <a:t>Such fruits persist numerous problems during handling, storage and transportation</a:t>
            </a:r>
          </a:p>
          <a:p>
            <a:endParaRPr lang="en-US" dirty="0" smtClean="0"/>
          </a:p>
          <a:p>
            <a:r>
              <a:rPr lang="en-US" dirty="0" smtClean="0"/>
              <a:t>Therefore, it is necessary or essential to pick up the fruits or vegetables at correct stage of maturity to facilitate proper ripening, distant transportation and maximum storage life</a:t>
            </a:r>
          </a:p>
          <a:p>
            <a:endParaRPr lang="en-US" dirty="0" smtClean="0"/>
          </a:p>
          <a:p>
            <a:r>
              <a:rPr lang="en-US" dirty="0" smtClean="0"/>
              <a:t>The postharvest quality of the product is fixed at the harvest so proper harvesting is necessary </a:t>
            </a:r>
          </a:p>
          <a:p>
            <a:pPr>
              <a:buNone/>
            </a:pPr>
            <a:endParaRPr lang="en-US" dirty="0" smtClean="0"/>
          </a:p>
          <a:p>
            <a:r>
              <a:rPr lang="en-US" dirty="0" smtClean="0"/>
              <a:t>We can have good harvest if we harvest at proper time as the development of the fruits is at later stage of development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Fruits harvested too early </a:t>
            </a:r>
            <a:r>
              <a:rPr lang="en-US" b="1" dirty="0" smtClean="0"/>
              <a:t>may lack flavor and may not ripen </a:t>
            </a:r>
            <a:r>
              <a:rPr lang="en-US" dirty="0" smtClean="0"/>
              <a:t>properly, </a:t>
            </a:r>
            <a:r>
              <a:rPr lang="en-US" b="1" dirty="0" smtClean="0"/>
              <a:t>deteriorate faster and have short shelf life</a:t>
            </a:r>
          </a:p>
          <a:p>
            <a:pPr>
              <a:buFont typeface="Wingdings" pitchFamily="2" charset="2"/>
              <a:buChar char="Ø"/>
            </a:pPr>
            <a:endParaRPr lang="en-US" b="1" dirty="0" smtClean="0"/>
          </a:p>
          <a:p>
            <a:pPr>
              <a:buFont typeface="Wingdings" pitchFamily="2" charset="2"/>
              <a:buChar char="Ø"/>
            </a:pPr>
            <a:r>
              <a:rPr lang="en-US" dirty="0" smtClean="0"/>
              <a:t>while produce harvested too late may be fibrous or have very limited market life</a:t>
            </a:r>
          </a:p>
          <a:p>
            <a:pPr>
              <a:buFont typeface="Wingdings" pitchFamily="2" charset="2"/>
              <a:buChar char="Ø"/>
            </a:pPr>
            <a:endParaRPr lang="en-US" dirty="0" smtClean="0"/>
          </a:p>
          <a:p>
            <a:pPr>
              <a:buFont typeface="Wingdings" pitchFamily="2" charset="2"/>
              <a:buChar char="Ø"/>
            </a:pPr>
            <a:r>
              <a:rPr lang="en-US" dirty="0" smtClean="0"/>
              <a:t>Yield may also be lower</a:t>
            </a:r>
          </a:p>
          <a:p>
            <a:pPr>
              <a:buFont typeface="Wingdings" pitchFamily="2" charset="2"/>
              <a:buChar char="Ø"/>
            </a:pPr>
            <a:endParaRPr lang="en-US" dirty="0" smtClean="0"/>
          </a:p>
          <a:p>
            <a:pPr>
              <a:buFont typeface="Wingdings" pitchFamily="2" charset="2"/>
              <a:buChar char="Ø"/>
            </a:pPr>
            <a:r>
              <a:rPr lang="en-US" dirty="0" smtClean="0"/>
              <a:t>Therefore harvesting of fruits and vegetables at proper stage of maturity is of paramount importance for attaining desirable quality</a:t>
            </a:r>
          </a:p>
          <a:p>
            <a:pPr>
              <a:buNone/>
            </a:pPr>
            <a:endParaRPr lang="en-US" dirty="0" smtClean="0"/>
          </a:p>
          <a:p>
            <a:pPr>
              <a:buFont typeface="Wingdings" pitchFamily="2" charset="2"/>
              <a:buChar char="Ø"/>
            </a:pPr>
            <a:r>
              <a:rPr lang="en-US" dirty="0" smtClean="0"/>
              <a:t>The maturity has been divided into two categories i.e. physiological maturity and horticultural maturity. </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r>
              <a:rPr lang="en-US" b="1" dirty="0" smtClean="0"/>
              <a:t>Horticultural maturity/Commercial maturity</a:t>
            </a:r>
          </a:p>
          <a:p>
            <a:pPr>
              <a:buFont typeface="Wingdings" pitchFamily="2" charset="2"/>
              <a:buChar char="Ø"/>
            </a:pPr>
            <a:r>
              <a:rPr lang="en-US" dirty="0" smtClean="0"/>
              <a:t>Stage of development when plant parts possess the necessary characteristics preferred by consumers</a:t>
            </a:r>
          </a:p>
          <a:p>
            <a:pPr>
              <a:buFont typeface="Wingdings" pitchFamily="2" charset="2"/>
              <a:buChar char="Ø"/>
            </a:pPr>
            <a:r>
              <a:rPr lang="en-US" dirty="0" smtClean="0"/>
              <a:t>Depends on the intended use e.g. papaya, jackfruit</a:t>
            </a:r>
          </a:p>
          <a:p>
            <a:pPr>
              <a:buNone/>
            </a:pPr>
            <a:endParaRPr lang="en-US" dirty="0" smtClean="0"/>
          </a:p>
          <a:p>
            <a:r>
              <a:rPr lang="en-US" b="1" dirty="0" smtClean="0"/>
              <a:t>Physiological maturity</a:t>
            </a:r>
          </a:p>
          <a:p>
            <a:pPr>
              <a:buFont typeface="Wingdings" pitchFamily="2" charset="2"/>
              <a:buChar char="Ø"/>
            </a:pPr>
            <a:r>
              <a:rPr lang="en-US" dirty="0" smtClean="0"/>
              <a:t>Applies only to fruits and fruit vegetables</a:t>
            </a:r>
          </a:p>
          <a:p>
            <a:pPr>
              <a:buFont typeface="Wingdings" pitchFamily="2" charset="2"/>
              <a:buChar char="Ø"/>
            </a:pPr>
            <a:r>
              <a:rPr lang="en-US" dirty="0" smtClean="0"/>
              <a:t>End of development stage</a:t>
            </a:r>
          </a:p>
          <a:p>
            <a:pPr>
              <a:buFont typeface="Wingdings" pitchFamily="2" charset="2"/>
              <a:buChar char="Ø"/>
            </a:pPr>
            <a:r>
              <a:rPr lang="en-US" dirty="0" smtClean="0"/>
              <a:t>Ability to ripen normally after harvest</a:t>
            </a:r>
          </a:p>
          <a:p>
            <a:pPr>
              <a:buNone/>
            </a:pPr>
            <a:r>
              <a:rPr lang="en-US" dirty="0" smtClean="0"/>
              <a:t> </a:t>
            </a:r>
          </a:p>
          <a:p>
            <a:pPr>
              <a:buNone/>
            </a:pPr>
            <a:r>
              <a:rPr lang="en-US" dirty="0" smtClean="0"/>
              <a:t> for distant market and storage, </a:t>
            </a:r>
          </a:p>
          <a:p>
            <a:pPr>
              <a:buFont typeface="Courier New" pitchFamily="49" charset="0"/>
              <a:buChar char="o"/>
            </a:pPr>
            <a:r>
              <a:rPr lang="en-US" dirty="0" err="1" smtClean="0"/>
              <a:t>climateric</a:t>
            </a:r>
            <a:r>
              <a:rPr lang="en-US" dirty="0" smtClean="0"/>
              <a:t> fruits should be harvested at maturity before they are ripe i.e. before </a:t>
            </a:r>
            <a:r>
              <a:rPr lang="en-US" dirty="0" err="1" smtClean="0"/>
              <a:t>climateric</a:t>
            </a:r>
            <a:r>
              <a:rPr lang="en-US" dirty="0" smtClean="0"/>
              <a:t> rise</a:t>
            </a:r>
          </a:p>
          <a:p>
            <a:pPr>
              <a:buFont typeface="Courier New" pitchFamily="49" charset="0"/>
              <a:buChar char="o"/>
            </a:pPr>
            <a:r>
              <a:rPr lang="en-US" dirty="0" smtClean="0"/>
              <a:t>Non </a:t>
            </a:r>
            <a:r>
              <a:rPr lang="en-US" dirty="0" err="1" smtClean="0"/>
              <a:t>climateric</a:t>
            </a:r>
            <a:r>
              <a:rPr lang="en-US" dirty="0" smtClean="0"/>
              <a:t> fruits should be harvested at ripe stage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maturity indices</a:t>
            </a:r>
            <a:endParaRPr lang="en-US" dirty="0"/>
          </a:p>
        </p:txBody>
      </p:sp>
      <p:sp>
        <p:nvSpPr>
          <p:cNvPr id="3" name="Content Placeholder 2"/>
          <p:cNvSpPr>
            <a:spLocks noGrp="1"/>
          </p:cNvSpPr>
          <p:nvPr>
            <p:ph sz="quarter" idx="1"/>
          </p:nvPr>
        </p:nvSpPr>
        <p:spPr/>
        <p:txBody>
          <a:bodyPr/>
          <a:lstStyle/>
          <a:p>
            <a:r>
              <a:rPr lang="en-US" dirty="0" smtClean="0"/>
              <a:t>Maturity indices = harvest indices</a:t>
            </a:r>
          </a:p>
          <a:p>
            <a:r>
              <a:rPr lang="en-US" dirty="0" smtClean="0"/>
              <a:t>Sensory and nutritional quality</a:t>
            </a:r>
          </a:p>
          <a:p>
            <a:r>
              <a:rPr lang="en-US" dirty="0" smtClean="0"/>
              <a:t>Adequate shelf life</a:t>
            </a:r>
          </a:p>
          <a:p>
            <a:r>
              <a:rPr lang="en-US" dirty="0" smtClean="0"/>
              <a:t>Facilitate marketing- standards</a:t>
            </a:r>
          </a:p>
          <a:p>
            <a:r>
              <a:rPr lang="en-US" dirty="0" smtClean="0"/>
              <a:t>Productivity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khanal\Desktop\Capture.PNG"/>
          <p:cNvPicPr>
            <a:picLocks noGrp="1" noChangeAspect="1" noChangeArrowheads="1"/>
          </p:cNvPicPr>
          <p:nvPr>
            <p:ph sz="quarter" idx="1"/>
          </p:nvPr>
        </p:nvPicPr>
        <p:blipFill>
          <a:blip r:embed="rId2"/>
          <a:srcRect/>
          <a:stretch>
            <a:fillRect/>
          </a:stretch>
        </p:blipFill>
        <p:spPr bwMode="auto">
          <a:xfrm>
            <a:off x="-100012" y="0"/>
            <a:ext cx="9244012" cy="68108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khanal\Desktop\Capture.PNG"/>
          <p:cNvPicPr>
            <a:picLocks noGrp="1" noChangeAspect="1" noChangeArrowheads="1"/>
          </p:cNvPicPr>
          <p:nvPr>
            <p:ph sz="quarter" idx="1"/>
          </p:nvPr>
        </p:nvPicPr>
        <p:blipFill>
          <a:blip r:embed="rId2"/>
          <a:srcRect/>
          <a:stretch>
            <a:fillRect/>
          </a:stretch>
        </p:blipFill>
        <p:spPr bwMode="auto">
          <a:xfrm>
            <a:off x="-62284" y="0"/>
            <a:ext cx="9206284" cy="683470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238</TotalTime>
  <Words>1219</Words>
  <Application>Microsoft Office PowerPoint</Application>
  <PresentationFormat>On-screen Show (4:3)</PresentationFormat>
  <Paragraphs>161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Maturity indices of fruits and vegetables</vt:lpstr>
      <vt:lpstr>Slide 2</vt:lpstr>
      <vt:lpstr>Slide 3</vt:lpstr>
      <vt:lpstr>Slide 4</vt:lpstr>
      <vt:lpstr>Slide 5</vt:lpstr>
      <vt:lpstr>Slide 6</vt:lpstr>
      <vt:lpstr>Importance of maturity indices</vt:lpstr>
      <vt:lpstr>Slide 8</vt:lpstr>
      <vt:lpstr>Slide 9</vt:lpstr>
      <vt:lpstr>Slide 10</vt:lpstr>
      <vt:lpstr>Maturity indices</vt:lpstr>
      <vt:lpstr>Types of indices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 indices of fruits and vegetables</dc:title>
  <dc:creator>Amit</dc:creator>
  <cp:lastModifiedBy>me</cp:lastModifiedBy>
  <cp:revision>46</cp:revision>
  <dcterms:created xsi:type="dcterms:W3CDTF">2014-03-09T14:13:52Z</dcterms:created>
  <dcterms:modified xsi:type="dcterms:W3CDTF">2019-11-07T04:11:27Z</dcterms:modified>
</cp:coreProperties>
</file>