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5839" y="59435"/>
            <a:ext cx="7173468" cy="89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7437" y="208280"/>
            <a:ext cx="64691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6013450"/>
            <a:ext cx="8629650" cy="15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061" y="278891"/>
            <a:ext cx="8982456" cy="819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173" y="168605"/>
            <a:ext cx="7991652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3314827"/>
            <a:ext cx="5633720" cy="2842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E3A2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2208" y="1243838"/>
            <a:ext cx="5809488" cy="58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0269" y="2249677"/>
            <a:ext cx="6359779" cy="58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0279" y="3255517"/>
            <a:ext cx="3680460" cy="580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INORGANIC</a:t>
            </a:r>
            <a:r>
              <a:rPr spc="-30" dirty="0"/>
              <a:t> </a:t>
            </a:r>
            <a:r>
              <a:rPr spc="-75" dirty="0"/>
              <a:t>POLLUTANTS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3454"/>
            <a:ext cx="80727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They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include fine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particles of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different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metals,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chlorides,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sulphates,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oxides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iron,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cadmium, acids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alkalies.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76" y="2970276"/>
            <a:ext cx="7775448" cy="3279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352" y="59435"/>
            <a:ext cx="6598920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964" y="208280"/>
            <a:ext cx="5892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ORGANIC</a:t>
            </a:r>
            <a:r>
              <a:rPr sz="4400" spc="-40" dirty="0"/>
              <a:t> </a:t>
            </a:r>
            <a:r>
              <a:rPr sz="4400" spc="-75" dirty="0"/>
              <a:t>POLLUTANTS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59740" y="1809953"/>
            <a:ext cx="75628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	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They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Include oils, fats,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phenols,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organic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acids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grease</a:t>
            </a:r>
            <a:r>
              <a:rPr sz="2200" b="1" spc="9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endParaRPr sz="2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200" b="1" spc="-25" dirty="0">
                <a:solidFill>
                  <a:srgbClr val="4E3A2F"/>
                </a:solidFill>
                <a:latin typeface="Cambria"/>
                <a:cs typeface="Cambria"/>
              </a:rPr>
              <a:t>several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other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organic</a:t>
            </a:r>
            <a:r>
              <a:rPr sz="2200" b="1" spc="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compounds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59" y="6542530"/>
            <a:ext cx="4069079" cy="315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819400"/>
            <a:ext cx="4038600" cy="3733800"/>
          </a:xfrm>
          <a:custGeom>
            <a:avLst/>
            <a:gdLst/>
            <a:ahLst/>
            <a:cxnLst/>
            <a:rect l="l" t="t" r="r" b="b"/>
            <a:pathLst>
              <a:path w="4038600" h="3733800">
                <a:moveTo>
                  <a:pt x="3717671" y="0"/>
                </a:moveTo>
                <a:lnTo>
                  <a:pt x="320878" y="0"/>
                </a:lnTo>
                <a:lnTo>
                  <a:pt x="273461" y="3478"/>
                </a:lnTo>
                <a:lnTo>
                  <a:pt x="228204" y="13583"/>
                </a:lnTo>
                <a:lnTo>
                  <a:pt x="185604" y="29820"/>
                </a:lnTo>
                <a:lnTo>
                  <a:pt x="146156" y="51691"/>
                </a:lnTo>
                <a:lnTo>
                  <a:pt x="110358" y="78702"/>
                </a:lnTo>
                <a:lnTo>
                  <a:pt x="78706" y="110356"/>
                </a:lnTo>
                <a:lnTo>
                  <a:pt x="51695" y="146158"/>
                </a:lnTo>
                <a:lnTo>
                  <a:pt x="29823" y="185612"/>
                </a:lnTo>
                <a:lnTo>
                  <a:pt x="13585" y="228223"/>
                </a:lnTo>
                <a:lnTo>
                  <a:pt x="3479" y="273493"/>
                </a:lnTo>
                <a:lnTo>
                  <a:pt x="0" y="320928"/>
                </a:lnTo>
                <a:lnTo>
                  <a:pt x="0" y="3412921"/>
                </a:lnTo>
                <a:lnTo>
                  <a:pt x="3479" y="3460338"/>
                </a:lnTo>
                <a:lnTo>
                  <a:pt x="13585" y="3505595"/>
                </a:lnTo>
                <a:lnTo>
                  <a:pt x="29823" y="3548195"/>
                </a:lnTo>
                <a:lnTo>
                  <a:pt x="51695" y="3587643"/>
                </a:lnTo>
                <a:lnTo>
                  <a:pt x="78706" y="3623441"/>
                </a:lnTo>
                <a:lnTo>
                  <a:pt x="110358" y="3655093"/>
                </a:lnTo>
                <a:lnTo>
                  <a:pt x="146156" y="3682104"/>
                </a:lnTo>
                <a:lnTo>
                  <a:pt x="185604" y="3703976"/>
                </a:lnTo>
                <a:lnTo>
                  <a:pt x="228204" y="3720214"/>
                </a:lnTo>
                <a:lnTo>
                  <a:pt x="273461" y="3730320"/>
                </a:lnTo>
                <a:lnTo>
                  <a:pt x="320878" y="3733800"/>
                </a:lnTo>
                <a:lnTo>
                  <a:pt x="3717671" y="3733800"/>
                </a:lnTo>
                <a:lnTo>
                  <a:pt x="3765106" y="3730320"/>
                </a:lnTo>
                <a:lnTo>
                  <a:pt x="3810376" y="3720214"/>
                </a:lnTo>
                <a:lnTo>
                  <a:pt x="3852987" y="3703976"/>
                </a:lnTo>
                <a:lnTo>
                  <a:pt x="3892441" y="3682104"/>
                </a:lnTo>
                <a:lnTo>
                  <a:pt x="3928243" y="3655093"/>
                </a:lnTo>
                <a:lnTo>
                  <a:pt x="3959897" y="3623441"/>
                </a:lnTo>
                <a:lnTo>
                  <a:pt x="3986908" y="3587643"/>
                </a:lnTo>
                <a:lnTo>
                  <a:pt x="4008779" y="3548195"/>
                </a:lnTo>
                <a:lnTo>
                  <a:pt x="4025016" y="3505595"/>
                </a:lnTo>
                <a:lnTo>
                  <a:pt x="4035121" y="3460338"/>
                </a:lnTo>
                <a:lnTo>
                  <a:pt x="4038600" y="3412921"/>
                </a:lnTo>
                <a:lnTo>
                  <a:pt x="4038600" y="320928"/>
                </a:lnTo>
                <a:lnTo>
                  <a:pt x="4035121" y="273493"/>
                </a:lnTo>
                <a:lnTo>
                  <a:pt x="4025016" y="228223"/>
                </a:lnTo>
                <a:lnTo>
                  <a:pt x="4008779" y="185612"/>
                </a:lnTo>
                <a:lnTo>
                  <a:pt x="3986908" y="146158"/>
                </a:lnTo>
                <a:lnTo>
                  <a:pt x="3959897" y="110356"/>
                </a:lnTo>
                <a:lnTo>
                  <a:pt x="3928243" y="78702"/>
                </a:lnTo>
                <a:lnTo>
                  <a:pt x="3892441" y="51691"/>
                </a:lnTo>
                <a:lnTo>
                  <a:pt x="3852987" y="29820"/>
                </a:lnTo>
                <a:lnTo>
                  <a:pt x="3810376" y="13583"/>
                </a:lnTo>
                <a:lnTo>
                  <a:pt x="3765106" y="3478"/>
                </a:lnTo>
                <a:lnTo>
                  <a:pt x="37176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819400"/>
            <a:ext cx="4038600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2959" y="6542530"/>
            <a:ext cx="4113276" cy="315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2819400"/>
            <a:ext cx="4083050" cy="3733800"/>
          </a:xfrm>
          <a:custGeom>
            <a:avLst/>
            <a:gdLst/>
            <a:ahLst/>
            <a:cxnLst/>
            <a:rect l="l" t="t" r="r" b="b"/>
            <a:pathLst>
              <a:path w="4083050" h="3733800">
                <a:moveTo>
                  <a:pt x="3762121" y="0"/>
                </a:moveTo>
                <a:lnTo>
                  <a:pt x="320928" y="0"/>
                </a:lnTo>
                <a:lnTo>
                  <a:pt x="273493" y="3478"/>
                </a:lnTo>
                <a:lnTo>
                  <a:pt x="228223" y="13583"/>
                </a:lnTo>
                <a:lnTo>
                  <a:pt x="185612" y="29820"/>
                </a:lnTo>
                <a:lnTo>
                  <a:pt x="146158" y="51691"/>
                </a:lnTo>
                <a:lnTo>
                  <a:pt x="110356" y="78702"/>
                </a:lnTo>
                <a:lnTo>
                  <a:pt x="78702" y="110356"/>
                </a:lnTo>
                <a:lnTo>
                  <a:pt x="51691" y="146158"/>
                </a:lnTo>
                <a:lnTo>
                  <a:pt x="29820" y="185612"/>
                </a:lnTo>
                <a:lnTo>
                  <a:pt x="13583" y="228223"/>
                </a:lnTo>
                <a:lnTo>
                  <a:pt x="3478" y="273493"/>
                </a:lnTo>
                <a:lnTo>
                  <a:pt x="0" y="320928"/>
                </a:lnTo>
                <a:lnTo>
                  <a:pt x="0" y="3412921"/>
                </a:lnTo>
                <a:lnTo>
                  <a:pt x="3478" y="3460338"/>
                </a:lnTo>
                <a:lnTo>
                  <a:pt x="13583" y="3505595"/>
                </a:lnTo>
                <a:lnTo>
                  <a:pt x="29820" y="3548195"/>
                </a:lnTo>
                <a:lnTo>
                  <a:pt x="51691" y="3587643"/>
                </a:lnTo>
                <a:lnTo>
                  <a:pt x="78702" y="3623441"/>
                </a:lnTo>
                <a:lnTo>
                  <a:pt x="110356" y="3655093"/>
                </a:lnTo>
                <a:lnTo>
                  <a:pt x="146158" y="3682104"/>
                </a:lnTo>
                <a:lnTo>
                  <a:pt x="185612" y="3703976"/>
                </a:lnTo>
                <a:lnTo>
                  <a:pt x="228223" y="3720214"/>
                </a:lnTo>
                <a:lnTo>
                  <a:pt x="273493" y="3730320"/>
                </a:lnTo>
                <a:lnTo>
                  <a:pt x="320928" y="3733800"/>
                </a:lnTo>
                <a:lnTo>
                  <a:pt x="3762121" y="3733800"/>
                </a:lnTo>
                <a:lnTo>
                  <a:pt x="3809556" y="3730320"/>
                </a:lnTo>
                <a:lnTo>
                  <a:pt x="3854826" y="3720214"/>
                </a:lnTo>
                <a:lnTo>
                  <a:pt x="3897437" y="3703976"/>
                </a:lnTo>
                <a:lnTo>
                  <a:pt x="3936891" y="3682104"/>
                </a:lnTo>
                <a:lnTo>
                  <a:pt x="3972693" y="3655093"/>
                </a:lnTo>
                <a:lnTo>
                  <a:pt x="4004347" y="3623441"/>
                </a:lnTo>
                <a:lnTo>
                  <a:pt x="4031358" y="3587643"/>
                </a:lnTo>
                <a:lnTo>
                  <a:pt x="4053229" y="3548195"/>
                </a:lnTo>
                <a:lnTo>
                  <a:pt x="4069466" y="3505595"/>
                </a:lnTo>
                <a:lnTo>
                  <a:pt x="4079571" y="3460338"/>
                </a:lnTo>
                <a:lnTo>
                  <a:pt x="4083050" y="3412921"/>
                </a:lnTo>
                <a:lnTo>
                  <a:pt x="4083050" y="320928"/>
                </a:lnTo>
                <a:lnTo>
                  <a:pt x="4079571" y="273493"/>
                </a:lnTo>
                <a:lnTo>
                  <a:pt x="4069466" y="228223"/>
                </a:lnTo>
                <a:lnTo>
                  <a:pt x="4053229" y="185612"/>
                </a:lnTo>
                <a:lnTo>
                  <a:pt x="4031358" y="146158"/>
                </a:lnTo>
                <a:lnTo>
                  <a:pt x="4004347" y="110356"/>
                </a:lnTo>
                <a:lnTo>
                  <a:pt x="3972693" y="78702"/>
                </a:lnTo>
                <a:lnTo>
                  <a:pt x="3936891" y="51691"/>
                </a:lnTo>
                <a:lnTo>
                  <a:pt x="3897437" y="29820"/>
                </a:lnTo>
                <a:lnTo>
                  <a:pt x="3854826" y="13583"/>
                </a:lnTo>
                <a:lnTo>
                  <a:pt x="3809556" y="3478"/>
                </a:lnTo>
                <a:lnTo>
                  <a:pt x="37621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8200" y="2819400"/>
            <a:ext cx="4083050" cy="3733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59435"/>
            <a:ext cx="694486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552" y="208280"/>
            <a:ext cx="62350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AGRICULTURAL</a:t>
            </a:r>
            <a:r>
              <a:rPr sz="4400" spc="-40" dirty="0"/>
              <a:t> </a:t>
            </a:r>
            <a:r>
              <a:rPr sz="4400" spc="-85" dirty="0"/>
              <a:t>WASTES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7340" y="1168654"/>
            <a:ext cx="56324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Chemical fertilizers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and pesticides </a:t>
            </a:r>
            <a:r>
              <a:rPr sz="2200" b="1" spc="-40" dirty="0">
                <a:solidFill>
                  <a:srgbClr val="4E3A2F"/>
                </a:solidFill>
                <a:latin typeface="Cambria"/>
                <a:cs typeface="Cambria"/>
              </a:rPr>
              <a:t>have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become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essential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for present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day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high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yielding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crops.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644267"/>
            <a:ext cx="2639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415925" algn="l"/>
                <a:tab pos="1771014" algn="l"/>
                <a:tab pos="2372995" algn="l"/>
              </a:tabLst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		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Consequently	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,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po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n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i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sou</a:t>
            </a:r>
            <a:r>
              <a:rPr sz="2200" b="1" spc="-40" dirty="0">
                <a:solidFill>
                  <a:srgbClr val="4E3A2F"/>
                </a:solidFill>
                <a:latin typeface="Cambria"/>
                <a:cs typeface="Cambria"/>
              </a:rPr>
              <a:t>r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c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1733" y="2644267"/>
            <a:ext cx="29883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1615">
              <a:lnSpc>
                <a:spcPct val="100000"/>
              </a:lnSpc>
              <a:spcBef>
                <a:spcPts val="95"/>
              </a:spcBef>
              <a:tabLst>
                <a:tab pos="736600" algn="l"/>
                <a:tab pos="793115" algn="l"/>
                <a:tab pos="1606550" algn="l"/>
                <a:tab pos="1730375" algn="l"/>
                <a:tab pos="2824480" algn="l"/>
              </a:tabLst>
            </a:pP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</a:t>
            </a:r>
            <a:r>
              <a:rPr sz="2200" b="1" spc="-45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y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	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h</a:t>
            </a:r>
            <a:r>
              <a:rPr sz="2200" b="1" spc="-80" dirty="0">
                <a:solidFill>
                  <a:srgbClr val="4E3A2F"/>
                </a:solidFill>
                <a:latin typeface="Cambria"/>
                <a:cs typeface="Cambria"/>
              </a:rPr>
              <a:t>a</a:t>
            </a:r>
            <a:r>
              <a:rPr sz="2200" b="1" spc="-70" dirty="0">
                <a:solidFill>
                  <a:srgbClr val="4E3A2F"/>
                </a:solidFill>
                <a:latin typeface="Cambria"/>
                <a:cs typeface="Cambria"/>
              </a:rPr>
              <a:t>v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becom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o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f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</a:t>
            </a:r>
            <a:r>
              <a:rPr sz="2200" b="1" spc="-45" dirty="0">
                <a:solidFill>
                  <a:srgbClr val="4E3A2F"/>
                </a:solidFill>
                <a:latin typeface="Cambria"/>
                <a:cs typeface="Cambria"/>
              </a:rPr>
              <a:t>w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er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		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po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utio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n.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1296035" algn="l"/>
                <a:tab pos="2737485" algn="l"/>
                <a:tab pos="3874770" algn="l"/>
                <a:tab pos="4819650" algn="l"/>
              </a:tabLst>
            </a:pPr>
            <a:r>
              <a:rPr spc="-10" dirty="0"/>
              <a:t>These	fertilizers	</a:t>
            </a:r>
            <a:r>
              <a:rPr spc="-5" dirty="0"/>
              <a:t>contain	major	</a:t>
            </a:r>
            <a:r>
              <a:rPr spc="-10" dirty="0"/>
              <a:t>plants</a:t>
            </a:r>
          </a:p>
          <a:p>
            <a:pPr marL="355600">
              <a:lnSpc>
                <a:spcPct val="100000"/>
              </a:lnSpc>
              <a:tabLst>
                <a:tab pos="4739005" algn="l"/>
              </a:tabLst>
            </a:pPr>
            <a:r>
              <a:rPr spc="-10" dirty="0"/>
              <a:t>nutrients	</a:t>
            </a:r>
            <a:r>
              <a:rPr spc="-20" dirty="0"/>
              <a:t>mainly</a:t>
            </a:r>
          </a:p>
          <a:p>
            <a:pPr marL="355600">
              <a:lnSpc>
                <a:spcPct val="100000"/>
              </a:lnSpc>
            </a:pPr>
            <a:r>
              <a:rPr spc="-10" dirty="0"/>
              <a:t>nitrogen, phosphorous, and</a:t>
            </a:r>
            <a:r>
              <a:rPr spc="60" dirty="0"/>
              <a:t> </a:t>
            </a:r>
            <a:r>
              <a:rPr spc="-10" dirty="0"/>
              <a:t>potassium.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</a:pPr>
            <a:r>
              <a:rPr sz="1500" b="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b="0" spc="30" dirty="0">
                <a:solidFill>
                  <a:srgbClr val="A4634E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Excess </a:t>
            </a:r>
            <a:r>
              <a:rPr spc="-10" dirty="0"/>
              <a:t>fertilizers </a:t>
            </a:r>
            <a:r>
              <a:rPr spc="-30" dirty="0"/>
              <a:t>may </a:t>
            </a:r>
            <a:r>
              <a:rPr spc="-15" dirty="0"/>
              <a:t>reach </a:t>
            </a:r>
            <a:r>
              <a:rPr spc="-10" dirty="0"/>
              <a:t>the ground  </a:t>
            </a:r>
            <a:r>
              <a:rPr spc="-20" dirty="0"/>
              <a:t>water </a:t>
            </a:r>
            <a:r>
              <a:rPr spc="-30" dirty="0"/>
              <a:t>by </a:t>
            </a:r>
            <a:r>
              <a:rPr spc="-5" dirty="0"/>
              <a:t>leaching </a:t>
            </a:r>
            <a:r>
              <a:rPr dirty="0"/>
              <a:t>or </a:t>
            </a:r>
            <a:r>
              <a:rPr spc="-30" dirty="0"/>
              <a:t>may </a:t>
            </a:r>
            <a:r>
              <a:rPr spc="-5" dirty="0"/>
              <a:t>be </a:t>
            </a:r>
            <a:r>
              <a:rPr spc="-20" dirty="0"/>
              <a:t>mixed </a:t>
            </a:r>
            <a:r>
              <a:rPr spc="-5" dirty="0"/>
              <a:t>with  </a:t>
            </a:r>
            <a:r>
              <a:rPr spc="-10" dirty="0"/>
              <a:t>surface </a:t>
            </a:r>
            <a:r>
              <a:rPr spc="-20" dirty="0"/>
              <a:t>water </a:t>
            </a:r>
            <a:r>
              <a:rPr spc="-5" dirty="0"/>
              <a:t>of </a:t>
            </a:r>
            <a:r>
              <a:rPr spc="-25" dirty="0"/>
              <a:t>rivers, </a:t>
            </a:r>
            <a:r>
              <a:rPr spc="-15" dirty="0"/>
              <a:t>lakes </a:t>
            </a:r>
            <a:r>
              <a:rPr spc="-5" dirty="0"/>
              <a:t>and </a:t>
            </a:r>
            <a:r>
              <a:rPr spc="-10" dirty="0"/>
              <a:t>ponds  </a:t>
            </a:r>
            <a:r>
              <a:rPr spc="-30" dirty="0"/>
              <a:t>by </a:t>
            </a:r>
            <a:r>
              <a:rPr spc="-10" dirty="0"/>
              <a:t>runoff and</a:t>
            </a:r>
            <a:r>
              <a:rPr spc="40" dirty="0"/>
              <a:t> </a:t>
            </a:r>
            <a:r>
              <a:rPr spc="-15" dirty="0"/>
              <a:t>drainage.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0591" y="1155191"/>
            <a:ext cx="2506980" cy="544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1219200"/>
            <a:ext cx="232410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1200150"/>
            <a:ext cx="2362200" cy="5295900"/>
          </a:xfrm>
          <a:custGeom>
            <a:avLst/>
            <a:gdLst/>
            <a:ahLst/>
            <a:cxnLst/>
            <a:rect l="l" t="t" r="r" b="b"/>
            <a:pathLst>
              <a:path w="2362200" h="5295900">
                <a:moveTo>
                  <a:pt x="0" y="5295900"/>
                </a:moveTo>
                <a:lnTo>
                  <a:pt x="2362200" y="5295900"/>
                </a:lnTo>
                <a:lnTo>
                  <a:pt x="2362200" y="0"/>
                </a:ln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59435"/>
            <a:ext cx="598474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113" y="208280"/>
            <a:ext cx="5276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MARINE</a:t>
            </a:r>
            <a:r>
              <a:rPr sz="4400" spc="-110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88340" y="1397254"/>
            <a:ext cx="792099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Ocean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final sink of all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natural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manmade 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pollutants. </a:t>
            </a:r>
            <a:r>
              <a:rPr sz="2200" b="1" spc="-25" dirty="0">
                <a:solidFill>
                  <a:srgbClr val="4E3A2F"/>
                </a:solidFill>
                <a:latin typeface="Cambria"/>
                <a:cs typeface="Cambria"/>
              </a:rPr>
              <a:t>Rivers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discharge their pollutants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into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sea.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sewage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 garbage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costal cities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also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dumped 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into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sea.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other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sources include, discharge of  oils,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grease,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detergents, and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radioactive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wastes from</a:t>
            </a:r>
            <a:r>
              <a:rPr sz="2200" b="1" spc="10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ships</a:t>
            </a:r>
            <a:r>
              <a:rPr sz="2200" spc="-5" dirty="0">
                <a:solidFill>
                  <a:srgbClr val="4E3A2F"/>
                </a:solidFill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591" y="3669790"/>
            <a:ext cx="8031480" cy="3078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3733800"/>
            <a:ext cx="78486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" y="3714750"/>
            <a:ext cx="7886700" cy="2933700"/>
          </a:xfrm>
          <a:custGeom>
            <a:avLst/>
            <a:gdLst/>
            <a:ahLst/>
            <a:cxnLst/>
            <a:rect l="l" t="t" r="r" b="b"/>
            <a:pathLst>
              <a:path w="7886700" h="2933700">
                <a:moveTo>
                  <a:pt x="0" y="2933700"/>
                </a:moveTo>
                <a:lnTo>
                  <a:pt x="7886700" y="2933700"/>
                </a:lnTo>
                <a:lnTo>
                  <a:pt x="7886700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427" y="59435"/>
            <a:ext cx="648004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1041" y="208280"/>
            <a:ext cx="57721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THERMAL</a:t>
            </a:r>
            <a:r>
              <a:rPr sz="4400" spc="-90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397254"/>
            <a:ext cx="799719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500" spc="30" dirty="0">
                <a:solidFill>
                  <a:srgbClr val="A4634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A4634E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Thermal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Pollution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caused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by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rise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in 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temperature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55" dirty="0">
                <a:solidFill>
                  <a:srgbClr val="4E3A2F"/>
                </a:solidFill>
                <a:latin typeface="Cambria"/>
                <a:cs typeface="Cambria"/>
              </a:rPr>
              <a:t>water.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main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source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thermal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pollution 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thermal and nuclear </a:t>
            </a:r>
            <a:r>
              <a:rPr sz="2200" b="1" spc="-25" dirty="0">
                <a:solidFill>
                  <a:srgbClr val="4E3A2F"/>
                </a:solidFill>
                <a:latin typeface="Cambria"/>
                <a:cs typeface="Cambria"/>
              </a:rPr>
              <a:t>power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plants.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power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generating plants use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as coolants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release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hot 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into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original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source.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Sudden rise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temperature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kills fish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 other aquatic</a:t>
            </a:r>
            <a:r>
              <a:rPr sz="2200" b="1" spc="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animals.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3895725"/>
            <a:ext cx="4905375" cy="2962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59" y="0"/>
            <a:ext cx="7848600" cy="1263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780" y="61925"/>
            <a:ext cx="66973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AIR</a:t>
            </a:r>
            <a:r>
              <a:rPr sz="7200" spc="-80" dirty="0"/>
              <a:t> </a:t>
            </a:r>
            <a:r>
              <a:rPr sz="7200" spc="-35" dirty="0"/>
              <a:t>POLLUTION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141475" y="1751076"/>
            <a:ext cx="6792468" cy="487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19529"/>
            <a:ext cx="872363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16685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Air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pollution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introduction of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chemicals,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particulate </a:t>
            </a:r>
            <a:r>
              <a:rPr sz="2800" b="1" spc="-50" dirty="0">
                <a:solidFill>
                  <a:srgbClr val="4E3A2F"/>
                </a:solidFill>
                <a:latin typeface="Cambria"/>
                <a:cs typeface="Cambria"/>
              </a:rPr>
              <a:t>matter, </a:t>
            </a:r>
            <a:r>
              <a:rPr sz="2800" b="1" dirty="0">
                <a:solidFill>
                  <a:srgbClr val="4E3A2F"/>
                </a:solidFill>
                <a:latin typeface="Cambria"/>
                <a:cs typeface="Cambria"/>
              </a:rPr>
              <a:t>or</a:t>
            </a:r>
            <a:r>
              <a:rPr sz="2800" b="1" spc="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biological</a:t>
            </a:r>
            <a:endParaRPr sz="280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materials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that cause harm 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discomfort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humans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other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living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organisms,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cause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damage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 natural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environment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built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environment, into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 atmosphere.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47370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 substance in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air that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can cause harm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humans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the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environment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known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as an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air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pollutant.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036" y="59435"/>
            <a:ext cx="7693152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674" y="208280"/>
            <a:ext cx="69850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CAUSES </a:t>
            </a:r>
            <a:r>
              <a:rPr sz="4400" dirty="0"/>
              <a:t>OF AIR</a:t>
            </a:r>
            <a:r>
              <a:rPr sz="4400" spc="-5" dirty="0"/>
              <a:t> </a:t>
            </a:r>
            <a:r>
              <a:rPr sz="4400" spc="-25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83540" y="1424685"/>
            <a:ext cx="8208009" cy="41414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901700" indent="-342900">
              <a:lnSpc>
                <a:spcPts val="3240"/>
              </a:lnSpc>
              <a:spcBef>
                <a:spcPts val="505"/>
              </a:spcBef>
              <a:buClr>
                <a:srgbClr val="EFA12D"/>
              </a:buClr>
              <a:buSzPct val="7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4E3A2F"/>
                </a:solidFill>
                <a:latin typeface="Cambria"/>
                <a:cs typeface="Cambria"/>
              </a:rPr>
              <a:t>Carbon dioxide-this </a:t>
            </a:r>
            <a:r>
              <a:rPr sz="3000" b="1" dirty="0">
                <a:solidFill>
                  <a:srgbClr val="4E3A2F"/>
                </a:solidFill>
                <a:latin typeface="Cambria"/>
                <a:cs typeface="Cambria"/>
              </a:rPr>
              <a:t>happens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because of  Deforestation and fossil fuel</a:t>
            </a:r>
            <a:r>
              <a:rPr sz="3000" b="1" spc="-4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4E3A2F"/>
                </a:solidFill>
                <a:latin typeface="Cambria"/>
                <a:cs typeface="Cambria"/>
              </a:rPr>
              <a:t>burning.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12D"/>
              </a:buClr>
              <a:buFont typeface="Wingdings"/>
              <a:buChar char=""/>
            </a:pPr>
            <a:endParaRPr sz="4050">
              <a:latin typeface="Times New Roman"/>
              <a:cs typeface="Times New Roman"/>
            </a:endParaRPr>
          </a:p>
          <a:p>
            <a:pPr marL="355600" marR="199390" indent="-342900">
              <a:lnSpc>
                <a:spcPts val="3240"/>
              </a:lnSpc>
              <a:buClr>
                <a:srgbClr val="EFA12D"/>
              </a:buClr>
              <a:buSzPct val="70000"/>
              <a:buFont typeface="Wingdings"/>
              <a:buChar char=""/>
              <a:tabLst>
                <a:tab pos="354965" algn="l"/>
                <a:tab pos="355600" algn="l"/>
                <a:tab pos="5038725" algn="l"/>
              </a:tabLst>
            </a:pP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Sulfur </a:t>
            </a:r>
            <a:r>
              <a:rPr sz="3000" b="1" spc="-15" dirty="0">
                <a:solidFill>
                  <a:srgbClr val="4E3A2F"/>
                </a:solidFill>
                <a:latin typeface="Cambria"/>
                <a:cs typeface="Cambria"/>
              </a:rPr>
              <a:t>dioxide </a:t>
            </a:r>
            <a:r>
              <a:rPr sz="3000" b="1" dirty="0">
                <a:solidFill>
                  <a:srgbClr val="4E3A2F"/>
                </a:solidFill>
                <a:latin typeface="Cambria"/>
                <a:cs typeface="Cambria"/>
              </a:rPr>
              <a:t>–Due </a:t>
            </a:r>
            <a:r>
              <a:rPr sz="3000" b="1" spc="-20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30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the	burning of</a:t>
            </a:r>
            <a:r>
              <a:rPr sz="3000" b="1" spc="-7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sulfur  </a:t>
            </a:r>
            <a:r>
              <a:rPr sz="3000" b="1" spc="-10" dirty="0">
                <a:solidFill>
                  <a:srgbClr val="4E3A2F"/>
                </a:solidFill>
                <a:latin typeface="Cambria"/>
                <a:cs typeface="Cambria"/>
              </a:rPr>
              <a:t>containing compounds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of fossil</a:t>
            </a:r>
            <a:r>
              <a:rPr sz="3000" b="1" spc="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fuels.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A12D"/>
              </a:buClr>
              <a:buFont typeface="Wingdings"/>
              <a:buChar char=""/>
            </a:pPr>
            <a:endParaRPr sz="4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buClr>
                <a:srgbClr val="EFA12D"/>
              </a:buClr>
              <a:buSzPct val="70000"/>
              <a:buFont typeface="Wingdings"/>
              <a:buChar char=""/>
              <a:tabLst>
                <a:tab pos="355600" algn="l"/>
              </a:tabLst>
            </a:pP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Sulfur </a:t>
            </a:r>
            <a:r>
              <a:rPr sz="3000" b="1" spc="-10" dirty="0">
                <a:solidFill>
                  <a:srgbClr val="4E3A2F"/>
                </a:solidFill>
                <a:latin typeface="Cambria"/>
                <a:cs typeface="Cambria"/>
              </a:rPr>
              <a:t>oxides- </a:t>
            </a:r>
            <a:r>
              <a:rPr sz="3000" b="1" spc="-25" dirty="0">
                <a:solidFill>
                  <a:srgbClr val="4E3A2F"/>
                </a:solidFill>
                <a:latin typeface="Cambria"/>
                <a:cs typeface="Cambria"/>
              </a:rPr>
              <a:t>very </a:t>
            </a:r>
            <a:r>
              <a:rPr sz="3000" b="1" spc="-10" dirty="0">
                <a:solidFill>
                  <a:srgbClr val="4E3A2F"/>
                </a:solidFill>
                <a:latin typeface="Cambria"/>
                <a:cs typeface="Cambria"/>
              </a:rPr>
              <a:t>dangerous </a:t>
            </a:r>
            <a:r>
              <a:rPr sz="30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3000" b="1" dirty="0">
                <a:solidFill>
                  <a:srgbClr val="4E3A2F"/>
                </a:solidFill>
                <a:latin typeface="Cambria"/>
                <a:cs typeface="Cambria"/>
              </a:rPr>
              <a:t>humans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at </a:t>
            </a:r>
            <a:r>
              <a:rPr sz="3000" b="1" dirty="0">
                <a:solidFill>
                  <a:srgbClr val="4E3A2F"/>
                </a:solidFill>
                <a:latin typeface="Cambria"/>
                <a:cs typeface="Cambria"/>
              </a:rPr>
              <a:t>a 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high </a:t>
            </a:r>
            <a:r>
              <a:rPr sz="3000" b="1" spc="-15" dirty="0">
                <a:solidFill>
                  <a:srgbClr val="4E3A2F"/>
                </a:solidFill>
                <a:latin typeface="Cambria"/>
                <a:cs typeface="Cambria"/>
              </a:rPr>
              <a:t>concentration.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Sulfur in the </a:t>
            </a:r>
            <a:r>
              <a:rPr sz="3000" b="1" spc="-10" dirty="0">
                <a:solidFill>
                  <a:srgbClr val="4E3A2F"/>
                </a:solidFill>
                <a:latin typeface="Cambria"/>
                <a:cs typeface="Cambria"/>
              </a:rPr>
              <a:t>atmosphere  </a:t>
            </a:r>
            <a:r>
              <a:rPr sz="3000" b="1" spc="-5" dirty="0">
                <a:solidFill>
                  <a:srgbClr val="4E3A2F"/>
                </a:solidFill>
                <a:latin typeface="Cambria"/>
                <a:cs typeface="Cambria"/>
              </a:rPr>
              <a:t>is responsible for acid</a:t>
            </a:r>
            <a:r>
              <a:rPr sz="3000" b="1" spc="-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4E3A2F"/>
                </a:solidFill>
                <a:latin typeface="Cambria"/>
                <a:cs typeface="Cambria"/>
              </a:rPr>
              <a:t>rain.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0"/>
            <a:ext cx="8936736" cy="77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773" y="87884"/>
            <a:ext cx="8290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CONSEQUENCES </a:t>
            </a:r>
            <a:r>
              <a:rPr sz="4000" dirty="0"/>
              <a:t>OF </a:t>
            </a:r>
            <a:r>
              <a:rPr sz="4000" spc="-10" dirty="0"/>
              <a:t>AIR</a:t>
            </a:r>
            <a:r>
              <a:rPr sz="4000" spc="-50" dirty="0"/>
              <a:t> </a:t>
            </a:r>
            <a:r>
              <a:rPr sz="4000" spc="-25" dirty="0"/>
              <a:t>POLLUTION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7340" y="1690773"/>
            <a:ext cx="8341359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20000"/>
              </a:lnSpc>
              <a:spcBef>
                <a:spcPts val="100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CO2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a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good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transmitter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sunlight,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but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also 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partially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restricts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infrared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radiation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going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back 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from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earth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into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space, which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produces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800" b="1" spc="5" dirty="0">
                <a:solidFill>
                  <a:srgbClr val="4E3A2F"/>
                </a:solidFill>
                <a:latin typeface="Cambria"/>
                <a:cs typeface="Cambria"/>
              </a:rPr>
              <a:t>so-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called greenhouse effect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that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prevents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drastic 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cooling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the Earth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during the</a:t>
            </a:r>
            <a:r>
              <a:rPr sz="2800" b="1" spc="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night.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12D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CO2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atmosphere </a:t>
            </a:r>
            <a:r>
              <a:rPr sz="2800" b="1" dirty="0">
                <a:solidFill>
                  <a:srgbClr val="4E3A2F"/>
                </a:solidFill>
                <a:latin typeface="Cambria"/>
                <a:cs typeface="Cambria"/>
              </a:rPr>
              <a:t>--&gt;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GLOBAL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4E3A2F"/>
                </a:solidFill>
                <a:latin typeface="Cambria"/>
                <a:cs typeface="Cambria"/>
              </a:rPr>
              <a:t>WARMING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84" y="0"/>
            <a:ext cx="8691372" cy="1149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8230" y="0"/>
            <a:ext cx="7539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LAND</a:t>
            </a:r>
            <a:r>
              <a:rPr sz="7200" spc="-100" dirty="0"/>
              <a:t> </a:t>
            </a:r>
            <a:r>
              <a:rPr sz="7200" spc="-35" dirty="0"/>
              <a:t>POLLUTION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760476" y="1522475"/>
            <a:ext cx="7623048" cy="4803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668" y="135636"/>
            <a:ext cx="840028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001" y="284429"/>
            <a:ext cx="76949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ENVIRONMENTAL</a:t>
            </a:r>
            <a:r>
              <a:rPr sz="4400" spc="-65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31140" y="1702054"/>
            <a:ext cx="8709660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A4634E"/>
              </a:buClr>
              <a:buSzPct val="68181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Environmental Pollution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can be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defined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as 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any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undesirable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change in </a:t>
            </a:r>
            <a:r>
              <a:rPr sz="2200" b="1" spc="-20" dirty="0">
                <a:solidFill>
                  <a:srgbClr val="C00000"/>
                </a:solidFill>
                <a:latin typeface="Cambria"/>
                <a:cs typeface="Cambria"/>
              </a:rPr>
              <a:t>physical,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chemical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, or 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biological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characteristics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any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component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environment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i.e. </a:t>
            </a:r>
            <a:r>
              <a:rPr sz="2200" b="1" spc="-60" dirty="0">
                <a:solidFill>
                  <a:srgbClr val="4E3A2F"/>
                </a:solidFill>
                <a:latin typeface="Cambria"/>
                <a:cs typeface="Cambria"/>
              </a:rPr>
              <a:t>air, </a:t>
            </a:r>
            <a:r>
              <a:rPr sz="2200" b="1" spc="-55" dirty="0">
                <a:solidFill>
                  <a:srgbClr val="4E3A2F"/>
                </a:solidFill>
                <a:latin typeface="Cambria"/>
                <a:cs typeface="Cambria"/>
              </a:rPr>
              <a:t>water,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soil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which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can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cause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harmful effects on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various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forms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life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or</a:t>
            </a:r>
            <a:r>
              <a:rPr sz="2200" b="1" spc="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property.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4634E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55600" marR="269875" indent="-342900" algn="just">
              <a:lnSpc>
                <a:spcPct val="100000"/>
              </a:lnSpc>
              <a:buClr>
                <a:srgbClr val="A4634E"/>
              </a:buClr>
              <a:buSzPct val="68181"/>
              <a:buFont typeface="Wingdings"/>
              <a:buChar char=""/>
              <a:tabLst>
                <a:tab pos="355600" algn="l"/>
              </a:tabLst>
            </a:pPr>
            <a:r>
              <a:rPr sz="2200" b="1" spc="-15" dirty="0">
                <a:solidFill>
                  <a:srgbClr val="3A2C23"/>
                </a:solidFill>
                <a:latin typeface="Cambria"/>
                <a:cs typeface="Cambria"/>
              </a:rPr>
              <a:t>Pollution: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term pollution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can be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defined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influence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any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substance causing 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nuisance,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harmful effects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,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uneasiness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organisms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4634E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55600" marR="130810" indent="-342900" algn="just">
              <a:lnSpc>
                <a:spcPct val="100000"/>
              </a:lnSpc>
              <a:buClr>
                <a:srgbClr val="A4634E"/>
              </a:buClr>
              <a:buSzPct val="68181"/>
              <a:buFont typeface="Wingdings"/>
              <a:buChar char=""/>
              <a:tabLst>
                <a:tab pos="355600" algn="l"/>
              </a:tabLst>
            </a:pPr>
            <a:r>
              <a:rPr sz="2200" b="1" spc="-15" dirty="0">
                <a:solidFill>
                  <a:srgbClr val="3A2C23"/>
                </a:solidFill>
                <a:latin typeface="Cambria"/>
                <a:cs typeface="Cambria"/>
              </a:rPr>
              <a:t>Pollutant</a:t>
            </a:r>
            <a:r>
              <a:rPr sz="2200" b="1" i="1" spc="-15" dirty="0">
                <a:solidFill>
                  <a:srgbClr val="4E3A2F"/>
                </a:solidFill>
                <a:latin typeface="Cambria"/>
                <a:cs typeface="Cambria"/>
              </a:rPr>
              <a:t>:- </a:t>
            </a:r>
            <a:r>
              <a:rPr sz="2200" b="1" spc="-35" dirty="0">
                <a:solidFill>
                  <a:srgbClr val="4E3A2F"/>
                </a:solidFill>
                <a:latin typeface="Cambria"/>
                <a:cs typeface="Cambria"/>
              </a:rPr>
              <a:t>Any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substance causing 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Nuisance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harmful effects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uneasiness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organisms,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then that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particular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substance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may 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be called as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pollutant.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4729"/>
            <a:ext cx="802322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Land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pollution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demolition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Earth's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land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surfaces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often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caused </a:t>
            </a:r>
            <a:r>
              <a:rPr sz="2800" b="1" spc="-35" dirty="0">
                <a:solidFill>
                  <a:srgbClr val="4E3A2F"/>
                </a:solidFill>
                <a:latin typeface="Cambria"/>
                <a:cs typeface="Cambria"/>
              </a:rPr>
              <a:t>by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human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activities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 their misuse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land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resources.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occurs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when 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waste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not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disposed</a:t>
            </a:r>
            <a:r>
              <a:rPr sz="2800" b="1" spc="5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50" dirty="0">
                <a:solidFill>
                  <a:srgbClr val="4E3A2F"/>
                </a:solidFill>
                <a:latin typeface="Cambria"/>
                <a:cs typeface="Cambria"/>
              </a:rPr>
              <a:t>properly.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322580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Urbanization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industrialization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major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causes of land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8876" y="4646674"/>
            <a:ext cx="3531108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59435"/>
            <a:ext cx="820978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318" y="208280"/>
            <a:ext cx="7501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CAUSES </a:t>
            </a:r>
            <a:r>
              <a:rPr sz="4400" dirty="0"/>
              <a:t>OF LAND</a:t>
            </a:r>
            <a:r>
              <a:rPr sz="4400" spc="-40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83540" y="1573784"/>
            <a:ext cx="85058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70000"/>
              <a:buFont typeface="Wingdings"/>
              <a:buChar char=""/>
              <a:tabLst>
                <a:tab pos="355600" algn="l"/>
              </a:tabLst>
            </a:pPr>
            <a:r>
              <a:rPr sz="4000" b="1" spc="-55" dirty="0">
                <a:solidFill>
                  <a:srgbClr val="4E3A2F"/>
                </a:solidFill>
                <a:latin typeface="Cambria"/>
                <a:cs typeface="Cambria"/>
              </a:rPr>
              <a:t>Four </a:t>
            </a:r>
            <a:r>
              <a:rPr sz="4000" b="1" spc="-10" dirty="0">
                <a:solidFill>
                  <a:srgbClr val="4E3A2F"/>
                </a:solidFill>
                <a:latin typeface="Cambria"/>
                <a:cs typeface="Cambria"/>
              </a:rPr>
              <a:t>Main </a:t>
            </a:r>
            <a:r>
              <a:rPr sz="4000" b="1" spc="-5" dirty="0">
                <a:solidFill>
                  <a:srgbClr val="4E3A2F"/>
                </a:solidFill>
                <a:latin typeface="Cambria"/>
                <a:cs typeface="Cambria"/>
              </a:rPr>
              <a:t>causes of </a:t>
            </a:r>
            <a:r>
              <a:rPr sz="4000" b="1" spc="-10" dirty="0">
                <a:solidFill>
                  <a:srgbClr val="4E3A2F"/>
                </a:solidFill>
                <a:latin typeface="Cambria"/>
                <a:cs typeface="Cambria"/>
              </a:rPr>
              <a:t>land</a:t>
            </a:r>
            <a:r>
              <a:rPr sz="4000" b="1" spc="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4000" b="1" spc="-5" dirty="0">
                <a:solidFill>
                  <a:srgbClr val="4E3A2F"/>
                </a:solidFill>
                <a:latin typeface="Cambria"/>
                <a:cs typeface="Cambria"/>
              </a:rPr>
              <a:t>pollution:</a:t>
            </a:r>
            <a:endParaRPr sz="4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Wingdings"/>
              <a:buChar char=""/>
            </a:pPr>
            <a:endParaRPr sz="5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EFA12D"/>
              </a:buClr>
              <a:buSzPct val="70000"/>
              <a:buFont typeface="Wingdings"/>
              <a:buChar char=""/>
              <a:tabLst>
                <a:tab pos="756920" algn="l"/>
              </a:tabLst>
            </a:pPr>
            <a:r>
              <a:rPr sz="4000" b="1" spc="-10" dirty="0">
                <a:solidFill>
                  <a:srgbClr val="4E3A2F"/>
                </a:solidFill>
                <a:latin typeface="Cambria"/>
                <a:cs typeface="Cambria"/>
              </a:rPr>
              <a:t>Construction</a:t>
            </a:r>
            <a:endParaRPr sz="40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965"/>
              </a:spcBef>
              <a:buClr>
                <a:srgbClr val="EFA12D"/>
              </a:buClr>
              <a:buSzPct val="70000"/>
              <a:buFont typeface="Wingdings"/>
              <a:buChar char=""/>
              <a:tabLst>
                <a:tab pos="756920" algn="l"/>
              </a:tabLst>
            </a:pPr>
            <a:r>
              <a:rPr sz="4000" b="1" spc="-5" dirty="0">
                <a:solidFill>
                  <a:srgbClr val="4E3A2F"/>
                </a:solidFill>
                <a:latin typeface="Cambria"/>
                <a:cs typeface="Cambria"/>
              </a:rPr>
              <a:t>Agriculture</a:t>
            </a:r>
            <a:endParaRPr sz="40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Clr>
                <a:srgbClr val="EFA12D"/>
              </a:buClr>
              <a:buSzPct val="70000"/>
              <a:buFont typeface="Wingdings"/>
              <a:buChar char=""/>
              <a:tabLst>
                <a:tab pos="756920" algn="l"/>
              </a:tabLst>
            </a:pPr>
            <a:r>
              <a:rPr sz="4000" b="1" spc="-5" dirty="0">
                <a:solidFill>
                  <a:srgbClr val="4E3A2F"/>
                </a:solidFill>
                <a:latin typeface="Cambria"/>
                <a:cs typeface="Cambria"/>
              </a:rPr>
              <a:t>Domestic</a:t>
            </a:r>
            <a:r>
              <a:rPr sz="40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4000" b="1" spc="-35" dirty="0">
                <a:solidFill>
                  <a:srgbClr val="4E3A2F"/>
                </a:solidFill>
                <a:latin typeface="Cambria"/>
                <a:cs typeface="Cambria"/>
              </a:rPr>
              <a:t>waste</a:t>
            </a:r>
            <a:endParaRPr sz="40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Clr>
                <a:srgbClr val="EFA12D"/>
              </a:buClr>
              <a:buSzPct val="70000"/>
              <a:buFont typeface="Wingdings"/>
              <a:buChar char=""/>
              <a:tabLst>
                <a:tab pos="756920" algn="l"/>
              </a:tabLst>
            </a:pPr>
            <a:r>
              <a:rPr sz="4000" b="1" spc="-5" dirty="0">
                <a:solidFill>
                  <a:srgbClr val="4E3A2F"/>
                </a:solidFill>
                <a:latin typeface="Cambria"/>
                <a:cs typeface="Cambria"/>
              </a:rPr>
              <a:t>Industrial </a:t>
            </a:r>
            <a:r>
              <a:rPr sz="4000" b="1" spc="-60" dirty="0">
                <a:solidFill>
                  <a:srgbClr val="4E3A2F"/>
                </a:solidFill>
                <a:latin typeface="Cambria"/>
                <a:cs typeface="Cambria"/>
              </a:rPr>
              <a:t>Waste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844" y="135636"/>
            <a:ext cx="4823459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3457" y="284429"/>
            <a:ext cx="411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CONSTRUCTION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8739" y="1243329"/>
            <a:ext cx="860679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Buildings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take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up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resources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land,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trees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are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chopped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down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used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make</a:t>
            </a:r>
            <a:r>
              <a:rPr sz="2800" b="1" spc="10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buildings.</a:t>
            </a:r>
            <a:endParaRPr sz="2800">
              <a:latin typeface="Cambria"/>
              <a:cs typeface="Cambria"/>
            </a:endParaRPr>
          </a:p>
          <a:p>
            <a:pPr marL="355600" marR="1076960" indent="-342900">
              <a:lnSpc>
                <a:spcPct val="100000"/>
              </a:lnSpc>
              <a:spcBef>
                <a:spcPts val="67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60" dirty="0">
                <a:solidFill>
                  <a:srgbClr val="4E3A2F"/>
                </a:solidFill>
                <a:latin typeface="Cambria"/>
                <a:cs typeface="Cambria"/>
              </a:rPr>
              <a:t>Takes away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the places for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animals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other 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organisms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40" dirty="0">
                <a:solidFill>
                  <a:srgbClr val="4E3A2F"/>
                </a:solidFill>
                <a:latin typeface="Cambria"/>
                <a:cs typeface="Cambria"/>
              </a:rPr>
              <a:t>live.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6792" y="3822190"/>
            <a:ext cx="4945380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3886200"/>
            <a:ext cx="4762500" cy="273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1750" y="3867150"/>
            <a:ext cx="4800600" cy="2771775"/>
          </a:xfrm>
          <a:custGeom>
            <a:avLst/>
            <a:gdLst/>
            <a:ahLst/>
            <a:cxnLst/>
            <a:rect l="l" t="t" r="r" b="b"/>
            <a:pathLst>
              <a:path w="4800600" h="2771775">
                <a:moveTo>
                  <a:pt x="0" y="2771775"/>
                </a:moveTo>
                <a:lnTo>
                  <a:pt x="4800600" y="2771775"/>
                </a:lnTo>
                <a:lnTo>
                  <a:pt x="4800600" y="0"/>
                </a:lnTo>
                <a:lnTo>
                  <a:pt x="0" y="0"/>
                </a:lnTo>
                <a:lnTo>
                  <a:pt x="0" y="27717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0927" y="12191"/>
            <a:ext cx="4776216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4020" y="176225"/>
            <a:ext cx="4003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</a:t>
            </a:r>
            <a:r>
              <a:rPr spc="-5" dirty="0"/>
              <a:t>GRICU</a:t>
            </a:r>
            <a:r>
              <a:rPr spc="-580" dirty="0"/>
              <a:t>L</a:t>
            </a:r>
            <a:r>
              <a:rPr spc="-5" dirty="0"/>
              <a:t>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090929"/>
            <a:ext cx="848296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there are more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more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people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inhabiting the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earth, food is in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higher demand and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forests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are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chopped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down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turned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into</a:t>
            </a:r>
            <a:r>
              <a:rPr sz="2800" b="1" spc="6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farmland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Wingdings"/>
              <a:buChar char=""/>
            </a:pPr>
            <a:endParaRPr sz="4050">
              <a:latin typeface="Times New Roman"/>
              <a:cs typeface="Times New Roman"/>
            </a:endParaRPr>
          </a:p>
          <a:p>
            <a:pPr marL="355600" marR="579120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addition,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herbicides, pesticides,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artificial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fertilizers,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animal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manure are washed into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soil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pollute</a:t>
            </a:r>
            <a:r>
              <a:rPr sz="28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5" dirty="0">
                <a:solidFill>
                  <a:srgbClr val="4E3A2F"/>
                </a:solidFill>
                <a:latin typeface="Cambria"/>
                <a:cs typeface="Cambria"/>
              </a:rPr>
              <a:t>it.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0992" y="4279390"/>
            <a:ext cx="5135880" cy="2545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4343400"/>
            <a:ext cx="49530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950" y="4324350"/>
            <a:ext cx="4991100" cy="2400300"/>
          </a:xfrm>
          <a:custGeom>
            <a:avLst/>
            <a:gdLst/>
            <a:ahLst/>
            <a:cxnLst/>
            <a:rect l="l" t="t" r="r" b="b"/>
            <a:pathLst>
              <a:path w="4991100" h="2400300">
                <a:moveTo>
                  <a:pt x="0" y="2400300"/>
                </a:moveTo>
                <a:lnTo>
                  <a:pt x="4991100" y="2400300"/>
                </a:lnTo>
                <a:lnTo>
                  <a:pt x="4991100" y="0"/>
                </a:lnTo>
                <a:lnTo>
                  <a:pt x="0" y="0"/>
                </a:lnTo>
                <a:lnTo>
                  <a:pt x="0" y="2400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0"/>
            <a:ext cx="5879592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2332" y="23876"/>
            <a:ext cx="5109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DOMESTIC</a:t>
            </a:r>
            <a:r>
              <a:rPr spc="-85" dirty="0"/>
              <a:t> </a:t>
            </a:r>
            <a:r>
              <a:rPr spc="-110" dirty="0"/>
              <a:t>WASTE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95501"/>
            <a:ext cx="8279130" cy="30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 indent="-332740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60" dirty="0">
                <a:solidFill>
                  <a:srgbClr val="4E3A2F"/>
                </a:solidFill>
                <a:latin typeface="Cambria"/>
                <a:cs typeface="Cambria"/>
              </a:rPr>
              <a:t>Tons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of domestic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waste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dumped 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every </a:t>
            </a:r>
            <a:r>
              <a:rPr sz="2400" b="1" spc="-80" dirty="0">
                <a:solidFill>
                  <a:srgbClr val="4E3A2F"/>
                </a:solidFill>
                <a:latin typeface="Cambria"/>
                <a:cs typeface="Cambria"/>
              </a:rPr>
              <a:t>day.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Some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waste 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from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homes,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offices and industries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can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be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recycled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or  burnt in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incinerators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Font typeface="Wingdings"/>
              <a:buChar char=""/>
            </a:pPr>
            <a:endParaRPr sz="3000">
              <a:latin typeface="Times New Roman"/>
              <a:cs typeface="Times New Roman"/>
            </a:endParaRPr>
          </a:p>
          <a:p>
            <a:pPr marL="344805" marR="193675" indent="-332740">
              <a:lnSpc>
                <a:spcPct val="12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There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still a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lot of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garbage,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such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as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refrigerators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and 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washing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machines that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dumped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in landfills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simply 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because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they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cannot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be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reused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400" b="1" spc="-65" dirty="0">
                <a:solidFill>
                  <a:srgbClr val="4E3A2F"/>
                </a:solidFill>
                <a:latin typeface="Cambria"/>
                <a:cs typeface="Cambria"/>
              </a:rPr>
              <a:t>anyway,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nor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recycled</a:t>
            </a:r>
            <a:r>
              <a:rPr sz="2400" b="1" spc="9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9192" y="4317490"/>
            <a:ext cx="4497324" cy="254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4381500"/>
            <a:ext cx="4314825" cy="2476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4150" y="4362448"/>
            <a:ext cx="4352925" cy="2495550"/>
          </a:xfrm>
          <a:custGeom>
            <a:avLst/>
            <a:gdLst/>
            <a:ahLst/>
            <a:cxnLst/>
            <a:rect l="l" t="t" r="r" b="b"/>
            <a:pathLst>
              <a:path w="4352925" h="2495550">
                <a:moveTo>
                  <a:pt x="4352925" y="2495549"/>
                </a:moveTo>
                <a:lnTo>
                  <a:pt x="4352925" y="0"/>
                </a:lnTo>
                <a:lnTo>
                  <a:pt x="0" y="0"/>
                </a:lnTo>
                <a:lnTo>
                  <a:pt x="0" y="24955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39" y="12191"/>
            <a:ext cx="6414516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932" y="176225"/>
            <a:ext cx="5643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</a:t>
            </a:r>
            <a:r>
              <a:rPr spc="-85" dirty="0"/>
              <a:t> </a:t>
            </a:r>
            <a:r>
              <a:rPr spc="-110" dirty="0"/>
              <a:t>WASTE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67129"/>
            <a:ext cx="83616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2415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Plastics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factories,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chemical plants, oil  refineries, nuclear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waste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disposal </a:t>
            </a:r>
            <a:r>
              <a:rPr sz="2800" b="1" spc="-45" dirty="0">
                <a:solidFill>
                  <a:srgbClr val="4E3A2F"/>
                </a:solidFill>
                <a:latin typeface="Cambria"/>
                <a:cs typeface="Cambria"/>
              </a:rPr>
              <a:t>activity,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large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animal farms,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coal-fired </a:t>
            </a:r>
            <a:r>
              <a:rPr sz="2800" b="1" spc="-30" dirty="0">
                <a:solidFill>
                  <a:srgbClr val="4E3A2F"/>
                </a:solidFill>
                <a:latin typeface="Cambria"/>
                <a:cs typeface="Cambria"/>
              </a:rPr>
              <a:t>power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plants,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metals</a:t>
            </a:r>
            <a:endParaRPr sz="280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production factories and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other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heavy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industry all  contribute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land</a:t>
            </a:r>
            <a:r>
              <a:rPr sz="28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9592" y="3288790"/>
            <a:ext cx="5897880" cy="3459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3352800"/>
            <a:ext cx="57150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4550" y="3333750"/>
            <a:ext cx="5753100" cy="3314700"/>
          </a:xfrm>
          <a:custGeom>
            <a:avLst/>
            <a:gdLst/>
            <a:ahLst/>
            <a:cxnLst/>
            <a:rect l="l" t="t" r="r" b="b"/>
            <a:pathLst>
              <a:path w="5753100" h="3314700">
                <a:moveTo>
                  <a:pt x="0" y="3314700"/>
                </a:moveTo>
                <a:lnTo>
                  <a:pt x="5753100" y="3314700"/>
                </a:lnTo>
                <a:lnTo>
                  <a:pt x="5753100" y="0"/>
                </a:lnTo>
                <a:lnTo>
                  <a:pt x="0" y="0"/>
                </a:lnTo>
                <a:lnTo>
                  <a:pt x="0" y="3314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04" y="0"/>
            <a:ext cx="8883396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9650" y="0"/>
            <a:ext cx="7751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NOISE</a:t>
            </a:r>
            <a:r>
              <a:rPr sz="7200" spc="-55" dirty="0"/>
              <a:t> </a:t>
            </a:r>
            <a:r>
              <a:rPr sz="7200" spc="-35" dirty="0"/>
              <a:t>POLLUTION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522475" y="1751076"/>
            <a:ext cx="5926835" cy="442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90929"/>
            <a:ext cx="8740140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Noise pollution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800" b="1" spc="-35" dirty="0">
                <a:solidFill>
                  <a:srgbClr val="4E3A2F"/>
                </a:solidFill>
                <a:latin typeface="Cambria"/>
                <a:cs typeface="Cambria"/>
              </a:rPr>
              <a:t>excessive,</a:t>
            </a:r>
            <a:r>
              <a:rPr sz="2800" b="1" spc="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displeasing</a:t>
            </a:r>
            <a:endParaRPr sz="2800">
              <a:latin typeface="Cambria"/>
              <a:cs typeface="Cambria"/>
            </a:endParaRPr>
          </a:p>
          <a:p>
            <a:pPr marL="355600" marR="5080" algn="just">
              <a:lnSpc>
                <a:spcPct val="100000"/>
              </a:lnSpc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human,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animal,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machine-created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environmental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noise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that disrupts the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activity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balance of human  or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animal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 life.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460375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Sound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becomes undesirable when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disturbs the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normal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activities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such as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working,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sleeping,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 during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conversations.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Wingdings"/>
              <a:buChar char=""/>
            </a:pPr>
            <a:endParaRPr sz="4050">
              <a:latin typeface="Times New Roman"/>
              <a:cs typeface="Times New Roman"/>
            </a:endParaRPr>
          </a:p>
          <a:p>
            <a:pPr marL="355600" marR="147955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45" dirty="0">
                <a:solidFill>
                  <a:srgbClr val="4E3A2F"/>
                </a:solidFill>
                <a:latin typeface="Cambria"/>
                <a:cs typeface="Cambria"/>
              </a:rPr>
              <a:t>World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Health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Organization stated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that “Noise must  be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recognized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as a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major threat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human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well-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being”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59435"/>
            <a:ext cx="8741664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313" y="208280"/>
            <a:ext cx="8032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SOURCES </a:t>
            </a:r>
            <a:r>
              <a:rPr sz="4400" dirty="0"/>
              <a:t>OF </a:t>
            </a:r>
            <a:r>
              <a:rPr sz="4400" spc="-5" dirty="0"/>
              <a:t>NOISE</a:t>
            </a:r>
            <a:r>
              <a:rPr sz="4400" spc="-45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8739" y="1171702"/>
            <a:ext cx="8627110" cy="525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944244" indent="-332740">
              <a:lnSpc>
                <a:spcPct val="110000"/>
              </a:lnSpc>
              <a:spcBef>
                <a:spcPts val="100"/>
              </a:spcBef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Transportation systems are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main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source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 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pollution in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urban</a:t>
            </a:r>
            <a:r>
              <a:rPr sz="24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areas.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44805" marR="5080" indent="-332740">
              <a:lnSpc>
                <a:spcPct val="11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  <a:tab pos="7145655" algn="l"/>
              </a:tabLst>
            </a:pP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Construction of buildings, 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highways,</a:t>
            </a:r>
            <a:r>
              <a:rPr sz="2400" b="1" spc="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r>
              <a:rPr sz="2400" b="1" spc="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streets	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cause a</a:t>
            </a:r>
            <a:r>
              <a:rPr sz="2400" b="1" spc="-8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lot  of noise, due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usage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air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compressors,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bulldozers,  loaders, dump trucks, and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pavement</a:t>
            </a:r>
            <a:r>
              <a:rPr sz="2400" b="1" spc="6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breakers.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44805" marR="935355" indent="-332740">
              <a:lnSpc>
                <a:spcPct val="11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Industrial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also adds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already 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unfavorable 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state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44805" marR="45720" indent="-332740">
              <a:lnSpc>
                <a:spcPct val="11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Loud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speakers,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plumbing, boilers,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generators,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air  conditioners, fans, and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vacuum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cleaners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add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existing 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392"/>
            <a:ext cx="9144000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037" y="252425"/>
            <a:ext cx="8620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EFFECTS </a:t>
            </a:r>
            <a:r>
              <a:rPr spc="-5" dirty="0"/>
              <a:t>OF NOISE</a:t>
            </a:r>
            <a:r>
              <a:rPr spc="-15" dirty="0"/>
              <a:t> </a:t>
            </a:r>
            <a:r>
              <a:rPr spc="-25" dirty="0"/>
              <a:t>POLLUTION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324102"/>
            <a:ext cx="8782050" cy="525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142875" indent="-332740">
              <a:lnSpc>
                <a:spcPct val="110100"/>
              </a:lnSpc>
              <a:spcBef>
                <a:spcPts val="95"/>
              </a:spcBef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  <a:tab pos="5779135" algn="l"/>
                <a:tab pos="6804659" algn="l"/>
              </a:tabLst>
            </a:pP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According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400" b="1" spc="-40" dirty="0">
                <a:solidFill>
                  <a:srgbClr val="4E3A2F"/>
                </a:solidFill>
                <a:latin typeface="Cambria"/>
                <a:cs typeface="Cambria"/>
              </a:rPr>
              <a:t>USEPA,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there are</a:t>
            </a:r>
            <a:r>
              <a:rPr sz="2400" b="1" spc="1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direct</a:t>
            </a:r>
            <a:r>
              <a:rPr sz="24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links	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between 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and health. Also,</a:t>
            </a:r>
            <a:r>
              <a:rPr sz="24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pollution	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adversely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affects the  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lives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of millions of</a:t>
            </a:r>
            <a:r>
              <a:rPr sz="2400" b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people.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44805" marR="1993264" indent="-332740">
              <a:lnSpc>
                <a:spcPct val="11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  <a:tab pos="6251575" algn="l"/>
              </a:tabLst>
            </a:pP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No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ise</a:t>
            </a:r>
            <a:r>
              <a:rPr sz="2400" b="1" spc="-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can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damag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4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</a:t>
            </a:r>
            <a:r>
              <a:rPr sz="2400" b="1" spc="-85" dirty="0">
                <a:solidFill>
                  <a:srgbClr val="4E3A2F"/>
                </a:solidFill>
                <a:latin typeface="Cambria"/>
                <a:cs typeface="Cambria"/>
              </a:rPr>
              <a:t>h</a:t>
            </a:r>
            <a:r>
              <a:rPr sz="2400" b="1" spc="-40" dirty="0">
                <a:solidFill>
                  <a:srgbClr val="4E3A2F"/>
                </a:solidFill>
                <a:latin typeface="Cambria"/>
                <a:cs typeface="Cambria"/>
              </a:rPr>
              <a:t>y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sio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ogical	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and 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psychological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health.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277495" marR="5080" indent="-265430">
              <a:lnSpc>
                <a:spcPct val="110000"/>
              </a:lnSpc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  <a:tab pos="721233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High blood  p</a:t>
            </a:r>
            <a:r>
              <a:rPr sz="2400" b="1" spc="-45" dirty="0">
                <a:solidFill>
                  <a:srgbClr val="4E3A2F"/>
                </a:solidFill>
                <a:latin typeface="Cambria"/>
                <a:cs typeface="Cambria"/>
              </a:rPr>
              <a:t>r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essu</a:t>
            </a:r>
            <a:r>
              <a:rPr sz="2400" b="1" spc="-45" dirty="0">
                <a:solidFill>
                  <a:srgbClr val="4E3A2F"/>
                </a:solidFill>
                <a:latin typeface="Cambria"/>
                <a:cs typeface="Cambria"/>
              </a:rPr>
              <a:t>r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e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,</a:t>
            </a:r>
            <a:r>
              <a:rPr sz="2400" b="1" spc="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st</a:t>
            </a:r>
            <a:r>
              <a:rPr sz="2400" b="1" spc="-40" dirty="0">
                <a:solidFill>
                  <a:srgbClr val="4E3A2F"/>
                </a:solidFill>
                <a:latin typeface="Cambria"/>
                <a:cs typeface="Cambria"/>
              </a:rPr>
              <a:t>r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ess </a:t>
            </a:r>
            <a:r>
              <a:rPr sz="2400" b="1" spc="-40" dirty="0">
                <a:solidFill>
                  <a:srgbClr val="4E3A2F"/>
                </a:solidFill>
                <a:latin typeface="Cambria"/>
                <a:cs typeface="Cambria"/>
              </a:rPr>
              <a:t>r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ela</a:t>
            </a:r>
            <a:r>
              <a:rPr sz="2400" b="1" spc="-35" dirty="0">
                <a:solidFill>
                  <a:srgbClr val="4E3A2F"/>
                </a:solidFill>
                <a:latin typeface="Cambria"/>
                <a:cs typeface="Cambria"/>
              </a:rPr>
              <a:t>t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ed</a:t>
            </a:r>
            <a:r>
              <a:rPr sz="24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i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ness,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sleep	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disr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u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ption,  hearing loss, and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productivity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loss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are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problems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related 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44805" marR="114935" indent="-332740">
              <a:lnSpc>
                <a:spcPct val="110000"/>
              </a:lnSpc>
              <a:spcBef>
                <a:spcPts val="5"/>
              </a:spcBef>
              <a:buClr>
                <a:srgbClr val="EFA12D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It can also cause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memory loss, 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severe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depression,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and panic  attacks.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19" y="135636"/>
            <a:ext cx="6350508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3732" y="284429"/>
            <a:ext cx="5643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TYPES </a:t>
            </a:r>
            <a:r>
              <a:rPr sz="4400" dirty="0"/>
              <a:t>OF</a:t>
            </a:r>
            <a:r>
              <a:rPr sz="4400" spc="-80" dirty="0"/>
              <a:t> </a:t>
            </a:r>
            <a:r>
              <a:rPr sz="4400" spc="-20" dirty="0"/>
              <a:t>POLLUTION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1402080"/>
            <a:ext cx="562356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76" y="1196339"/>
            <a:ext cx="4986528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18816"/>
            <a:ext cx="562356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" y="2513076"/>
            <a:ext cx="4155948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35552"/>
            <a:ext cx="562356" cy="525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" y="3829811"/>
            <a:ext cx="463905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352288"/>
            <a:ext cx="562356" cy="525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" y="5146547"/>
            <a:ext cx="4791456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1316482"/>
            <a:ext cx="4751705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634E"/>
              </a:buClr>
              <a:buSzPct val="69444"/>
              <a:buFont typeface="Wingdings"/>
              <a:buChar char=""/>
              <a:tabLst>
                <a:tab pos="355600" algn="l"/>
              </a:tabLst>
            </a:pPr>
            <a:r>
              <a:rPr sz="3600" b="1" spc="-95" dirty="0">
                <a:solidFill>
                  <a:srgbClr val="4E3A2F"/>
                </a:solidFill>
                <a:latin typeface="Arial"/>
                <a:cs typeface="Arial"/>
              </a:rPr>
              <a:t>WATER</a:t>
            </a:r>
            <a:r>
              <a:rPr sz="3600" b="1" spc="-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POLLUTION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4634E"/>
              </a:buClr>
              <a:buFont typeface="Wingdings"/>
              <a:buChar char="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A4634E"/>
              </a:buClr>
              <a:buSzPct val="69444"/>
              <a:buFont typeface="Wingdings"/>
              <a:buChar char=""/>
              <a:tabLst>
                <a:tab pos="355600" algn="l"/>
              </a:tabLst>
            </a:pP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AIR</a:t>
            </a:r>
            <a:r>
              <a:rPr sz="3600" b="1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POLLUTION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4634E"/>
              </a:buClr>
              <a:buFont typeface="Wingdings"/>
              <a:buChar char="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A4634E"/>
              </a:buClr>
              <a:buSzPct val="69444"/>
              <a:buFont typeface="Wingdings"/>
              <a:buChar char=""/>
              <a:tabLst>
                <a:tab pos="355600" algn="l"/>
              </a:tabLst>
            </a:pP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LAND</a:t>
            </a:r>
            <a:r>
              <a:rPr sz="3600" b="1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POLLUTION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4634E"/>
              </a:buClr>
              <a:buFont typeface="Wingdings"/>
              <a:buChar char="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A4634E"/>
              </a:buClr>
              <a:buSzPct val="69444"/>
              <a:buFont typeface="Wingdings"/>
              <a:buChar char=""/>
              <a:tabLst>
                <a:tab pos="355600" algn="l"/>
              </a:tabLst>
            </a:pP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NOISE</a:t>
            </a:r>
            <a:r>
              <a:rPr sz="3600" b="1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E3A2F"/>
                </a:solidFill>
                <a:latin typeface="Arial"/>
                <a:cs typeface="Arial"/>
              </a:rPr>
              <a:t>POLLUTION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81355"/>
            <a:ext cx="882243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685" y="316433"/>
            <a:ext cx="8178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SOLUTIONS </a:t>
            </a:r>
            <a:r>
              <a:rPr sz="4000" spc="-30" dirty="0"/>
              <a:t>FOR </a:t>
            </a:r>
            <a:r>
              <a:rPr sz="4000" spc="-5" dirty="0"/>
              <a:t>NOISE </a:t>
            </a:r>
            <a:r>
              <a:rPr sz="4000" spc="-25" dirty="0"/>
              <a:t>POLLUTION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739" y="1244854"/>
            <a:ext cx="8737600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929640" indent="-34798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Planting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bushes and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trees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around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sound  generating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sources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is an </a:t>
            </a:r>
            <a:r>
              <a:rPr sz="2500" b="1" spc="-20" dirty="0">
                <a:solidFill>
                  <a:srgbClr val="4E3A2F"/>
                </a:solidFill>
                <a:latin typeface="Cambria"/>
                <a:cs typeface="Cambria"/>
              </a:rPr>
              <a:t>effective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solution for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noise 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60045" marR="1365885" indent="-347980"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Regular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servicing and tuning of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automobiles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can  </a:t>
            </a:r>
            <a:r>
              <a:rPr sz="2500" b="1" spc="-25" dirty="0">
                <a:solidFill>
                  <a:srgbClr val="4E3A2F"/>
                </a:solidFill>
                <a:latin typeface="Cambria"/>
                <a:cs typeface="Cambria"/>
              </a:rPr>
              <a:t>effectively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reduce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500" b="1" spc="6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pollution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60045" marR="5080" indent="-347980">
              <a:lnSpc>
                <a:spcPct val="100000"/>
              </a:lnSpc>
              <a:buClr>
                <a:srgbClr val="EFA12D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Social </a:t>
            </a:r>
            <a:r>
              <a:rPr sz="2500" b="1" spc="-25" dirty="0">
                <a:solidFill>
                  <a:srgbClr val="4E3A2F"/>
                </a:solidFill>
                <a:latin typeface="Cambria"/>
                <a:cs typeface="Cambria"/>
              </a:rPr>
              <a:t>awareness </a:t>
            </a:r>
            <a:r>
              <a:rPr sz="2500" b="1" spc="-20" dirty="0">
                <a:solidFill>
                  <a:srgbClr val="4E3A2F"/>
                </a:solidFill>
                <a:latin typeface="Cambria"/>
                <a:cs typeface="Cambria"/>
              </a:rPr>
              <a:t>programs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be </a:t>
            </a:r>
            <a:r>
              <a:rPr sz="2500" b="1" spc="-20" dirty="0">
                <a:solidFill>
                  <a:srgbClr val="4E3A2F"/>
                </a:solidFill>
                <a:latin typeface="Cambria"/>
                <a:cs typeface="Cambria"/>
              </a:rPr>
              <a:t>taken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up </a:t>
            </a:r>
            <a:r>
              <a:rPr sz="25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educate 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the public about the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causes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effects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noise</a:t>
            </a:r>
            <a:r>
              <a:rPr sz="2500" b="1" spc="18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pollution.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60045" marR="26670" indent="-347980">
              <a:lnSpc>
                <a:spcPct val="100000"/>
              </a:lnSpc>
              <a:buClr>
                <a:srgbClr val="EFA12D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500" b="1" spc="-40" dirty="0">
                <a:solidFill>
                  <a:srgbClr val="4E3A2F"/>
                </a:solidFill>
                <a:latin typeface="Cambria"/>
                <a:cs typeface="Cambria"/>
              </a:rPr>
              <a:t>Workers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should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be </a:t>
            </a:r>
            <a:r>
              <a:rPr sz="2500" b="1" spc="-20" dirty="0">
                <a:solidFill>
                  <a:srgbClr val="4E3A2F"/>
                </a:solidFill>
                <a:latin typeface="Cambria"/>
                <a:cs typeface="Cambria"/>
              </a:rPr>
              <a:t>provided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with equipments </a:t>
            </a:r>
            <a:r>
              <a:rPr sz="2500" b="1" spc="-5" dirty="0">
                <a:solidFill>
                  <a:srgbClr val="4E3A2F"/>
                </a:solidFill>
                <a:latin typeface="Cambria"/>
                <a:cs typeface="Cambria"/>
              </a:rPr>
              <a:t>such as </a:t>
            </a:r>
            <a:r>
              <a:rPr sz="2500" b="1" spc="-10" dirty="0">
                <a:solidFill>
                  <a:srgbClr val="4E3A2F"/>
                </a:solidFill>
                <a:latin typeface="Cambria"/>
                <a:cs typeface="Cambria"/>
              </a:rPr>
              <a:t>ear  plugs and earmuffs for hearing</a:t>
            </a:r>
            <a:r>
              <a:rPr sz="2500" b="1" spc="8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500" b="1" spc="-15" dirty="0">
                <a:solidFill>
                  <a:srgbClr val="4E3A2F"/>
                </a:solidFill>
                <a:latin typeface="Cambria"/>
                <a:cs typeface="Cambria"/>
              </a:rPr>
              <a:t>protection.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0410"/>
            <a:ext cx="8881110" cy="612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10000"/>
              </a:lnSpc>
              <a:spcBef>
                <a:spcPts val="100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dirty="0"/>
              <a:t>	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Similar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automobiles, lubrication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machinery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and servicing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should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be done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minimize noise 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generation.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55600" marR="302895" indent="-355600">
              <a:lnSpc>
                <a:spcPct val="1101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Soundproof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doors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windows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can be installed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block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unwanted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noise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from</a:t>
            </a:r>
            <a:r>
              <a:rPr sz="28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outside.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FA12D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21945" marR="109220" indent="-309880">
              <a:lnSpc>
                <a:spcPct val="110000"/>
              </a:lnSpc>
              <a:spcBef>
                <a:spcPts val="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dirty="0"/>
              <a:t>	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Regulations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should be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imposed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restrict the usage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play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loudspeakers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800" b="1" spc="-30" dirty="0">
                <a:solidFill>
                  <a:srgbClr val="4E3A2F"/>
                </a:solidFill>
                <a:latin typeface="Cambria"/>
                <a:cs typeface="Cambria"/>
              </a:rPr>
              <a:t>crowded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areas and public  places.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FA12D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21945" marR="226060" indent="-309880">
              <a:lnSpc>
                <a:spcPct val="1100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dirty="0"/>
              <a:t>	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Factories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industries should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be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located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far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from 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residential</a:t>
            </a:r>
            <a:r>
              <a:rPr sz="28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areas.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811"/>
            <a:ext cx="9144000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665" y="205181"/>
            <a:ext cx="84988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/>
              <a:t>WAYS </a:t>
            </a:r>
            <a:r>
              <a:rPr sz="5400" spc="-80" dirty="0"/>
              <a:t>TO </a:t>
            </a:r>
            <a:r>
              <a:rPr sz="5400" spc="-55" dirty="0"/>
              <a:t>STOP</a:t>
            </a:r>
            <a:r>
              <a:rPr sz="5400" spc="180" dirty="0"/>
              <a:t> </a:t>
            </a:r>
            <a:r>
              <a:rPr sz="5400" spc="-25" dirty="0"/>
              <a:t>POLLUTION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8739" y="1700529"/>
            <a:ext cx="886841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97205" indent="-342900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100" dirty="0">
                <a:solidFill>
                  <a:srgbClr val="4E3A2F"/>
                </a:solidFill>
                <a:latin typeface="Cambria"/>
                <a:cs typeface="Cambria"/>
              </a:rPr>
              <a:t>We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believe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that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is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responsible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thing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do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increase</a:t>
            </a:r>
            <a:r>
              <a:rPr sz="28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recycling.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Wingdings"/>
              <a:buChar char=""/>
            </a:pPr>
            <a:endParaRPr sz="4050">
              <a:latin typeface="Times New Roman"/>
              <a:cs typeface="Times New Roman"/>
            </a:endParaRPr>
          </a:p>
          <a:p>
            <a:pPr marL="355600" marR="501015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is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just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like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doing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laundry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and separating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blacks  and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colors.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12D"/>
              </a:buClr>
              <a:buFont typeface="Wingdings"/>
              <a:buChar char="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residents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country should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also try and do  their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part and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put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in at least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one </a:t>
            </a:r>
            <a:r>
              <a:rPr sz="2800" b="1" spc="-35" dirty="0">
                <a:solidFill>
                  <a:srgbClr val="4E3A2F"/>
                </a:solidFill>
                <a:latin typeface="Cambria"/>
                <a:cs typeface="Cambria"/>
              </a:rPr>
              <a:t>day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litter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picking 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up.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3525"/>
            <a:ext cx="8629650" cy="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4572"/>
            <a:ext cx="8892540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4524" y="736091"/>
            <a:ext cx="7031735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 marR="5080" indent="-931544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GLOBAL </a:t>
            </a:r>
            <a:r>
              <a:rPr spc="-60" dirty="0"/>
              <a:t>WARMING </a:t>
            </a:r>
            <a:r>
              <a:rPr dirty="0"/>
              <a:t>AND </a:t>
            </a:r>
            <a:r>
              <a:rPr spc="-5" dirty="0"/>
              <a:t>THE  GREENHOUSE</a:t>
            </a:r>
            <a:r>
              <a:rPr spc="-35" dirty="0"/>
              <a:t> </a:t>
            </a:r>
            <a:r>
              <a:rPr spc="-10" dirty="0"/>
              <a:t>EFFECT</a:t>
            </a:r>
          </a:p>
        </p:txBody>
      </p:sp>
      <p:sp>
        <p:nvSpPr>
          <p:cNvPr id="6" name="object 6"/>
          <p:cNvSpPr/>
          <p:nvPr/>
        </p:nvSpPr>
        <p:spPr>
          <a:xfrm>
            <a:off x="303275" y="2436876"/>
            <a:ext cx="4270248" cy="3736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6676" y="2436876"/>
            <a:ext cx="4194048" cy="3660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787" y="6091428"/>
            <a:ext cx="3563112" cy="585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878" y="6285153"/>
            <a:ext cx="3061512" cy="345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7259" y="6091428"/>
            <a:ext cx="4116324" cy="585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6273" y="6285153"/>
            <a:ext cx="3627628" cy="276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80" y="0"/>
            <a:ext cx="738987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412" y="342900"/>
            <a:ext cx="7868411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1379" y="891539"/>
            <a:ext cx="2183892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090" y="0"/>
            <a:ext cx="71926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DIFFERENCE BETWEEN </a:t>
            </a:r>
            <a:r>
              <a:rPr sz="3600" spc="-20" dirty="0"/>
              <a:t>GLOBAL  </a:t>
            </a:r>
            <a:r>
              <a:rPr sz="3600" spc="-45" dirty="0"/>
              <a:t>WARMING </a:t>
            </a:r>
            <a:r>
              <a:rPr sz="3600" dirty="0"/>
              <a:t>AND </a:t>
            </a:r>
            <a:r>
              <a:rPr sz="3600" spc="-5" dirty="0"/>
              <a:t>THE GREENHOUSE  </a:t>
            </a:r>
            <a:r>
              <a:rPr sz="3600" spc="-10" dirty="0"/>
              <a:t>EFFECT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8739" y="1600552"/>
            <a:ext cx="8514080" cy="4123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1065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SzPct val="81250"/>
              <a:buFont typeface="Wingdings"/>
              <a:buChar char=""/>
              <a:tabLst>
                <a:tab pos="321945" algn="l"/>
                <a:tab pos="3188970" algn="l"/>
              </a:tabLst>
            </a:pPr>
            <a:r>
              <a:rPr sz="3200" b="1" spc="-5" dirty="0">
                <a:solidFill>
                  <a:srgbClr val="C00000"/>
                </a:solidFill>
                <a:latin typeface="Cambria"/>
                <a:cs typeface="Cambria"/>
              </a:rPr>
              <a:t>Global </a:t>
            </a:r>
            <a:r>
              <a:rPr sz="3200" b="1" spc="-15" dirty="0">
                <a:solidFill>
                  <a:srgbClr val="C00000"/>
                </a:solidFill>
                <a:latin typeface="Cambria"/>
                <a:cs typeface="Cambria"/>
              </a:rPr>
              <a:t>warming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refers </a:t>
            </a:r>
            <a:r>
              <a:rPr sz="3200" b="1" spc="-25" dirty="0">
                <a:solidFill>
                  <a:srgbClr val="4E3A2F"/>
                </a:solidFill>
                <a:latin typeface="Cambria"/>
                <a:cs typeface="Cambria"/>
              </a:rPr>
              <a:t>to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a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rise in the 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temperature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of	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surface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of the</a:t>
            </a:r>
            <a:r>
              <a:rPr sz="32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earth.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12D"/>
              </a:buClr>
              <a:buFont typeface="Wingdings"/>
              <a:buChar char=""/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Clr>
                <a:srgbClr val="EFA12D"/>
              </a:buClr>
              <a:buSzPct val="81250"/>
              <a:buFont typeface="Wingdings"/>
              <a:buChar char=""/>
              <a:tabLst>
                <a:tab pos="321945" algn="l"/>
                <a:tab pos="3975100" algn="l"/>
              </a:tabLst>
            </a:pP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3200" b="1" spc="-5" dirty="0">
                <a:solidFill>
                  <a:srgbClr val="C00000"/>
                </a:solidFill>
                <a:latin typeface="Cambria"/>
                <a:cs typeface="Cambria"/>
              </a:rPr>
              <a:t>Greenhouse </a:t>
            </a:r>
            <a:r>
              <a:rPr sz="3200" b="1" dirty="0">
                <a:solidFill>
                  <a:srgbClr val="C00000"/>
                </a:solidFill>
                <a:latin typeface="Cambria"/>
                <a:cs typeface="Cambria"/>
              </a:rPr>
              <a:t>Effect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a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process </a:t>
            </a:r>
            <a:r>
              <a:rPr sz="3200" b="1" spc="-35" dirty="0">
                <a:solidFill>
                  <a:srgbClr val="4E3A2F"/>
                </a:solidFill>
                <a:latin typeface="Cambria"/>
                <a:cs typeface="Cambria"/>
              </a:rPr>
              <a:t>by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which 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thermal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radiation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from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a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planetary surface is  absorbed </a:t>
            </a:r>
            <a:r>
              <a:rPr sz="3200" b="1" spc="-40" dirty="0">
                <a:solidFill>
                  <a:srgbClr val="4E3A2F"/>
                </a:solidFill>
                <a:latin typeface="Cambria"/>
                <a:cs typeface="Cambria"/>
              </a:rPr>
              <a:t>by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atmospheric greenhouse gases, 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and is</a:t>
            </a:r>
            <a:r>
              <a:rPr sz="3200" b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re-radiated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 in	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all directions.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13" y="414985"/>
            <a:ext cx="834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5008"/>
                </a:solidFill>
              </a:rPr>
              <a:t>SOME </a:t>
            </a:r>
            <a:r>
              <a:rPr sz="4000" spc="-25" dirty="0">
                <a:solidFill>
                  <a:srgbClr val="695008"/>
                </a:solidFill>
              </a:rPr>
              <a:t>PROOF </a:t>
            </a:r>
            <a:r>
              <a:rPr sz="4000" spc="-5" dirty="0">
                <a:solidFill>
                  <a:srgbClr val="695008"/>
                </a:solidFill>
              </a:rPr>
              <a:t>OF </a:t>
            </a:r>
            <a:r>
              <a:rPr sz="4000" spc="-25" dirty="0">
                <a:solidFill>
                  <a:srgbClr val="695008"/>
                </a:solidFill>
              </a:rPr>
              <a:t>GLOBAL</a:t>
            </a:r>
            <a:r>
              <a:rPr sz="4000" spc="-10" dirty="0">
                <a:solidFill>
                  <a:srgbClr val="695008"/>
                </a:solidFill>
              </a:rPr>
              <a:t> </a:t>
            </a:r>
            <a:r>
              <a:rPr sz="4000" spc="-60" dirty="0">
                <a:solidFill>
                  <a:srgbClr val="695008"/>
                </a:solidFill>
              </a:rPr>
              <a:t>WARMING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3249" y="1565909"/>
            <a:ext cx="30391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6010" marR="5080" indent="-1083945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PORTAGE </a:t>
            </a:r>
            <a:r>
              <a:rPr sz="2000" b="1" dirty="0">
                <a:solidFill>
                  <a:srgbClr val="A4634E"/>
                </a:solidFill>
                <a:latin typeface="Franklin Gothic Medium"/>
                <a:cs typeface="Franklin Gothic Medium"/>
              </a:rPr>
              <a:t>GLACIER</a:t>
            </a:r>
            <a:r>
              <a:rPr sz="2000" b="1" spc="-13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ALASKA  </a:t>
            </a:r>
            <a:r>
              <a:rPr sz="2000" b="1" dirty="0">
                <a:solidFill>
                  <a:srgbClr val="A4634E"/>
                </a:solidFill>
                <a:latin typeface="Franklin Gothic Medium"/>
                <a:cs typeface="Franklin Gothic Medium"/>
              </a:rPr>
              <a:t>THEN….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2272" y="1470405"/>
            <a:ext cx="3178175" cy="6019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67765" marR="5080" indent="-1155700">
              <a:lnSpc>
                <a:spcPts val="2020"/>
              </a:lnSpc>
              <a:spcBef>
                <a:spcPts val="580"/>
              </a:spcBef>
            </a:pPr>
            <a:r>
              <a:rPr sz="2100" b="1" spc="-2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PORTAGE </a:t>
            </a:r>
            <a:r>
              <a:rPr sz="2100" b="1" spc="-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GLACIER</a:t>
            </a:r>
            <a:r>
              <a:rPr sz="2100" b="1" spc="-13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 </a:t>
            </a:r>
            <a:r>
              <a:rPr sz="2100" b="1" dirty="0">
                <a:solidFill>
                  <a:srgbClr val="A4634E"/>
                </a:solidFill>
                <a:latin typeface="Franklin Gothic Medium"/>
                <a:cs typeface="Franklin Gothic Medium"/>
              </a:rPr>
              <a:t>ALASKA  </a:t>
            </a:r>
            <a:r>
              <a:rPr sz="2100" b="1" spc="-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NOW….</a:t>
            </a:r>
            <a:endParaRPr sz="2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743" y="2712718"/>
            <a:ext cx="4376928" cy="403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625" y="2776601"/>
            <a:ext cx="4194175" cy="38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575" y="2757551"/>
            <a:ext cx="4232275" cy="3891279"/>
          </a:xfrm>
          <a:custGeom>
            <a:avLst/>
            <a:gdLst/>
            <a:ahLst/>
            <a:cxnLst/>
            <a:rect l="l" t="t" r="r" b="b"/>
            <a:pathLst>
              <a:path w="4232275" h="3891279">
                <a:moveTo>
                  <a:pt x="0" y="3890899"/>
                </a:moveTo>
                <a:lnTo>
                  <a:pt x="4232275" y="3890899"/>
                </a:lnTo>
                <a:lnTo>
                  <a:pt x="4232275" y="0"/>
                </a:lnTo>
                <a:lnTo>
                  <a:pt x="0" y="0"/>
                </a:lnTo>
                <a:lnTo>
                  <a:pt x="0" y="389089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0391" y="2679190"/>
            <a:ext cx="4450079" cy="406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2743200"/>
            <a:ext cx="42672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5350" y="2724150"/>
            <a:ext cx="4305300" cy="3924300"/>
          </a:xfrm>
          <a:custGeom>
            <a:avLst/>
            <a:gdLst/>
            <a:ahLst/>
            <a:cxnLst/>
            <a:rect l="l" t="t" r="r" b="b"/>
            <a:pathLst>
              <a:path w="4305300" h="3924300">
                <a:moveTo>
                  <a:pt x="0" y="3924300"/>
                </a:moveTo>
                <a:lnTo>
                  <a:pt x="4305300" y="3924300"/>
                </a:lnTo>
                <a:lnTo>
                  <a:pt x="4305300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6013450"/>
            <a:ext cx="8629650" cy="15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069" y="707898"/>
            <a:ext cx="333311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0435" marR="5080" indent="-928369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COLORADO </a:t>
            </a:r>
            <a:r>
              <a:rPr sz="240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RIVER, </a:t>
            </a:r>
            <a:r>
              <a:rPr sz="2400" spc="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AS</a:t>
            </a:r>
            <a:r>
              <a:rPr sz="2400" spc="-14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 </a:t>
            </a:r>
            <a:r>
              <a:rPr sz="2400" spc="1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OF  </a:t>
            </a:r>
            <a:r>
              <a:rPr sz="240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JUNE</a:t>
            </a:r>
            <a:r>
              <a:rPr sz="2400" spc="-5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A4634E"/>
                </a:solidFill>
                <a:latin typeface="Franklin Gothic Medium"/>
                <a:cs typeface="Franklin Gothic Medium"/>
              </a:rPr>
              <a:t>2002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4548" y="783082"/>
            <a:ext cx="3328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4505" marR="5080" indent="-47244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2400" b="1" spc="-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COLORADO </a:t>
            </a:r>
            <a:r>
              <a:rPr sz="2400" b="1" dirty="0">
                <a:solidFill>
                  <a:srgbClr val="A4634E"/>
                </a:solidFill>
                <a:latin typeface="Franklin Gothic Medium"/>
                <a:cs typeface="Franklin Gothic Medium"/>
              </a:rPr>
              <a:t>RIVER, AS</a:t>
            </a:r>
            <a:r>
              <a:rPr sz="2400" b="1" spc="-155" dirty="0">
                <a:solidFill>
                  <a:srgbClr val="A4634E"/>
                </a:solidFill>
                <a:latin typeface="Franklin Gothic Medium"/>
                <a:cs typeface="Franklin Gothic Medium"/>
              </a:rPr>
              <a:t> </a:t>
            </a:r>
            <a:r>
              <a:rPr sz="2400" b="1" dirty="0">
                <a:solidFill>
                  <a:srgbClr val="A4634E"/>
                </a:solidFill>
                <a:latin typeface="Franklin Gothic Medium"/>
                <a:cs typeface="Franklin Gothic Medium"/>
              </a:rPr>
              <a:t>OF  DECEMBER	2003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0791" y="2221992"/>
            <a:ext cx="4224528" cy="3688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286000"/>
            <a:ext cx="4041775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" y="2266950"/>
            <a:ext cx="4079875" cy="3543300"/>
          </a:xfrm>
          <a:custGeom>
            <a:avLst/>
            <a:gdLst/>
            <a:ahLst/>
            <a:cxnLst/>
            <a:rect l="l" t="t" r="r" b="b"/>
            <a:pathLst>
              <a:path w="4079875" h="3543300">
                <a:moveTo>
                  <a:pt x="0" y="3543300"/>
                </a:moveTo>
                <a:lnTo>
                  <a:pt x="4079875" y="3543300"/>
                </a:lnTo>
                <a:lnTo>
                  <a:pt x="4079875" y="0"/>
                </a:lnTo>
                <a:lnTo>
                  <a:pt x="0" y="0"/>
                </a:lnTo>
                <a:lnTo>
                  <a:pt x="0" y="3543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2791" y="2221992"/>
            <a:ext cx="4230623" cy="368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2286000"/>
            <a:ext cx="4048125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750" y="2266950"/>
            <a:ext cx="4086225" cy="3543300"/>
          </a:xfrm>
          <a:custGeom>
            <a:avLst/>
            <a:gdLst/>
            <a:ahLst/>
            <a:cxnLst/>
            <a:rect l="l" t="t" r="r" b="b"/>
            <a:pathLst>
              <a:path w="4086225" h="3543300">
                <a:moveTo>
                  <a:pt x="0" y="3543300"/>
                </a:moveTo>
                <a:lnTo>
                  <a:pt x="4086225" y="3543300"/>
                </a:lnTo>
                <a:lnTo>
                  <a:pt x="4086225" y="0"/>
                </a:lnTo>
                <a:lnTo>
                  <a:pt x="0" y="0"/>
                </a:lnTo>
                <a:lnTo>
                  <a:pt x="0" y="3543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917" y="252425"/>
            <a:ext cx="5136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ANY</a:t>
            </a:r>
            <a:r>
              <a:rPr spc="-95" dirty="0"/>
              <a:t> </a:t>
            </a:r>
            <a:r>
              <a:rPr spc="-10" dirty="0"/>
              <a:t>QUESTIONS??</a:t>
            </a:r>
          </a:p>
        </p:txBody>
      </p:sp>
      <p:sp>
        <p:nvSpPr>
          <p:cNvPr id="4" name="object 4"/>
          <p:cNvSpPr/>
          <p:nvPr/>
        </p:nvSpPr>
        <p:spPr>
          <a:xfrm>
            <a:off x="1891283" y="1510283"/>
            <a:ext cx="5513832" cy="452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010" y="2514726"/>
            <a:ext cx="72510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latin typeface="Arial"/>
                <a:cs typeface="Arial"/>
              </a:rPr>
              <a:t>THANK</a:t>
            </a:r>
            <a:r>
              <a:rPr sz="9600" spc="-254" dirty="0">
                <a:latin typeface="Arial"/>
                <a:cs typeface="Arial"/>
              </a:rPr>
              <a:t> </a:t>
            </a:r>
            <a:r>
              <a:rPr sz="9600" dirty="0">
                <a:latin typeface="Arial"/>
                <a:cs typeface="Arial"/>
              </a:rPr>
              <a:t>YOU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63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197" y="61925"/>
            <a:ext cx="8213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45" dirty="0"/>
              <a:t>WATER</a:t>
            </a:r>
            <a:r>
              <a:rPr sz="7200" spc="-90" dirty="0"/>
              <a:t> </a:t>
            </a:r>
            <a:r>
              <a:rPr sz="7200" spc="-35" dirty="0"/>
              <a:t>POLLUTION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836675" y="1751076"/>
            <a:ext cx="7546848" cy="4803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71929"/>
            <a:ext cx="853122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A4634E"/>
              </a:buClr>
              <a:buSzPct val="53571"/>
              <a:buFont typeface="Wingdings"/>
              <a:buChar char=""/>
              <a:tabLst>
                <a:tab pos="416559" algn="l"/>
              </a:tabLst>
            </a:pPr>
            <a:r>
              <a:rPr dirty="0"/>
              <a:t>	</a:t>
            </a: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Water 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Pollution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can be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defined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as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alteration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in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mbria"/>
                <a:cs typeface="Cambria"/>
              </a:rPr>
              <a:t>physical,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chemical,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biological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characteristics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of 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800" b="1" spc="-15" dirty="0">
                <a:solidFill>
                  <a:srgbClr val="4E3A2F"/>
                </a:solidFill>
                <a:latin typeface="Cambria"/>
                <a:cs typeface="Cambria"/>
              </a:rPr>
              <a:t>through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natural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or human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activities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and 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making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unsuitable for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designated</a:t>
            </a:r>
            <a:r>
              <a:rPr sz="2800" b="1" spc="5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use.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"/>
            </a:pPr>
            <a:endParaRPr sz="4050">
              <a:latin typeface="Times New Roman"/>
              <a:cs typeface="Times New Roman"/>
            </a:endParaRPr>
          </a:p>
          <a:p>
            <a:pPr marL="355600" marR="118745" indent="-342900">
              <a:lnSpc>
                <a:spcPct val="100000"/>
              </a:lnSpc>
              <a:buClr>
                <a:srgbClr val="EFA12D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Fresh </a:t>
            </a:r>
            <a:r>
              <a:rPr sz="2800" b="1" spc="-4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present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on the earth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surface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put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2800" b="1" spc="-30" dirty="0">
                <a:solidFill>
                  <a:srgbClr val="4E3A2F"/>
                </a:solidFill>
                <a:latin typeface="Cambria"/>
                <a:cs typeface="Cambria"/>
              </a:rPr>
              <a:t>many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uses.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It is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used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for drinking,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domestic and  municipal</a:t>
            </a:r>
            <a:endParaRPr sz="2800">
              <a:latin typeface="Cambria"/>
              <a:cs typeface="Cambria"/>
            </a:endParaRPr>
          </a:p>
          <a:p>
            <a:pPr marL="355600" marR="105410">
              <a:lnSpc>
                <a:spcPct val="100000"/>
              </a:lnSpc>
            </a:pP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uses, agricultural, irrigation, industries, </a:t>
            </a:r>
            <a:r>
              <a:rPr sz="2800" b="1" spc="-20" dirty="0">
                <a:solidFill>
                  <a:srgbClr val="4E3A2F"/>
                </a:solidFill>
                <a:latin typeface="Cambria"/>
                <a:cs typeface="Cambria"/>
              </a:rPr>
              <a:t>navigatio 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n,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recreation. The used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800" b="1" spc="-10" dirty="0">
                <a:solidFill>
                  <a:srgbClr val="4E3A2F"/>
                </a:solidFill>
                <a:latin typeface="Cambria"/>
                <a:cs typeface="Cambria"/>
              </a:rPr>
              <a:t>becomes  contaminated and </a:t>
            </a:r>
            <a:r>
              <a:rPr sz="2800" b="1" spc="-5" dirty="0">
                <a:solidFill>
                  <a:srgbClr val="4E3A2F"/>
                </a:solidFill>
                <a:latin typeface="Cambria"/>
                <a:cs typeface="Cambria"/>
              </a:rPr>
              <a:t>is called </a:t>
            </a:r>
            <a:r>
              <a:rPr sz="2800" b="1" spc="-25" dirty="0">
                <a:solidFill>
                  <a:srgbClr val="4E3A2F"/>
                </a:solidFill>
                <a:latin typeface="Cambria"/>
                <a:cs typeface="Cambria"/>
              </a:rPr>
              <a:t>waste</a:t>
            </a:r>
            <a:r>
              <a:rPr sz="2800" b="1" spc="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4E3A2F"/>
                </a:solidFill>
                <a:latin typeface="Cambria"/>
                <a:cs typeface="Cambria"/>
              </a:rPr>
              <a:t>water.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228600"/>
            <a:ext cx="7385304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7790" y="348437"/>
            <a:ext cx="6804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SOURCES </a:t>
            </a:r>
            <a:r>
              <a:rPr sz="3600" spc="-5" dirty="0"/>
              <a:t>OF </a:t>
            </a:r>
            <a:r>
              <a:rPr sz="3600" spc="-125" dirty="0"/>
              <a:t>WATER</a:t>
            </a:r>
            <a:r>
              <a:rPr sz="3600" spc="-80" dirty="0"/>
              <a:t> </a:t>
            </a:r>
            <a:r>
              <a:rPr sz="3600" spc="-20" dirty="0"/>
              <a:t>POLLUTION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7340" y="1321054"/>
            <a:ext cx="8300084" cy="439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A4634E"/>
              </a:buClr>
              <a:buSzPct val="68181"/>
              <a:buFont typeface="Wingdings"/>
              <a:buChar char=""/>
              <a:tabLst>
                <a:tab pos="355600" algn="l"/>
              </a:tabLst>
            </a:pP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Most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Pollution </a:t>
            </a:r>
            <a:r>
              <a:rPr sz="2200" b="1" dirty="0">
                <a:solidFill>
                  <a:srgbClr val="4E3A2F"/>
                </a:solidFill>
                <a:latin typeface="Cambria"/>
                <a:cs typeface="Cambria"/>
              </a:rPr>
              <a:t>is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man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made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It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may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also occur 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naturally </a:t>
            </a:r>
            <a:r>
              <a:rPr sz="2200" b="1" spc="-30" dirty="0">
                <a:solidFill>
                  <a:srgbClr val="4E3A2F"/>
                </a:solidFill>
                <a:latin typeface="Cambria"/>
                <a:cs typeface="Cambria"/>
              </a:rPr>
              <a:t>by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addition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soil particles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through erosion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animal 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wastes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and leaching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minerals from</a:t>
            </a:r>
            <a:r>
              <a:rPr sz="2200" b="1" spc="7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rocks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4634E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A4634E"/>
              </a:buClr>
              <a:buSzPct val="68181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The </a:t>
            </a:r>
            <a:r>
              <a:rPr sz="2200" b="1" spc="-15" dirty="0">
                <a:solidFill>
                  <a:srgbClr val="4E3A2F"/>
                </a:solidFill>
                <a:latin typeface="Cambria"/>
                <a:cs typeface="Cambria"/>
              </a:rPr>
              <a:t>sources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2200" b="1" spc="-2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2200" b="1" spc="-10" dirty="0">
                <a:solidFill>
                  <a:srgbClr val="4E3A2F"/>
                </a:solidFill>
                <a:latin typeface="Cambria"/>
                <a:cs typeface="Cambria"/>
              </a:rPr>
              <a:t>pollution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can be classified</a:t>
            </a:r>
            <a:r>
              <a:rPr sz="2200" b="1" spc="9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4E3A2F"/>
                </a:solidFill>
                <a:latin typeface="Cambria"/>
                <a:cs typeface="Cambria"/>
              </a:rPr>
              <a:t>as</a:t>
            </a:r>
            <a:endParaRPr sz="22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4E3A2F"/>
                </a:solidFill>
                <a:latin typeface="Cambria"/>
                <a:cs typeface="Cambria"/>
              </a:rPr>
              <a:t>Municipal </a:t>
            </a:r>
            <a:r>
              <a:rPr sz="2000" b="1" spc="-25" dirty="0">
                <a:solidFill>
                  <a:srgbClr val="4E3A2F"/>
                </a:solidFill>
                <a:latin typeface="Cambria"/>
                <a:cs typeface="Cambria"/>
              </a:rPr>
              <a:t>Waste</a:t>
            </a:r>
            <a:r>
              <a:rPr sz="2000" b="1" spc="-7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4E3A2F"/>
                </a:solidFill>
                <a:latin typeface="Cambria"/>
                <a:cs typeface="Cambria"/>
              </a:rPr>
              <a:t>Water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4E3A2F"/>
                </a:solidFill>
                <a:latin typeface="Cambria"/>
                <a:cs typeface="Cambria"/>
              </a:rPr>
              <a:t>Industrial</a:t>
            </a:r>
            <a:r>
              <a:rPr sz="2000" b="1" spc="-5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4E3A2F"/>
                </a:solidFill>
                <a:latin typeface="Cambria"/>
                <a:cs typeface="Cambria"/>
              </a:rPr>
              <a:t>Waste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4E3A2F"/>
                </a:solidFill>
                <a:latin typeface="Cambria"/>
                <a:cs typeface="Cambria"/>
              </a:rPr>
              <a:t>Inorganic</a:t>
            </a:r>
            <a:r>
              <a:rPr sz="2000" b="1" spc="-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4E3A2F"/>
                </a:solidFill>
                <a:latin typeface="Cambria"/>
                <a:cs typeface="Cambria"/>
              </a:rPr>
              <a:t>Pollutants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4E3A2F"/>
                </a:solidFill>
                <a:latin typeface="Cambria"/>
                <a:cs typeface="Cambria"/>
              </a:rPr>
              <a:t>Organic</a:t>
            </a:r>
            <a:r>
              <a:rPr sz="2000" b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4E3A2F"/>
                </a:solidFill>
                <a:latin typeface="Cambria"/>
                <a:cs typeface="Cambria"/>
              </a:rPr>
              <a:t>Pollutants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4E3A2F"/>
                </a:solidFill>
                <a:latin typeface="Cambria"/>
                <a:cs typeface="Cambria"/>
              </a:rPr>
              <a:t>Agricultural</a:t>
            </a:r>
            <a:r>
              <a:rPr sz="2000" b="1" spc="-5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4E3A2F"/>
                </a:solidFill>
                <a:latin typeface="Cambria"/>
                <a:cs typeface="Cambria"/>
              </a:rPr>
              <a:t>Wastes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4E3A2F"/>
                </a:solidFill>
                <a:latin typeface="Cambria"/>
                <a:cs typeface="Cambria"/>
              </a:rPr>
              <a:t>Marine</a:t>
            </a:r>
            <a:r>
              <a:rPr sz="20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4E3A2F"/>
                </a:solidFill>
                <a:latin typeface="Cambria"/>
                <a:cs typeface="Cambria"/>
              </a:rPr>
              <a:t>Pollution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400" spc="5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spc="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4E3A2F"/>
                </a:solidFill>
                <a:latin typeface="Cambria"/>
                <a:cs typeface="Cambria"/>
              </a:rPr>
              <a:t>Thermal</a:t>
            </a:r>
            <a:r>
              <a:rPr sz="2000" b="1" spc="-5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4E3A2F"/>
                </a:solidFill>
                <a:latin typeface="Cambria"/>
                <a:cs typeface="Cambria"/>
              </a:rPr>
              <a:t>pollution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051" y="59435"/>
            <a:ext cx="7546848" cy="89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9690" y="208280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MUNICIPAL </a:t>
            </a:r>
            <a:r>
              <a:rPr sz="4400" spc="-100" dirty="0"/>
              <a:t>WASTE</a:t>
            </a:r>
            <a:r>
              <a:rPr sz="4400" spc="10" dirty="0"/>
              <a:t> </a:t>
            </a:r>
            <a:r>
              <a:rPr sz="4400" spc="-155" dirty="0"/>
              <a:t>WATER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45591" y="1720595"/>
            <a:ext cx="513588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784350"/>
            <a:ext cx="49530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" y="1765300"/>
            <a:ext cx="4991100" cy="4610100"/>
          </a:xfrm>
          <a:custGeom>
            <a:avLst/>
            <a:gdLst/>
            <a:ahLst/>
            <a:cxnLst/>
            <a:rect l="l" t="t" r="r" b="b"/>
            <a:pathLst>
              <a:path w="4991100" h="4610100">
                <a:moveTo>
                  <a:pt x="0" y="4610100"/>
                </a:moveTo>
                <a:lnTo>
                  <a:pt x="4991100" y="4610100"/>
                </a:lnTo>
                <a:lnTo>
                  <a:pt x="4991100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7191" y="1688592"/>
            <a:ext cx="3020567" cy="4831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1752600"/>
            <a:ext cx="2838450" cy="464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2150" y="1733550"/>
            <a:ext cx="2876550" cy="4686300"/>
          </a:xfrm>
          <a:custGeom>
            <a:avLst/>
            <a:gdLst/>
            <a:ahLst/>
            <a:cxnLst/>
            <a:rect l="l" t="t" r="r" b="b"/>
            <a:pathLst>
              <a:path w="2876550" h="4686300">
                <a:moveTo>
                  <a:pt x="0" y="4686300"/>
                </a:moveTo>
                <a:lnTo>
                  <a:pt x="2876550" y="4686300"/>
                </a:lnTo>
                <a:lnTo>
                  <a:pt x="2876550" y="0"/>
                </a:lnTo>
                <a:lnTo>
                  <a:pt x="0" y="0"/>
                </a:lnTo>
                <a:lnTo>
                  <a:pt x="0" y="4686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492" y="135636"/>
            <a:ext cx="5884163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104" y="284429"/>
            <a:ext cx="5177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INDUSTRIAL</a:t>
            </a:r>
            <a:r>
              <a:rPr sz="4400" spc="-110" dirty="0"/>
              <a:t> </a:t>
            </a:r>
            <a:r>
              <a:rPr sz="4400" spc="-100" dirty="0"/>
              <a:t>WASTE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01116" y="1773682"/>
            <a:ext cx="778129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marR="154940" indent="-7810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The major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source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of </a:t>
            </a:r>
            <a:r>
              <a:rPr sz="3200" b="1" spc="-20" dirty="0">
                <a:solidFill>
                  <a:srgbClr val="4E3A2F"/>
                </a:solidFill>
                <a:latin typeface="Cambria"/>
                <a:cs typeface="Cambria"/>
              </a:rPr>
              <a:t>water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pollution is  the </a:t>
            </a:r>
            <a:r>
              <a:rPr sz="3200" b="1" spc="-25" dirty="0">
                <a:solidFill>
                  <a:srgbClr val="4E3A2F"/>
                </a:solidFill>
                <a:latin typeface="Cambria"/>
                <a:cs typeface="Cambria"/>
              </a:rPr>
              <a:t>waste water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discharged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from 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industries and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commercial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bodies, 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these 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industries</a:t>
            </a: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3200" b="1" spc="-20" dirty="0">
                <a:solidFill>
                  <a:srgbClr val="4E3A2F"/>
                </a:solidFill>
                <a:latin typeface="Cambria"/>
                <a:cs typeface="Cambria"/>
              </a:rPr>
              <a:t>are</a:t>
            </a:r>
            <a:endParaRPr sz="3200">
              <a:latin typeface="Cambria"/>
              <a:cs typeface="Cambria"/>
            </a:endParaRPr>
          </a:p>
          <a:p>
            <a:pPr marL="90170" marR="5080">
              <a:lnSpc>
                <a:spcPct val="100000"/>
              </a:lnSpc>
            </a:pPr>
            <a:r>
              <a:rPr sz="3200" b="1" dirty="0">
                <a:solidFill>
                  <a:srgbClr val="4E3A2F"/>
                </a:solidFill>
                <a:latin typeface="Cambria"/>
                <a:cs typeface="Cambria"/>
              </a:rPr>
              <a:t>chemical,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metallurgical, food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processing 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industries, </a:t>
            </a:r>
            <a:r>
              <a:rPr sz="3200" b="1" spc="-20" dirty="0">
                <a:solidFill>
                  <a:srgbClr val="4E3A2F"/>
                </a:solidFill>
                <a:latin typeface="Cambria"/>
                <a:cs typeface="Cambria"/>
              </a:rPr>
              <a:t>textile,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paper industries.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They 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discharge </a:t>
            </a:r>
            <a:r>
              <a:rPr sz="3200" b="1" spc="-30" dirty="0">
                <a:solidFill>
                  <a:srgbClr val="4E3A2F"/>
                </a:solidFill>
                <a:latin typeface="Cambria"/>
                <a:cs typeface="Cambria"/>
              </a:rPr>
              <a:t>several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organic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and </a:t>
            </a:r>
            <a:r>
              <a:rPr sz="3200" b="1" spc="-10" dirty="0">
                <a:solidFill>
                  <a:srgbClr val="4E3A2F"/>
                </a:solidFill>
                <a:latin typeface="Cambria"/>
                <a:cs typeface="Cambria"/>
              </a:rPr>
              <a:t>inorganic  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pollutants. That </a:t>
            </a:r>
            <a:r>
              <a:rPr sz="3200" b="1" spc="-50" dirty="0">
                <a:solidFill>
                  <a:srgbClr val="4E3A2F"/>
                </a:solidFill>
                <a:latin typeface="Cambria"/>
                <a:cs typeface="Cambria"/>
              </a:rPr>
              <a:t>prove </a:t>
            </a:r>
            <a:r>
              <a:rPr sz="3200" b="1" spc="-20" dirty="0">
                <a:solidFill>
                  <a:srgbClr val="4E3A2F"/>
                </a:solidFill>
                <a:latin typeface="Cambria"/>
                <a:cs typeface="Cambria"/>
              </a:rPr>
              <a:t>highly toxic </a:t>
            </a:r>
            <a:r>
              <a:rPr sz="3200" b="1" spc="-25" dirty="0">
                <a:solidFill>
                  <a:srgbClr val="4E3A2F"/>
                </a:solidFill>
                <a:latin typeface="Cambria"/>
                <a:cs typeface="Cambria"/>
              </a:rPr>
              <a:t>to  </a:t>
            </a:r>
            <a:r>
              <a:rPr sz="3200" b="1" spc="-15" dirty="0">
                <a:solidFill>
                  <a:srgbClr val="4E3A2F"/>
                </a:solidFill>
                <a:latin typeface="Cambria"/>
                <a:cs typeface="Cambria"/>
              </a:rPr>
              <a:t>living</a:t>
            </a:r>
            <a:r>
              <a:rPr sz="3200" b="1" spc="-5" dirty="0">
                <a:solidFill>
                  <a:srgbClr val="4E3A2F"/>
                </a:solidFill>
                <a:latin typeface="Cambria"/>
                <a:cs typeface="Cambria"/>
              </a:rPr>
              <a:t> beings.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1891" y="97535"/>
            <a:ext cx="5884164" cy="89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4504" y="246329"/>
            <a:ext cx="5176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INDUSTRIAL</a:t>
            </a:r>
            <a:r>
              <a:rPr sz="4400" spc="-120" dirty="0"/>
              <a:t> </a:t>
            </a:r>
            <a:r>
              <a:rPr sz="4400" spc="-100" dirty="0"/>
              <a:t>WASTE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789176" y="1929383"/>
            <a:ext cx="5718048" cy="377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100" y="5795009"/>
            <a:ext cx="6172200" cy="137160"/>
          </a:xfrm>
          <a:custGeom>
            <a:avLst/>
            <a:gdLst/>
            <a:ahLst/>
            <a:cxnLst/>
            <a:rect l="l" t="t" r="r" b="b"/>
            <a:pathLst>
              <a:path w="6172200" h="137160">
                <a:moveTo>
                  <a:pt x="0" y="137159"/>
                </a:moveTo>
                <a:lnTo>
                  <a:pt x="6172200" y="137159"/>
                </a:lnTo>
                <a:lnTo>
                  <a:pt x="61722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2100" y="1840229"/>
            <a:ext cx="137160" cy="3954779"/>
          </a:xfrm>
          <a:custGeom>
            <a:avLst/>
            <a:gdLst/>
            <a:ahLst/>
            <a:cxnLst/>
            <a:rect l="l" t="t" r="r" b="b"/>
            <a:pathLst>
              <a:path w="137160" h="3954779">
                <a:moveTo>
                  <a:pt x="0" y="3954780"/>
                </a:moveTo>
                <a:lnTo>
                  <a:pt x="137160" y="3954780"/>
                </a:lnTo>
                <a:lnTo>
                  <a:pt x="137160" y="0"/>
                </a:lnTo>
                <a:lnTo>
                  <a:pt x="0" y="0"/>
                </a:lnTo>
                <a:lnTo>
                  <a:pt x="0" y="3954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2100" y="1703070"/>
            <a:ext cx="6172200" cy="137160"/>
          </a:xfrm>
          <a:custGeom>
            <a:avLst/>
            <a:gdLst/>
            <a:ahLst/>
            <a:cxnLst/>
            <a:rect l="l" t="t" r="r" b="b"/>
            <a:pathLst>
              <a:path w="6172200" h="137160">
                <a:moveTo>
                  <a:pt x="0" y="137160"/>
                </a:moveTo>
                <a:lnTo>
                  <a:pt x="6172200" y="137160"/>
                </a:lnTo>
                <a:lnTo>
                  <a:pt x="61722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7140" y="1839722"/>
            <a:ext cx="137160" cy="3955415"/>
          </a:xfrm>
          <a:custGeom>
            <a:avLst/>
            <a:gdLst/>
            <a:ahLst/>
            <a:cxnLst/>
            <a:rect l="l" t="t" r="r" b="b"/>
            <a:pathLst>
              <a:path w="137159" h="3955415">
                <a:moveTo>
                  <a:pt x="137159" y="0"/>
                </a:moveTo>
                <a:lnTo>
                  <a:pt x="0" y="0"/>
                </a:lnTo>
                <a:lnTo>
                  <a:pt x="0" y="3954805"/>
                </a:lnTo>
                <a:lnTo>
                  <a:pt x="137159" y="3954805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979" y="5726429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40" y="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39" y="1931670"/>
            <a:ext cx="0" cy="3771900"/>
          </a:xfrm>
          <a:custGeom>
            <a:avLst/>
            <a:gdLst/>
            <a:ahLst/>
            <a:cxnLst/>
            <a:rect l="l" t="t" r="r" b="b"/>
            <a:pathLst>
              <a:path h="3771900">
                <a:moveTo>
                  <a:pt x="0" y="0"/>
                </a:moveTo>
                <a:lnTo>
                  <a:pt x="0" y="377190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979" y="1908810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40" y="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559" y="1931161"/>
            <a:ext cx="0" cy="3772535"/>
          </a:xfrm>
          <a:custGeom>
            <a:avLst/>
            <a:gdLst/>
            <a:ahLst/>
            <a:cxnLst/>
            <a:rect l="l" t="t" r="r" b="b"/>
            <a:pathLst>
              <a:path h="3772535">
                <a:moveTo>
                  <a:pt x="0" y="0"/>
                </a:moveTo>
                <a:lnTo>
                  <a:pt x="0" y="3771925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975</Words>
  <Application>Microsoft Office PowerPoint</Application>
  <PresentationFormat>On-screen Show (4:3)</PresentationFormat>
  <Paragraphs>149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ENVIRONMENTAL POLLUTION</vt:lpstr>
      <vt:lpstr>TYPES OF POLLUTION</vt:lpstr>
      <vt:lpstr>WATER POLLUTION</vt:lpstr>
      <vt:lpstr>Slide 5</vt:lpstr>
      <vt:lpstr>SOURCES OF WATER POLLUTION</vt:lpstr>
      <vt:lpstr>MUNICIPAL WASTE WATER</vt:lpstr>
      <vt:lpstr>INDUSTRIAL WASTE</vt:lpstr>
      <vt:lpstr>INDUSTRIAL WASTE</vt:lpstr>
      <vt:lpstr>INORGANIC POLLUTANTS</vt:lpstr>
      <vt:lpstr>ORGANIC POLLUTANTS</vt:lpstr>
      <vt:lpstr>AGRICULTURAL WASTES</vt:lpstr>
      <vt:lpstr>MARINE POLLUTION</vt:lpstr>
      <vt:lpstr>THERMAL POLLUTION</vt:lpstr>
      <vt:lpstr>AIR POLLUTION</vt:lpstr>
      <vt:lpstr>Slide 16</vt:lpstr>
      <vt:lpstr>CAUSES OF AIR POLLUTION</vt:lpstr>
      <vt:lpstr>CONSEQUENCES OF AIR POLLUTION</vt:lpstr>
      <vt:lpstr>LAND POLLUTION</vt:lpstr>
      <vt:lpstr>Slide 20</vt:lpstr>
      <vt:lpstr>CAUSES OF LAND POLLUTION</vt:lpstr>
      <vt:lpstr>CONSTRUCTION</vt:lpstr>
      <vt:lpstr>AGRICULTURE</vt:lpstr>
      <vt:lpstr>DOMESTIC WASTE</vt:lpstr>
      <vt:lpstr>INDUSTRIAL WASTE</vt:lpstr>
      <vt:lpstr>NOISE POLLUTION</vt:lpstr>
      <vt:lpstr>Slide 27</vt:lpstr>
      <vt:lpstr>SOURCES OF NOISE POLLUTION</vt:lpstr>
      <vt:lpstr>EFFECTS OF NOISE POLLUTION</vt:lpstr>
      <vt:lpstr>SOLUTIONS FOR NOISE POLLUTION</vt:lpstr>
      <vt:lpstr>Slide 31</vt:lpstr>
      <vt:lpstr>WAYS TO STOP POLLUTION</vt:lpstr>
      <vt:lpstr>GLOBAL WARMING AND THE  GREENHOUSE EFFECT</vt:lpstr>
      <vt:lpstr>DIFFERENCE BETWEEN GLOBAL  WARMING AND THE GREENHOUSE  EFFECT</vt:lpstr>
      <vt:lpstr>SOME PROOF OF GLOBAL WARMING</vt:lpstr>
      <vt:lpstr>COLORADO RIVER, AS OF  JUNE 2002</vt:lpstr>
      <vt:lpstr>ANY QUESTIONS??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</cp:lastModifiedBy>
  <cp:revision>1</cp:revision>
  <dcterms:created xsi:type="dcterms:W3CDTF">2019-11-07T02:29:08Z</dcterms:created>
  <dcterms:modified xsi:type="dcterms:W3CDTF">2019-11-07T02:30:22Z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2019-11-07T00:00:00Z</vt:filetime>
  </property>
</Properties>
</file>