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56221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56221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11/7/2019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56221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11/7/2019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11/7/2019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8553" y="252171"/>
            <a:ext cx="8314055" cy="620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0" i="0">
                <a:solidFill>
                  <a:srgbClr val="56221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18234"/>
            <a:ext cx="8072119" cy="3683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209800"/>
            <a:ext cx="6228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LAWS OF THERMODYNAMICS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12699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9163" y="1043939"/>
            <a:ext cx="1159764" cy="11536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7318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7961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5" y="155150"/>
                </a:moveTo>
                <a:lnTo>
                  <a:pt x="63214" y="192564"/>
                </a:lnTo>
                <a:lnTo>
                  <a:pt x="41313" y="231919"/>
                </a:lnTo>
                <a:lnTo>
                  <a:pt x="24088" y="272849"/>
                </a:lnTo>
                <a:lnTo>
                  <a:pt x="11491" y="314989"/>
                </a:lnTo>
                <a:lnTo>
                  <a:pt x="3477" y="357973"/>
                </a:lnTo>
                <a:lnTo>
                  <a:pt x="0" y="401436"/>
                </a:lnTo>
                <a:lnTo>
                  <a:pt x="1013" y="445012"/>
                </a:lnTo>
                <a:lnTo>
                  <a:pt x="6470" y="488336"/>
                </a:lnTo>
                <a:lnTo>
                  <a:pt x="16327" y="531041"/>
                </a:lnTo>
                <a:lnTo>
                  <a:pt x="30536" y="572763"/>
                </a:lnTo>
                <a:lnTo>
                  <a:pt x="49052" y="613136"/>
                </a:lnTo>
                <a:lnTo>
                  <a:pt x="71828" y="651795"/>
                </a:lnTo>
                <a:lnTo>
                  <a:pt x="98819" y="688373"/>
                </a:lnTo>
                <a:lnTo>
                  <a:pt x="129978" y="722506"/>
                </a:lnTo>
                <a:lnTo>
                  <a:pt x="165260" y="753828"/>
                </a:lnTo>
                <a:lnTo>
                  <a:pt x="203623" y="781288"/>
                </a:lnTo>
                <a:lnTo>
                  <a:pt x="243811" y="804104"/>
                </a:lnTo>
                <a:lnTo>
                  <a:pt x="285458" y="822312"/>
                </a:lnTo>
                <a:lnTo>
                  <a:pt x="328199" y="835949"/>
                </a:lnTo>
                <a:lnTo>
                  <a:pt x="371666" y="845051"/>
                </a:lnTo>
                <a:lnTo>
                  <a:pt x="415493" y="849655"/>
                </a:lnTo>
                <a:lnTo>
                  <a:pt x="459315" y="849796"/>
                </a:lnTo>
                <a:lnTo>
                  <a:pt x="502764" y="845511"/>
                </a:lnTo>
                <a:lnTo>
                  <a:pt x="545475" y="836837"/>
                </a:lnTo>
                <a:lnTo>
                  <a:pt x="587081" y="823809"/>
                </a:lnTo>
                <a:lnTo>
                  <a:pt x="627215" y="806465"/>
                </a:lnTo>
                <a:lnTo>
                  <a:pt x="665512" y="784840"/>
                </a:lnTo>
                <a:lnTo>
                  <a:pt x="701606" y="758971"/>
                </a:lnTo>
                <a:lnTo>
                  <a:pt x="735129" y="728894"/>
                </a:lnTo>
                <a:lnTo>
                  <a:pt x="765716" y="694646"/>
                </a:lnTo>
                <a:lnTo>
                  <a:pt x="792339" y="657209"/>
                </a:lnTo>
                <a:lnTo>
                  <a:pt x="814242" y="617838"/>
                </a:lnTo>
                <a:lnTo>
                  <a:pt x="831469" y="576897"/>
                </a:lnTo>
                <a:lnTo>
                  <a:pt x="844067" y="534752"/>
                </a:lnTo>
                <a:lnTo>
                  <a:pt x="852083" y="491766"/>
                </a:lnTo>
                <a:lnTo>
                  <a:pt x="855561" y="448304"/>
                </a:lnTo>
                <a:lnTo>
                  <a:pt x="854549" y="404733"/>
                </a:lnTo>
                <a:lnTo>
                  <a:pt x="849091" y="361416"/>
                </a:lnTo>
                <a:lnTo>
                  <a:pt x="839236" y="318718"/>
                </a:lnTo>
                <a:lnTo>
                  <a:pt x="825027" y="277004"/>
                </a:lnTo>
                <a:lnTo>
                  <a:pt x="806511" y="236639"/>
                </a:lnTo>
                <a:lnTo>
                  <a:pt x="783735" y="197988"/>
                </a:lnTo>
                <a:lnTo>
                  <a:pt x="756745" y="161416"/>
                </a:lnTo>
                <a:lnTo>
                  <a:pt x="725585" y="127288"/>
                </a:lnTo>
                <a:lnTo>
                  <a:pt x="690303" y="95968"/>
                </a:lnTo>
                <a:lnTo>
                  <a:pt x="651938" y="68508"/>
                </a:lnTo>
                <a:lnTo>
                  <a:pt x="611748" y="45692"/>
                </a:lnTo>
                <a:lnTo>
                  <a:pt x="570099" y="27483"/>
                </a:lnTo>
                <a:lnTo>
                  <a:pt x="527357" y="13846"/>
                </a:lnTo>
                <a:lnTo>
                  <a:pt x="483888" y="4744"/>
                </a:lnTo>
                <a:lnTo>
                  <a:pt x="440060" y="141"/>
                </a:lnTo>
                <a:lnTo>
                  <a:pt x="396238" y="0"/>
                </a:lnTo>
                <a:lnTo>
                  <a:pt x="352788" y="4284"/>
                </a:lnTo>
                <a:lnTo>
                  <a:pt x="310077" y="12959"/>
                </a:lnTo>
                <a:lnTo>
                  <a:pt x="268470" y="25986"/>
                </a:lnTo>
                <a:lnTo>
                  <a:pt x="228336" y="43330"/>
                </a:lnTo>
                <a:lnTo>
                  <a:pt x="190038" y="64955"/>
                </a:lnTo>
                <a:lnTo>
                  <a:pt x="153945" y="90824"/>
                </a:lnTo>
                <a:lnTo>
                  <a:pt x="120422" y="120901"/>
                </a:lnTo>
                <a:lnTo>
                  <a:pt x="89835" y="155150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27175" y="3387852"/>
            <a:ext cx="82296" cy="822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6888" y="118871"/>
            <a:ext cx="8897112" cy="8153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77539" y="713231"/>
            <a:ext cx="3092195" cy="8153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FUNDAMENTAL</a:t>
            </a:r>
            <a:r>
              <a:rPr spc="-335" dirty="0"/>
              <a:t> </a:t>
            </a:r>
            <a:r>
              <a:rPr dirty="0"/>
              <a:t>THERMODYNAMIC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229408" y="3943954"/>
            <a:ext cx="238188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85"/>
              </a:lnSpc>
            </a:pPr>
            <a:r>
              <a:rPr sz="2700" i="1" spc="-5" dirty="0">
                <a:latin typeface="Arial"/>
                <a:cs typeface="Arial"/>
              </a:rPr>
              <a:t>plied to the</a:t>
            </a:r>
            <a:r>
              <a:rPr sz="2700" i="1" spc="-60" dirty="0">
                <a:latin typeface="Arial"/>
                <a:cs typeface="Arial"/>
              </a:rPr>
              <a:t> </a:t>
            </a:r>
            <a:r>
              <a:rPr sz="2700" i="1" dirty="0">
                <a:latin typeface="Arial"/>
                <a:cs typeface="Arial"/>
              </a:rPr>
              <a:t>syst</a:t>
            </a:r>
            <a:endParaRPr sz="27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80489" y="847090"/>
            <a:ext cx="7253605" cy="5946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57530" algn="ctr">
              <a:lnSpc>
                <a:spcPct val="100000"/>
              </a:lnSpc>
              <a:spcBef>
                <a:spcPts val="100"/>
              </a:spcBef>
            </a:pPr>
            <a:r>
              <a:rPr sz="3900" spc="-55" dirty="0">
                <a:solidFill>
                  <a:srgbClr val="562213"/>
                </a:solidFill>
                <a:latin typeface="Times New Roman"/>
                <a:cs typeface="Times New Roman"/>
              </a:rPr>
              <a:t>RELATION</a:t>
            </a:r>
            <a:endParaRPr sz="3900">
              <a:latin typeface="Times New Roman"/>
              <a:cs typeface="Times New Roman"/>
            </a:endParaRPr>
          </a:p>
          <a:p>
            <a:pPr marL="295910" marR="1273810" indent="-283845">
              <a:lnSpc>
                <a:spcPts val="2590"/>
              </a:lnSpc>
              <a:spcBef>
                <a:spcPts val="3220"/>
              </a:spcBef>
              <a:buClr>
                <a:srgbClr val="3891A7"/>
              </a:buClr>
              <a:buSzPct val="79629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700" dirty="0">
                <a:latin typeface="Arial"/>
                <a:cs typeface="Arial"/>
              </a:rPr>
              <a:t>The first </a:t>
            </a:r>
            <a:r>
              <a:rPr sz="2700" spc="-5" dirty="0">
                <a:latin typeface="Arial"/>
                <a:cs typeface="Arial"/>
              </a:rPr>
              <a:t>law can be </a:t>
            </a:r>
            <a:r>
              <a:rPr sz="2700" dirty="0">
                <a:latin typeface="Arial"/>
                <a:cs typeface="Arial"/>
              </a:rPr>
              <a:t>expressed </a:t>
            </a:r>
            <a:r>
              <a:rPr sz="2700" spc="-5" dirty="0">
                <a:latin typeface="Arial"/>
                <a:cs typeface="Arial"/>
              </a:rPr>
              <a:t>as</a:t>
            </a:r>
            <a:r>
              <a:rPr sz="2700" spc="-8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the  </a:t>
            </a:r>
            <a:r>
              <a:rPr sz="2700" spc="-5" dirty="0">
                <a:latin typeface="Arial"/>
                <a:cs typeface="Arial"/>
              </a:rPr>
              <a:t>fundamental thermodynamic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relation:</a:t>
            </a:r>
            <a:endParaRPr sz="2700">
              <a:latin typeface="Arial"/>
              <a:cs typeface="Arial"/>
            </a:endParaRPr>
          </a:p>
          <a:p>
            <a:pPr marL="295910" marR="120650" indent="-283845">
              <a:lnSpc>
                <a:spcPct val="80000"/>
              </a:lnSpc>
              <a:spcBef>
                <a:spcPts val="625"/>
              </a:spcBef>
              <a:buClr>
                <a:srgbClr val="3891A7"/>
              </a:buClr>
              <a:buSzPct val="79629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700" i="1" spc="-5" dirty="0">
                <a:latin typeface="Arial"/>
                <a:cs typeface="Arial"/>
              </a:rPr>
              <a:t>Heat supplied </a:t>
            </a:r>
            <a:r>
              <a:rPr sz="2700" i="1" dirty="0">
                <a:latin typeface="Arial"/>
                <a:cs typeface="Arial"/>
              </a:rPr>
              <a:t>to </a:t>
            </a:r>
            <a:r>
              <a:rPr sz="2700" i="1" spc="-5" dirty="0">
                <a:latin typeface="Arial"/>
                <a:cs typeface="Arial"/>
              </a:rPr>
              <a:t>a </a:t>
            </a:r>
            <a:r>
              <a:rPr sz="2700" i="1" dirty="0">
                <a:latin typeface="Arial"/>
                <a:cs typeface="Arial"/>
              </a:rPr>
              <a:t>system </a:t>
            </a:r>
            <a:r>
              <a:rPr sz="2700" dirty="0">
                <a:latin typeface="Arial"/>
                <a:cs typeface="Arial"/>
              </a:rPr>
              <a:t>= </a:t>
            </a:r>
            <a:r>
              <a:rPr sz="2700" i="1" dirty="0">
                <a:latin typeface="Arial"/>
                <a:cs typeface="Arial"/>
              </a:rPr>
              <a:t>increase </a:t>
            </a:r>
            <a:r>
              <a:rPr sz="2700" i="1" spc="-5" dirty="0">
                <a:latin typeface="Arial"/>
                <a:cs typeface="Arial"/>
              </a:rPr>
              <a:t>in  internal energy of the </a:t>
            </a:r>
            <a:r>
              <a:rPr sz="2700" i="1" dirty="0">
                <a:latin typeface="Arial"/>
                <a:cs typeface="Arial"/>
              </a:rPr>
              <a:t>system </a:t>
            </a:r>
            <a:r>
              <a:rPr sz="2700" dirty="0">
                <a:latin typeface="Arial"/>
                <a:cs typeface="Arial"/>
              </a:rPr>
              <a:t>+ </a:t>
            </a:r>
            <a:r>
              <a:rPr sz="2700" i="1" spc="-5" dirty="0">
                <a:latin typeface="Arial"/>
                <a:cs typeface="Arial"/>
              </a:rPr>
              <a:t>work done by  the</a:t>
            </a:r>
            <a:r>
              <a:rPr sz="2700" i="1" spc="-25" dirty="0">
                <a:latin typeface="Arial"/>
                <a:cs typeface="Arial"/>
              </a:rPr>
              <a:t> </a:t>
            </a:r>
            <a:r>
              <a:rPr sz="2700" i="1" dirty="0">
                <a:latin typeface="Arial"/>
                <a:cs typeface="Arial"/>
              </a:rPr>
              <a:t>system</a:t>
            </a:r>
            <a:endParaRPr sz="2700">
              <a:latin typeface="Arial"/>
              <a:cs typeface="Arial"/>
            </a:endParaRPr>
          </a:p>
          <a:p>
            <a:pPr marL="295910" marR="5080" indent="-283845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79629"/>
              <a:buFont typeface="Wingdings 2"/>
              <a:buChar char=""/>
              <a:tabLst>
                <a:tab pos="295910" algn="l"/>
                <a:tab pos="296545" algn="l"/>
                <a:tab pos="3230245" algn="l"/>
              </a:tabLst>
            </a:pPr>
            <a:r>
              <a:rPr sz="2700" i="1" dirty="0">
                <a:latin typeface="Arial"/>
                <a:cs typeface="Arial"/>
              </a:rPr>
              <a:t>Increase in internal </a:t>
            </a:r>
            <a:r>
              <a:rPr sz="2700" i="1" spc="-5" dirty="0">
                <a:latin typeface="Arial"/>
                <a:cs typeface="Arial"/>
              </a:rPr>
              <a:t>energy </a:t>
            </a:r>
            <a:r>
              <a:rPr sz="2700" i="1" dirty="0">
                <a:latin typeface="Arial"/>
                <a:cs typeface="Arial"/>
              </a:rPr>
              <a:t>of a system </a:t>
            </a:r>
            <a:r>
              <a:rPr sz="2700" dirty="0">
                <a:latin typeface="Arial"/>
                <a:cs typeface="Arial"/>
              </a:rPr>
              <a:t>=</a:t>
            </a:r>
            <a:r>
              <a:rPr sz="2700" spc="-120" dirty="0">
                <a:latin typeface="Arial"/>
                <a:cs typeface="Arial"/>
              </a:rPr>
              <a:t> </a:t>
            </a:r>
            <a:r>
              <a:rPr sz="2700" i="1" dirty="0">
                <a:latin typeface="Arial"/>
                <a:cs typeface="Arial"/>
              </a:rPr>
              <a:t>heat  </a:t>
            </a:r>
            <a:r>
              <a:rPr sz="2700" i="1" spc="-5" dirty="0">
                <a:latin typeface="Arial"/>
                <a:cs typeface="Arial"/>
              </a:rPr>
              <a:t>sup	em </a:t>
            </a:r>
            <a:r>
              <a:rPr sz="2700" dirty="0">
                <a:latin typeface="Arial"/>
                <a:cs typeface="Arial"/>
              </a:rPr>
              <a:t>- </a:t>
            </a:r>
            <a:r>
              <a:rPr sz="2700" i="1" spc="-5" dirty="0">
                <a:latin typeface="Arial"/>
                <a:cs typeface="Arial"/>
              </a:rPr>
              <a:t>work done by the  </a:t>
            </a:r>
            <a:r>
              <a:rPr sz="2700" i="1" dirty="0">
                <a:latin typeface="Arial"/>
                <a:cs typeface="Arial"/>
              </a:rPr>
              <a:t>system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3891A7"/>
              </a:buClr>
              <a:buFont typeface="Wingdings 2"/>
              <a:buChar char=""/>
            </a:pPr>
            <a:endParaRPr sz="3300">
              <a:latin typeface="Times New Roman"/>
              <a:cs typeface="Times New Roman"/>
            </a:endParaRPr>
          </a:p>
          <a:p>
            <a:pPr marL="295910" marR="17145" indent="-283845">
              <a:lnSpc>
                <a:spcPct val="80000"/>
              </a:lnSpc>
              <a:buClr>
                <a:srgbClr val="3891A7"/>
              </a:buClr>
              <a:buSzPct val="79629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700" spc="-5" dirty="0">
                <a:latin typeface="Arial"/>
                <a:cs typeface="Arial"/>
              </a:rPr>
              <a:t>Here, </a:t>
            </a:r>
            <a:r>
              <a:rPr sz="2700" dirty="0">
                <a:latin typeface="Arial"/>
                <a:cs typeface="Arial"/>
              </a:rPr>
              <a:t>E </a:t>
            </a:r>
            <a:r>
              <a:rPr sz="2700" spc="-5" dirty="0">
                <a:latin typeface="Arial"/>
                <a:cs typeface="Arial"/>
              </a:rPr>
              <a:t>is internal </a:t>
            </a:r>
            <a:r>
              <a:rPr sz="2700" spc="-30" dirty="0">
                <a:latin typeface="Arial"/>
                <a:cs typeface="Arial"/>
              </a:rPr>
              <a:t>energy, </a:t>
            </a:r>
            <a:r>
              <a:rPr sz="2700" dirty="0">
                <a:latin typeface="Arial"/>
                <a:cs typeface="Arial"/>
              </a:rPr>
              <a:t>T </a:t>
            </a:r>
            <a:r>
              <a:rPr sz="2700" spc="-5" dirty="0">
                <a:latin typeface="Arial"/>
                <a:cs typeface="Arial"/>
              </a:rPr>
              <a:t>is temperature,</a:t>
            </a:r>
            <a:r>
              <a:rPr sz="2700" spc="-6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S  </a:t>
            </a:r>
            <a:r>
              <a:rPr sz="2700" spc="-5" dirty="0">
                <a:latin typeface="Arial"/>
                <a:cs typeface="Arial"/>
              </a:rPr>
              <a:t>is </a:t>
            </a:r>
            <a:r>
              <a:rPr sz="2700" spc="-30" dirty="0">
                <a:latin typeface="Arial"/>
                <a:cs typeface="Arial"/>
              </a:rPr>
              <a:t>entropy, </a:t>
            </a:r>
            <a:r>
              <a:rPr sz="2700" spc="-5" dirty="0">
                <a:latin typeface="Arial"/>
                <a:cs typeface="Arial"/>
              </a:rPr>
              <a:t>p is pressure, and </a:t>
            </a:r>
            <a:r>
              <a:rPr sz="2700" dirty="0">
                <a:latin typeface="Arial"/>
                <a:cs typeface="Arial"/>
              </a:rPr>
              <a:t>V </a:t>
            </a:r>
            <a:r>
              <a:rPr sz="2700" spc="-5" dirty="0">
                <a:latin typeface="Arial"/>
                <a:cs typeface="Arial"/>
              </a:rPr>
              <a:t>is volume.  This is a </a:t>
            </a:r>
            <a:r>
              <a:rPr sz="2700" dirty="0">
                <a:latin typeface="Arial"/>
                <a:cs typeface="Arial"/>
              </a:rPr>
              <a:t>statement of conservation of </a:t>
            </a:r>
            <a:r>
              <a:rPr sz="2700" spc="-5" dirty="0">
                <a:latin typeface="Arial"/>
                <a:cs typeface="Arial"/>
              </a:rPr>
              <a:t>energy:  The net change in </a:t>
            </a:r>
            <a:r>
              <a:rPr sz="2700" dirty="0">
                <a:latin typeface="Arial"/>
                <a:cs typeface="Arial"/>
              </a:rPr>
              <a:t>internal </a:t>
            </a:r>
            <a:r>
              <a:rPr sz="2700" spc="-5" dirty="0">
                <a:latin typeface="Arial"/>
                <a:cs typeface="Arial"/>
              </a:rPr>
              <a:t>energy </a:t>
            </a:r>
            <a:r>
              <a:rPr sz="2700" dirty="0">
                <a:latin typeface="Arial"/>
                <a:cs typeface="Arial"/>
              </a:rPr>
              <a:t>(dE)  </a:t>
            </a:r>
            <a:r>
              <a:rPr sz="2700" spc="-5" dirty="0">
                <a:latin typeface="Arial"/>
                <a:cs typeface="Arial"/>
              </a:rPr>
              <a:t>equals </a:t>
            </a:r>
            <a:r>
              <a:rPr sz="2700" dirty="0">
                <a:latin typeface="Arial"/>
                <a:cs typeface="Arial"/>
              </a:rPr>
              <a:t>the </a:t>
            </a:r>
            <a:r>
              <a:rPr sz="2700" spc="-5" dirty="0">
                <a:latin typeface="Arial"/>
                <a:cs typeface="Arial"/>
              </a:rPr>
              <a:t>heat energy </a:t>
            </a:r>
            <a:r>
              <a:rPr sz="2700" dirty="0">
                <a:latin typeface="Arial"/>
                <a:cs typeface="Arial"/>
              </a:rPr>
              <a:t>that </a:t>
            </a:r>
            <a:r>
              <a:rPr sz="2700" spc="-5" dirty="0">
                <a:latin typeface="Arial"/>
                <a:cs typeface="Arial"/>
              </a:rPr>
              <a:t>flows in</a:t>
            </a:r>
            <a:r>
              <a:rPr sz="2700" spc="-2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(TdS),</a:t>
            </a:r>
            <a:endParaRPr sz="27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438400" y="4114825"/>
            <a:ext cx="2209800" cy="2817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985"/>
            <a:ext cx="9137015" cy="6844030"/>
          </a:xfrm>
          <a:custGeom>
            <a:avLst/>
            <a:gdLst/>
            <a:ahLst/>
            <a:cxnLst/>
            <a:rect l="l" t="t" r="r" b="b"/>
            <a:pathLst>
              <a:path w="9137015" h="6844030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68745" y="4948428"/>
            <a:ext cx="2673350" cy="1900555"/>
          </a:xfrm>
          <a:custGeom>
            <a:avLst/>
            <a:gdLst/>
            <a:ahLst/>
            <a:cxnLst/>
            <a:rect l="l" t="t" r="r" b="b"/>
            <a:pathLst>
              <a:path w="2673350" h="1900554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C1C1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49" y="533400"/>
            <a:ext cx="9137523" cy="609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B3B3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63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6"/>
                </a:lnTo>
              </a:path>
            </a:pathLst>
          </a:custGeom>
          <a:ln w="34290">
            <a:solidFill>
              <a:srgbClr val="B3B3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339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6"/>
                </a:lnTo>
              </a:path>
            </a:pathLst>
          </a:custGeom>
          <a:ln w="11430">
            <a:solidFill>
              <a:srgbClr val="B3B3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B3B3C4">
              <a:alpha val="8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15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2700">
            <a:solidFill>
              <a:srgbClr val="5253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56447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225008" y="4419"/>
                </a:lnTo>
                <a:lnTo>
                  <a:pt x="178597" y="17162"/>
                </a:lnTo>
                <a:lnTo>
                  <a:pt x="135861" y="37453"/>
                </a:lnTo>
                <a:lnTo>
                  <a:pt x="97575" y="64518"/>
                </a:lnTo>
                <a:lnTo>
                  <a:pt x="64513" y="97580"/>
                </a:lnTo>
                <a:lnTo>
                  <a:pt x="37450" y="135867"/>
                </a:lnTo>
                <a:lnTo>
                  <a:pt x="17161" y="178602"/>
                </a:lnTo>
                <a:lnTo>
                  <a:pt x="4419" y="225011"/>
                </a:lnTo>
                <a:lnTo>
                  <a:pt x="0" y="274319"/>
                </a:lnTo>
                <a:lnTo>
                  <a:pt x="4419" y="323628"/>
                </a:lnTo>
                <a:lnTo>
                  <a:pt x="17161" y="370037"/>
                </a:lnTo>
                <a:lnTo>
                  <a:pt x="37450" y="412772"/>
                </a:lnTo>
                <a:lnTo>
                  <a:pt x="64513" y="451059"/>
                </a:lnTo>
                <a:lnTo>
                  <a:pt x="97575" y="484121"/>
                </a:lnTo>
                <a:lnTo>
                  <a:pt x="135861" y="511186"/>
                </a:lnTo>
                <a:lnTo>
                  <a:pt x="178597" y="531477"/>
                </a:lnTo>
                <a:lnTo>
                  <a:pt x="225008" y="544220"/>
                </a:lnTo>
                <a:lnTo>
                  <a:pt x="274320" y="548640"/>
                </a:lnTo>
                <a:lnTo>
                  <a:pt x="323631" y="544220"/>
                </a:lnTo>
                <a:lnTo>
                  <a:pt x="370042" y="531477"/>
                </a:lnTo>
                <a:lnTo>
                  <a:pt x="412778" y="511186"/>
                </a:lnTo>
                <a:lnTo>
                  <a:pt x="451064" y="484121"/>
                </a:lnTo>
                <a:lnTo>
                  <a:pt x="484126" y="451059"/>
                </a:lnTo>
                <a:lnTo>
                  <a:pt x="511189" y="412772"/>
                </a:lnTo>
                <a:lnTo>
                  <a:pt x="531478" y="370037"/>
                </a:lnTo>
                <a:lnTo>
                  <a:pt x="544220" y="323628"/>
                </a:lnTo>
                <a:lnTo>
                  <a:pt x="548640" y="274319"/>
                </a:lnTo>
                <a:lnTo>
                  <a:pt x="544220" y="225011"/>
                </a:lnTo>
                <a:lnTo>
                  <a:pt x="531478" y="178602"/>
                </a:lnTo>
                <a:lnTo>
                  <a:pt x="511189" y="135867"/>
                </a:lnTo>
                <a:lnTo>
                  <a:pt x="484126" y="97580"/>
                </a:lnTo>
                <a:lnTo>
                  <a:pt x="451064" y="64518"/>
                </a:lnTo>
                <a:lnTo>
                  <a:pt x="412778" y="37453"/>
                </a:lnTo>
                <a:lnTo>
                  <a:pt x="370042" y="17162"/>
                </a:lnTo>
                <a:lnTo>
                  <a:pt x="323631" y="4419"/>
                </a:lnTo>
                <a:lnTo>
                  <a:pt x="274320" y="0"/>
                </a:lnTo>
                <a:close/>
              </a:path>
            </a:pathLst>
          </a:custGeom>
          <a:solidFill>
            <a:srgbClr val="525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951226" y="888619"/>
            <a:ext cx="24796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424455"/>
                </a:solidFill>
              </a:rPr>
              <a:t>SECOND</a:t>
            </a:r>
            <a:r>
              <a:rPr sz="3000" spc="-120" dirty="0">
                <a:solidFill>
                  <a:srgbClr val="424455"/>
                </a:solidFill>
              </a:rPr>
              <a:t> </a:t>
            </a:r>
            <a:r>
              <a:rPr sz="3000" spc="-80" dirty="0">
                <a:solidFill>
                  <a:srgbClr val="424455"/>
                </a:solidFill>
              </a:rPr>
              <a:t>LAW</a:t>
            </a:r>
            <a:endParaRPr sz="3000"/>
          </a:p>
        </p:txBody>
      </p:sp>
      <p:sp>
        <p:nvSpPr>
          <p:cNvPr id="9" name="object 9"/>
          <p:cNvSpPr txBox="1"/>
          <p:nvPr/>
        </p:nvSpPr>
        <p:spPr>
          <a:xfrm>
            <a:off x="535940" y="1618234"/>
            <a:ext cx="7273290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525389"/>
              </a:buClr>
              <a:buSzPct val="68750"/>
              <a:buFont typeface="Wingdings"/>
              <a:buChar char=""/>
              <a:tabLst>
                <a:tab pos="287020" algn="l"/>
                <a:tab pos="2477770" algn="l"/>
                <a:tab pos="4881880" algn="l"/>
                <a:tab pos="5104765" algn="l"/>
                <a:tab pos="6748780" algn="l"/>
              </a:tabLst>
            </a:pPr>
            <a:r>
              <a:rPr sz="2400" b="1" dirty="0">
                <a:latin typeface="Comic Sans MS"/>
                <a:cs typeface="Comic Sans MS"/>
              </a:rPr>
              <a:t>The </a:t>
            </a:r>
            <a:r>
              <a:rPr sz="2400" b="1" spc="-5" dirty="0">
                <a:latin typeface="Comic Sans MS"/>
                <a:cs typeface="Comic Sans MS"/>
              </a:rPr>
              <a:t>entropy </a:t>
            </a:r>
            <a:r>
              <a:rPr sz="2400" b="1" dirty="0">
                <a:latin typeface="Comic Sans MS"/>
                <a:cs typeface="Comic Sans MS"/>
              </a:rPr>
              <a:t>of an </a:t>
            </a:r>
            <a:r>
              <a:rPr sz="2400" b="1" spc="-5" dirty="0">
                <a:latin typeface="Comic Sans MS"/>
                <a:cs typeface="Comic Sans MS"/>
              </a:rPr>
              <a:t>isolated </a:t>
            </a:r>
            <a:r>
              <a:rPr sz="2400" b="1" dirty="0">
                <a:latin typeface="Comic Sans MS"/>
                <a:cs typeface="Comic Sans MS"/>
              </a:rPr>
              <a:t>system consisting  of </a:t>
            </a:r>
            <a:r>
              <a:rPr sz="2400" b="1" spc="-5" dirty="0">
                <a:latin typeface="Comic Sans MS"/>
                <a:cs typeface="Comic Sans MS"/>
              </a:rPr>
              <a:t>two regions </a:t>
            </a:r>
            <a:r>
              <a:rPr sz="2400" b="1" dirty="0">
                <a:latin typeface="Comic Sans MS"/>
                <a:cs typeface="Comic Sans MS"/>
              </a:rPr>
              <a:t>of </a:t>
            </a:r>
            <a:r>
              <a:rPr sz="2400" b="1" spc="-5" dirty="0">
                <a:latin typeface="Comic Sans MS"/>
                <a:cs typeface="Comic Sans MS"/>
              </a:rPr>
              <a:t>space, isolated from </a:t>
            </a:r>
            <a:r>
              <a:rPr sz="2400" b="1" spc="-10" dirty="0">
                <a:latin typeface="Comic Sans MS"/>
                <a:cs typeface="Comic Sans MS"/>
              </a:rPr>
              <a:t>one  </a:t>
            </a:r>
            <a:r>
              <a:rPr sz="2400" b="1" dirty="0">
                <a:latin typeface="Comic Sans MS"/>
                <a:cs typeface="Comic Sans MS"/>
              </a:rPr>
              <a:t>another, </a:t>
            </a:r>
            <a:r>
              <a:rPr sz="2400" b="1" spc="-5" dirty="0">
                <a:latin typeface="Comic Sans MS"/>
                <a:cs typeface="Comic Sans MS"/>
              </a:rPr>
              <a:t>each in thermodynamic equilibrium in  itself, but not in equilibrium with each </a:t>
            </a:r>
            <a:r>
              <a:rPr sz="2400" b="1" dirty="0">
                <a:latin typeface="Comic Sans MS"/>
                <a:cs typeface="Comic Sans MS"/>
              </a:rPr>
              <a:t>other,  </a:t>
            </a:r>
            <a:r>
              <a:rPr sz="2400" b="1" spc="-5" dirty="0">
                <a:latin typeface="Comic Sans MS"/>
                <a:cs typeface="Comic Sans MS"/>
              </a:rPr>
              <a:t>wil</a:t>
            </a:r>
            <a:r>
              <a:rPr sz="2400" b="1" dirty="0">
                <a:latin typeface="Comic Sans MS"/>
                <a:cs typeface="Comic Sans MS"/>
              </a:rPr>
              <a:t>l,</a:t>
            </a:r>
            <a:r>
              <a:rPr sz="2400" b="1" spc="-2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wh</a:t>
            </a:r>
            <a:r>
              <a:rPr sz="2400" b="1" spc="5" dirty="0">
                <a:latin typeface="Comic Sans MS"/>
                <a:cs typeface="Comic Sans MS"/>
              </a:rPr>
              <a:t>e</a:t>
            </a:r>
            <a:r>
              <a:rPr sz="2400" b="1" dirty="0">
                <a:latin typeface="Comic Sans MS"/>
                <a:cs typeface="Comic Sans MS"/>
              </a:rPr>
              <a:t>n</a:t>
            </a:r>
            <a:r>
              <a:rPr sz="2400" b="1" spc="-2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th</a:t>
            </a:r>
            <a:r>
              <a:rPr sz="2400" b="1" dirty="0">
                <a:latin typeface="Comic Sans MS"/>
                <a:cs typeface="Comic Sans MS"/>
              </a:rPr>
              <a:t>e	</a:t>
            </a:r>
            <a:r>
              <a:rPr sz="2400" b="1" spc="-5" dirty="0">
                <a:latin typeface="Comic Sans MS"/>
                <a:cs typeface="Comic Sans MS"/>
              </a:rPr>
              <a:t>i</a:t>
            </a:r>
            <a:r>
              <a:rPr sz="2400" b="1" spc="-15" dirty="0">
                <a:latin typeface="Comic Sans MS"/>
                <a:cs typeface="Comic Sans MS"/>
              </a:rPr>
              <a:t>s</a:t>
            </a:r>
            <a:r>
              <a:rPr sz="2400" b="1" dirty="0">
                <a:latin typeface="Comic Sans MS"/>
                <a:cs typeface="Comic Sans MS"/>
              </a:rPr>
              <a:t>olation </a:t>
            </a:r>
            <a:r>
              <a:rPr sz="2400" b="1" spc="-5" dirty="0">
                <a:latin typeface="Comic Sans MS"/>
                <a:cs typeface="Comic Sans MS"/>
              </a:rPr>
              <a:t>tha</a:t>
            </a:r>
            <a:r>
              <a:rPr sz="2400" b="1" dirty="0">
                <a:latin typeface="Comic Sans MS"/>
                <a:cs typeface="Comic Sans MS"/>
              </a:rPr>
              <a:t>t</a:t>
            </a:r>
            <a:r>
              <a:rPr sz="2400" b="1" spc="-15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separ</a:t>
            </a:r>
            <a:r>
              <a:rPr sz="2400" b="1" spc="-10" dirty="0">
                <a:latin typeface="Comic Sans MS"/>
                <a:cs typeface="Comic Sans MS"/>
              </a:rPr>
              <a:t>a</a:t>
            </a:r>
            <a:r>
              <a:rPr sz="2400" b="1" spc="-5" dirty="0">
                <a:latin typeface="Comic Sans MS"/>
                <a:cs typeface="Comic Sans MS"/>
              </a:rPr>
              <a:t>te</a:t>
            </a:r>
            <a:r>
              <a:rPr sz="2400" b="1" dirty="0">
                <a:latin typeface="Comic Sans MS"/>
                <a:cs typeface="Comic Sans MS"/>
              </a:rPr>
              <a:t>s</a:t>
            </a:r>
            <a:r>
              <a:rPr sz="2400" b="1" spc="-15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th</a:t>
            </a:r>
            <a:r>
              <a:rPr sz="2400" b="1" dirty="0">
                <a:latin typeface="Comic Sans MS"/>
                <a:cs typeface="Comic Sans MS"/>
              </a:rPr>
              <a:t>e	</a:t>
            </a:r>
            <a:r>
              <a:rPr sz="2400" b="1" spc="-10" dirty="0">
                <a:latin typeface="Comic Sans MS"/>
                <a:cs typeface="Comic Sans MS"/>
              </a:rPr>
              <a:t>t</a:t>
            </a:r>
            <a:r>
              <a:rPr sz="2400" b="1" spc="-5" dirty="0">
                <a:latin typeface="Comic Sans MS"/>
                <a:cs typeface="Comic Sans MS"/>
              </a:rPr>
              <a:t>wo  regions is broken, </a:t>
            </a:r>
            <a:r>
              <a:rPr sz="2400" b="1" dirty="0">
                <a:latin typeface="Comic Sans MS"/>
                <a:cs typeface="Comic Sans MS"/>
              </a:rPr>
              <a:t>so</a:t>
            </a:r>
            <a:r>
              <a:rPr sz="2400" b="1" spc="-2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that</a:t>
            </a:r>
            <a:r>
              <a:rPr sz="2400" b="1" spc="-1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the	two regions  become </a:t>
            </a:r>
            <a:r>
              <a:rPr sz="2400" b="1" dirty="0">
                <a:latin typeface="Comic Sans MS"/>
                <a:cs typeface="Comic Sans MS"/>
              </a:rPr>
              <a:t>able </a:t>
            </a:r>
            <a:r>
              <a:rPr sz="2400" b="1" spc="-5" dirty="0">
                <a:latin typeface="Comic Sans MS"/>
                <a:cs typeface="Comic Sans MS"/>
              </a:rPr>
              <a:t>to exchange matter </a:t>
            </a:r>
            <a:r>
              <a:rPr sz="2400" b="1" dirty="0">
                <a:latin typeface="Comic Sans MS"/>
                <a:cs typeface="Comic Sans MS"/>
              </a:rPr>
              <a:t>or </a:t>
            </a:r>
            <a:r>
              <a:rPr sz="2400" b="1" spc="-5" dirty="0">
                <a:latin typeface="Comic Sans MS"/>
                <a:cs typeface="Comic Sans MS"/>
              </a:rPr>
              <a:t>energy,  tend to increase </a:t>
            </a:r>
            <a:r>
              <a:rPr sz="2400" b="1" dirty="0">
                <a:latin typeface="Comic Sans MS"/>
                <a:cs typeface="Comic Sans MS"/>
              </a:rPr>
              <a:t>over </a:t>
            </a:r>
            <a:r>
              <a:rPr sz="2400" b="1" spc="-5" dirty="0">
                <a:latin typeface="Comic Sans MS"/>
                <a:cs typeface="Comic Sans MS"/>
              </a:rPr>
              <a:t>time, approaching </a:t>
            </a:r>
            <a:r>
              <a:rPr sz="2400" b="1" dirty="0">
                <a:latin typeface="Comic Sans MS"/>
                <a:cs typeface="Comic Sans MS"/>
              </a:rPr>
              <a:t>a  </a:t>
            </a:r>
            <a:r>
              <a:rPr sz="2400" b="1" spc="-5" dirty="0">
                <a:latin typeface="Comic Sans MS"/>
                <a:cs typeface="Comic Sans MS"/>
              </a:rPr>
              <a:t>maximum value when</a:t>
            </a:r>
            <a:r>
              <a:rPr sz="2400" b="1" spc="3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the</a:t>
            </a:r>
            <a:r>
              <a:rPr sz="2400" b="1" spc="-1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jointly	communicating  </a:t>
            </a:r>
            <a:r>
              <a:rPr sz="2400" b="1" dirty="0">
                <a:latin typeface="Comic Sans MS"/>
                <a:cs typeface="Comic Sans MS"/>
              </a:rPr>
              <a:t>system </a:t>
            </a:r>
            <a:r>
              <a:rPr sz="2400" b="1" spc="-5" dirty="0">
                <a:latin typeface="Comic Sans MS"/>
                <a:cs typeface="Comic Sans MS"/>
              </a:rPr>
              <a:t>reaches thermodynamic</a:t>
            </a:r>
            <a:r>
              <a:rPr sz="2400" b="1" spc="-9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equilibrium.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9275" y="5944933"/>
            <a:ext cx="4897755" cy="913130"/>
          </a:xfrm>
          <a:custGeom>
            <a:avLst/>
            <a:gdLst/>
            <a:ahLst/>
            <a:cxnLst/>
            <a:rect l="l" t="t" r="r" b="b"/>
            <a:pathLst>
              <a:path w="4897755" h="913129">
                <a:moveTo>
                  <a:pt x="85525" y="21310"/>
                </a:moveTo>
                <a:lnTo>
                  <a:pt x="3636702" y="913064"/>
                </a:lnTo>
                <a:lnTo>
                  <a:pt x="4897406" y="913064"/>
                </a:lnTo>
                <a:lnTo>
                  <a:pt x="85525" y="21310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60"/>
                </a:lnTo>
                <a:lnTo>
                  <a:pt x="85525" y="21310"/>
                </a:lnTo>
                <a:lnTo>
                  <a:pt x="660" y="0"/>
                </a:lnTo>
                <a:close/>
              </a:path>
            </a:pathLst>
          </a:custGeom>
          <a:solidFill>
            <a:srgbClr val="A6B8DB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5711" y="5939015"/>
            <a:ext cx="3651885" cy="919480"/>
          </a:xfrm>
          <a:custGeom>
            <a:avLst/>
            <a:gdLst/>
            <a:ahLst/>
            <a:cxnLst/>
            <a:rect l="l" t="t" r="r" b="b"/>
            <a:pathLst>
              <a:path w="3651885" h="919479">
                <a:moveTo>
                  <a:pt x="0" y="0"/>
                </a:moveTo>
                <a:lnTo>
                  <a:pt x="7924" y="6349"/>
                </a:lnTo>
                <a:lnTo>
                  <a:pt x="2868874" y="918983"/>
                </a:lnTo>
                <a:lnTo>
                  <a:pt x="3651888" y="91898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784015"/>
            <a:ext cx="3372797" cy="10739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8468" y="23876"/>
            <a:ext cx="8644255" cy="6198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4F81BC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4F81BC"/>
                </a:solidFill>
                <a:latin typeface="Times New Roman"/>
                <a:cs typeface="Times New Roman"/>
              </a:rPr>
              <a:t>	</a:t>
            </a:r>
            <a:r>
              <a:rPr sz="2700" dirty="0">
                <a:latin typeface="Arial"/>
                <a:cs typeface="Arial"/>
              </a:rPr>
              <a:t>In </a:t>
            </a:r>
            <a:r>
              <a:rPr sz="2700" spc="-5" dirty="0">
                <a:latin typeface="Arial"/>
                <a:cs typeface="Arial"/>
              </a:rPr>
              <a:t>a simple </a:t>
            </a:r>
            <a:r>
              <a:rPr sz="2700" spc="-25" dirty="0">
                <a:latin typeface="Arial"/>
                <a:cs typeface="Arial"/>
              </a:rPr>
              <a:t>manner, </a:t>
            </a:r>
            <a:r>
              <a:rPr sz="2700" dirty="0">
                <a:latin typeface="Arial"/>
                <a:cs typeface="Arial"/>
              </a:rPr>
              <a:t>the </a:t>
            </a:r>
            <a:r>
              <a:rPr sz="2700" spc="-5" dirty="0">
                <a:latin typeface="Arial"/>
                <a:cs typeface="Arial"/>
              </a:rPr>
              <a:t>second law </a:t>
            </a:r>
            <a:r>
              <a:rPr sz="2700" dirty="0">
                <a:latin typeface="Arial"/>
                <a:cs typeface="Arial"/>
              </a:rPr>
              <a:t>states </a:t>
            </a:r>
            <a:r>
              <a:rPr sz="2700" spc="-5" dirty="0">
                <a:latin typeface="Arial"/>
                <a:cs typeface="Arial"/>
              </a:rPr>
              <a:t>"energy  </a:t>
            </a:r>
            <a:r>
              <a:rPr sz="2700" dirty="0">
                <a:latin typeface="Arial"/>
                <a:cs typeface="Arial"/>
              </a:rPr>
              <a:t>systems have a </a:t>
            </a:r>
            <a:r>
              <a:rPr sz="2700" spc="-5" dirty="0">
                <a:latin typeface="Arial"/>
                <a:cs typeface="Arial"/>
              </a:rPr>
              <a:t>tendency </a:t>
            </a:r>
            <a:r>
              <a:rPr sz="2700" dirty="0">
                <a:latin typeface="Arial"/>
                <a:cs typeface="Arial"/>
              </a:rPr>
              <a:t>to increase their </a:t>
            </a:r>
            <a:r>
              <a:rPr sz="2700" spc="-5" dirty="0">
                <a:latin typeface="Arial"/>
                <a:cs typeface="Arial"/>
              </a:rPr>
              <a:t>entropy  rather than decrease </a:t>
            </a:r>
            <a:r>
              <a:rPr sz="2700" dirty="0">
                <a:latin typeface="Arial"/>
                <a:cs typeface="Arial"/>
              </a:rPr>
              <a:t>it." This can </a:t>
            </a:r>
            <a:r>
              <a:rPr sz="2700" spc="-5" dirty="0">
                <a:latin typeface="Arial"/>
                <a:cs typeface="Arial"/>
              </a:rPr>
              <a:t>also be </a:t>
            </a:r>
            <a:r>
              <a:rPr sz="2700" dirty="0">
                <a:latin typeface="Arial"/>
                <a:cs typeface="Arial"/>
              </a:rPr>
              <a:t>stated </a:t>
            </a:r>
            <a:r>
              <a:rPr sz="2700" spc="-5" dirty="0">
                <a:latin typeface="Arial"/>
                <a:cs typeface="Arial"/>
              </a:rPr>
              <a:t>as  "heat can spontaneously flow </a:t>
            </a:r>
            <a:r>
              <a:rPr sz="2700" dirty="0">
                <a:latin typeface="Arial"/>
                <a:cs typeface="Arial"/>
              </a:rPr>
              <a:t>from </a:t>
            </a:r>
            <a:r>
              <a:rPr sz="2700" spc="-5" dirty="0">
                <a:latin typeface="Arial"/>
                <a:cs typeface="Arial"/>
              </a:rPr>
              <a:t>a </a:t>
            </a:r>
            <a:r>
              <a:rPr sz="2700" dirty="0">
                <a:latin typeface="Arial"/>
                <a:cs typeface="Arial"/>
              </a:rPr>
              <a:t>higher-  temperature </a:t>
            </a:r>
            <a:r>
              <a:rPr sz="2700" spc="-5" dirty="0">
                <a:latin typeface="Arial"/>
                <a:cs typeface="Arial"/>
              </a:rPr>
              <a:t>region </a:t>
            </a:r>
            <a:r>
              <a:rPr sz="2700" dirty="0">
                <a:latin typeface="Arial"/>
                <a:cs typeface="Arial"/>
              </a:rPr>
              <a:t>to </a:t>
            </a:r>
            <a:r>
              <a:rPr sz="2700" spc="-5" dirty="0">
                <a:latin typeface="Arial"/>
                <a:cs typeface="Arial"/>
              </a:rPr>
              <a:t>a lower-temperature region, </a:t>
            </a:r>
            <a:r>
              <a:rPr sz="2700" dirty="0">
                <a:latin typeface="Arial"/>
                <a:cs typeface="Arial"/>
              </a:rPr>
              <a:t>but  not the </a:t>
            </a:r>
            <a:r>
              <a:rPr sz="2700" spc="-5" dirty="0">
                <a:latin typeface="Arial"/>
                <a:cs typeface="Arial"/>
              </a:rPr>
              <a:t>other way </a:t>
            </a:r>
            <a:r>
              <a:rPr sz="2700" dirty="0">
                <a:latin typeface="Arial"/>
                <a:cs typeface="Arial"/>
              </a:rPr>
              <a:t>around." </a:t>
            </a:r>
            <a:r>
              <a:rPr sz="2700" spc="-5" dirty="0">
                <a:latin typeface="Arial"/>
                <a:cs typeface="Arial"/>
              </a:rPr>
              <a:t>Heat </a:t>
            </a:r>
            <a:r>
              <a:rPr sz="2700" dirty="0">
                <a:latin typeface="Arial"/>
                <a:cs typeface="Arial"/>
              </a:rPr>
              <a:t>can </a:t>
            </a:r>
            <a:r>
              <a:rPr sz="2700" spc="-5" dirty="0">
                <a:latin typeface="Arial"/>
                <a:cs typeface="Arial"/>
              </a:rPr>
              <a:t>appear </a:t>
            </a:r>
            <a:r>
              <a:rPr sz="2700" dirty="0">
                <a:latin typeface="Arial"/>
                <a:cs typeface="Arial"/>
              </a:rPr>
              <a:t>to flow  from </a:t>
            </a:r>
            <a:r>
              <a:rPr sz="2700" spc="-5" dirty="0">
                <a:latin typeface="Arial"/>
                <a:cs typeface="Arial"/>
              </a:rPr>
              <a:t>cold </a:t>
            </a:r>
            <a:r>
              <a:rPr sz="2700" dirty="0">
                <a:latin typeface="Arial"/>
                <a:cs typeface="Arial"/>
              </a:rPr>
              <a:t>to hot, for </a:t>
            </a:r>
            <a:r>
              <a:rPr sz="2700" spc="-5" dirty="0">
                <a:latin typeface="Arial"/>
                <a:cs typeface="Arial"/>
              </a:rPr>
              <a:t>example, when a warm object is  cooled in a </a:t>
            </a:r>
            <a:r>
              <a:rPr sz="2700" spc="-15" dirty="0">
                <a:latin typeface="Arial"/>
                <a:cs typeface="Arial"/>
              </a:rPr>
              <a:t>refrigerator, </a:t>
            </a:r>
            <a:r>
              <a:rPr sz="2700" dirty="0">
                <a:latin typeface="Arial"/>
                <a:cs typeface="Arial"/>
              </a:rPr>
              <a:t>but the transfer of </a:t>
            </a:r>
            <a:r>
              <a:rPr sz="2700" spc="-5" dirty="0">
                <a:latin typeface="Arial"/>
                <a:cs typeface="Arial"/>
              </a:rPr>
              <a:t>energy is still  </a:t>
            </a:r>
            <a:r>
              <a:rPr sz="2700" dirty="0">
                <a:latin typeface="Arial"/>
                <a:cs typeface="Arial"/>
              </a:rPr>
              <a:t>from hot to cold. The </a:t>
            </a:r>
            <a:r>
              <a:rPr sz="2700" spc="-5" dirty="0">
                <a:latin typeface="Arial"/>
                <a:cs typeface="Arial"/>
              </a:rPr>
              <a:t>heat </a:t>
            </a:r>
            <a:r>
              <a:rPr sz="2700" dirty="0">
                <a:latin typeface="Arial"/>
                <a:cs typeface="Arial"/>
              </a:rPr>
              <a:t>from the </a:t>
            </a:r>
            <a:r>
              <a:rPr sz="2700" spc="-5" dirty="0">
                <a:latin typeface="Arial"/>
                <a:cs typeface="Arial"/>
              </a:rPr>
              <a:t>object warms </a:t>
            </a:r>
            <a:r>
              <a:rPr sz="2700" dirty="0">
                <a:latin typeface="Arial"/>
                <a:cs typeface="Arial"/>
              </a:rPr>
              <a:t>the  </a:t>
            </a:r>
            <a:r>
              <a:rPr sz="2700" spc="-5" dirty="0">
                <a:latin typeface="Arial"/>
                <a:cs typeface="Arial"/>
              </a:rPr>
              <a:t>surrounding </a:t>
            </a:r>
            <a:r>
              <a:rPr sz="2700" spc="-40" dirty="0">
                <a:latin typeface="Arial"/>
                <a:cs typeface="Arial"/>
              </a:rPr>
              <a:t>air, </a:t>
            </a:r>
            <a:r>
              <a:rPr sz="2700" spc="-5" dirty="0">
                <a:latin typeface="Arial"/>
                <a:cs typeface="Arial"/>
              </a:rPr>
              <a:t>which </a:t>
            </a:r>
            <a:r>
              <a:rPr sz="2700" dirty="0">
                <a:latin typeface="Arial"/>
                <a:cs typeface="Arial"/>
              </a:rPr>
              <a:t>in turn heats and </a:t>
            </a:r>
            <a:r>
              <a:rPr sz="2700" spc="-5" dirty="0">
                <a:latin typeface="Arial"/>
                <a:cs typeface="Arial"/>
              </a:rPr>
              <a:t>expands </a:t>
            </a:r>
            <a:r>
              <a:rPr sz="2700" dirty="0">
                <a:latin typeface="Arial"/>
                <a:cs typeface="Arial"/>
              </a:rPr>
              <a:t>the  refrigerant. The refrigerant </a:t>
            </a:r>
            <a:r>
              <a:rPr sz="2700" spc="-5" dirty="0">
                <a:latin typeface="Arial"/>
                <a:cs typeface="Arial"/>
              </a:rPr>
              <a:t>is then compressed,  expending </a:t>
            </a:r>
            <a:r>
              <a:rPr sz="2700" dirty="0">
                <a:latin typeface="Arial"/>
                <a:cs typeface="Arial"/>
              </a:rPr>
              <a:t>electrical </a:t>
            </a:r>
            <a:r>
              <a:rPr sz="2700" spc="-30" dirty="0">
                <a:latin typeface="Arial"/>
                <a:cs typeface="Arial"/>
              </a:rPr>
              <a:t>energy. </a:t>
            </a:r>
            <a:r>
              <a:rPr sz="2700" dirty="0">
                <a:latin typeface="Arial"/>
                <a:cs typeface="Arial"/>
              </a:rPr>
              <a:t>The entropy of </a:t>
            </a:r>
            <a:r>
              <a:rPr sz="2700" spc="-5" dirty="0">
                <a:latin typeface="Arial"/>
                <a:cs typeface="Arial"/>
              </a:rPr>
              <a:t>an </a:t>
            </a:r>
            <a:r>
              <a:rPr sz="2700" dirty="0">
                <a:latin typeface="Arial"/>
                <a:cs typeface="Arial"/>
              </a:rPr>
              <a:t>isolated  macroscopic system </a:t>
            </a:r>
            <a:r>
              <a:rPr sz="2700" spc="-5" dirty="0">
                <a:latin typeface="Arial"/>
                <a:cs typeface="Arial"/>
              </a:rPr>
              <a:t>never </a:t>
            </a:r>
            <a:r>
              <a:rPr sz="2700" dirty="0">
                <a:latin typeface="Arial"/>
                <a:cs typeface="Arial"/>
              </a:rPr>
              <a:t>decreases. </a:t>
            </a:r>
            <a:r>
              <a:rPr sz="2700" spc="-25" dirty="0">
                <a:latin typeface="Arial"/>
                <a:cs typeface="Arial"/>
              </a:rPr>
              <a:t>However, </a:t>
            </a:r>
            <a:r>
              <a:rPr sz="2700" spc="-5" dirty="0">
                <a:latin typeface="Arial"/>
                <a:cs typeface="Arial"/>
              </a:rPr>
              <a:t>a  </a:t>
            </a:r>
            <a:r>
              <a:rPr sz="2700" dirty="0">
                <a:latin typeface="Arial"/>
                <a:cs typeface="Arial"/>
              </a:rPr>
              <a:t>microscopic system may exhibit fluctuations of </a:t>
            </a:r>
            <a:r>
              <a:rPr sz="2700" spc="-5" dirty="0">
                <a:latin typeface="Arial"/>
                <a:cs typeface="Arial"/>
              </a:rPr>
              <a:t>entropy  opposite </a:t>
            </a:r>
            <a:r>
              <a:rPr sz="2700" dirty="0">
                <a:latin typeface="Arial"/>
                <a:cs typeface="Arial"/>
              </a:rPr>
              <a:t>to that stated </a:t>
            </a:r>
            <a:r>
              <a:rPr sz="2700" spc="-5" dirty="0">
                <a:latin typeface="Arial"/>
                <a:cs typeface="Arial"/>
              </a:rPr>
              <a:t>by </a:t>
            </a:r>
            <a:r>
              <a:rPr sz="2700" dirty="0">
                <a:latin typeface="Arial"/>
                <a:cs typeface="Arial"/>
              </a:rPr>
              <a:t>the </a:t>
            </a:r>
            <a:r>
              <a:rPr sz="2700" spc="-5" dirty="0">
                <a:latin typeface="Arial"/>
                <a:cs typeface="Arial"/>
              </a:rPr>
              <a:t>Second</a:t>
            </a:r>
            <a:r>
              <a:rPr sz="2700" spc="-6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Law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4721" y="381000"/>
            <a:ext cx="8680704" cy="624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1876" y="0"/>
            <a:ext cx="992124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92400" y="1023747"/>
            <a:ext cx="2780919" cy="3338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95011" y="1131569"/>
            <a:ext cx="97155" cy="110489"/>
          </a:xfrm>
          <a:custGeom>
            <a:avLst/>
            <a:gdLst/>
            <a:ahLst/>
            <a:cxnLst/>
            <a:rect l="l" t="t" r="r" b="b"/>
            <a:pathLst>
              <a:path w="97154" h="110490">
                <a:moveTo>
                  <a:pt x="49149" y="0"/>
                </a:moveTo>
                <a:lnTo>
                  <a:pt x="0" y="110235"/>
                </a:lnTo>
                <a:lnTo>
                  <a:pt x="96774" y="110235"/>
                </a:lnTo>
                <a:lnTo>
                  <a:pt x="4914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37710" y="1048511"/>
            <a:ext cx="115570" cy="284480"/>
          </a:xfrm>
          <a:custGeom>
            <a:avLst/>
            <a:gdLst/>
            <a:ahLst/>
            <a:cxnLst/>
            <a:rect l="l" t="t" r="r" b="b"/>
            <a:pathLst>
              <a:path w="115570" h="284480">
                <a:moveTo>
                  <a:pt x="0" y="0"/>
                </a:moveTo>
                <a:lnTo>
                  <a:pt x="0" y="249682"/>
                </a:lnTo>
                <a:lnTo>
                  <a:pt x="0" y="262889"/>
                </a:lnTo>
                <a:lnTo>
                  <a:pt x="635" y="270890"/>
                </a:lnTo>
                <a:lnTo>
                  <a:pt x="1904" y="273938"/>
                </a:lnTo>
                <a:lnTo>
                  <a:pt x="3175" y="276860"/>
                </a:lnTo>
                <a:lnTo>
                  <a:pt x="5206" y="279146"/>
                </a:lnTo>
                <a:lnTo>
                  <a:pt x="8254" y="280797"/>
                </a:lnTo>
                <a:lnTo>
                  <a:pt x="12446" y="283083"/>
                </a:lnTo>
                <a:lnTo>
                  <a:pt x="18668" y="284352"/>
                </a:lnTo>
                <a:lnTo>
                  <a:pt x="26669" y="284352"/>
                </a:lnTo>
                <a:lnTo>
                  <a:pt x="75211" y="269190"/>
                </a:lnTo>
                <a:lnTo>
                  <a:pt x="99149" y="236735"/>
                </a:lnTo>
                <a:lnTo>
                  <a:pt x="113297" y="180347"/>
                </a:lnTo>
                <a:lnTo>
                  <a:pt x="115062" y="144652"/>
                </a:lnTo>
                <a:lnTo>
                  <a:pt x="113867" y="115433"/>
                </a:lnTo>
                <a:lnTo>
                  <a:pt x="104239" y="66232"/>
                </a:lnTo>
                <a:lnTo>
                  <a:pt x="78263" y="22098"/>
                </a:lnTo>
                <a:lnTo>
                  <a:pt x="33813" y="1698"/>
                </a:lnTo>
                <a:lnTo>
                  <a:pt x="18311" y="37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87826" y="1046733"/>
            <a:ext cx="99187" cy="1418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720" y="1030350"/>
            <a:ext cx="474980" cy="327660"/>
          </a:xfrm>
          <a:custGeom>
            <a:avLst/>
            <a:gdLst/>
            <a:ahLst/>
            <a:cxnLst/>
            <a:rect l="l" t="t" r="r" b="b"/>
            <a:pathLst>
              <a:path w="474979" h="327659">
                <a:moveTo>
                  <a:pt x="0" y="0"/>
                </a:moveTo>
                <a:lnTo>
                  <a:pt x="138683" y="0"/>
                </a:lnTo>
                <a:lnTo>
                  <a:pt x="138683" y="8762"/>
                </a:lnTo>
                <a:lnTo>
                  <a:pt x="127507" y="9144"/>
                </a:lnTo>
                <a:lnTo>
                  <a:pt x="120141" y="10795"/>
                </a:lnTo>
                <a:lnTo>
                  <a:pt x="116458" y="13843"/>
                </a:lnTo>
                <a:lnTo>
                  <a:pt x="112649" y="16890"/>
                </a:lnTo>
                <a:lnTo>
                  <a:pt x="110870" y="20700"/>
                </a:lnTo>
                <a:lnTo>
                  <a:pt x="110870" y="25273"/>
                </a:lnTo>
                <a:lnTo>
                  <a:pt x="111587" y="31009"/>
                </a:lnTo>
                <a:lnTo>
                  <a:pt x="113744" y="39258"/>
                </a:lnTo>
                <a:lnTo>
                  <a:pt x="117353" y="50008"/>
                </a:lnTo>
                <a:lnTo>
                  <a:pt x="122427" y="63246"/>
                </a:lnTo>
                <a:lnTo>
                  <a:pt x="185165" y="218439"/>
                </a:lnTo>
                <a:lnTo>
                  <a:pt x="235457" y="97282"/>
                </a:lnTo>
                <a:lnTo>
                  <a:pt x="217130" y="50486"/>
                </a:lnTo>
                <a:lnTo>
                  <a:pt x="196976" y="15494"/>
                </a:lnTo>
                <a:lnTo>
                  <a:pt x="179324" y="8762"/>
                </a:lnTo>
                <a:lnTo>
                  <a:pt x="169417" y="8762"/>
                </a:lnTo>
                <a:lnTo>
                  <a:pt x="169417" y="0"/>
                </a:lnTo>
                <a:lnTo>
                  <a:pt x="324357" y="0"/>
                </a:lnTo>
                <a:lnTo>
                  <a:pt x="324357" y="8762"/>
                </a:lnTo>
                <a:lnTo>
                  <a:pt x="313435" y="8889"/>
                </a:lnTo>
                <a:lnTo>
                  <a:pt x="305688" y="9778"/>
                </a:lnTo>
                <a:lnTo>
                  <a:pt x="290321" y="22478"/>
                </a:lnTo>
                <a:lnTo>
                  <a:pt x="290321" y="25781"/>
                </a:lnTo>
                <a:lnTo>
                  <a:pt x="359282" y="210438"/>
                </a:lnTo>
                <a:lnTo>
                  <a:pt x="411352" y="73406"/>
                </a:lnTo>
                <a:lnTo>
                  <a:pt x="415119" y="63648"/>
                </a:lnTo>
                <a:lnTo>
                  <a:pt x="423417" y="34416"/>
                </a:lnTo>
                <a:lnTo>
                  <a:pt x="423417" y="29972"/>
                </a:lnTo>
                <a:lnTo>
                  <a:pt x="423417" y="23495"/>
                </a:lnTo>
                <a:lnTo>
                  <a:pt x="391540" y="8762"/>
                </a:lnTo>
                <a:lnTo>
                  <a:pt x="391540" y="0"/>
                </a:lnTo>
                <a:lnTo>
                  <a:pt x="474599" y="0"/>
                </a:lnTo>
                <a:lnTo>
                  <a:pt x="474599" y="8762"/>
                </a:lnTo>
                <a:lnTo>
                  <a:pt x="468629" y="9271"/>
                </a:lnTo>
                <a:lnTo>
                  <a:pt x="463550" y="10922"/>
                </a:lnTo>
                <a:lnTo>
                  <a:pt x="439761" y="48315"/>
                </a:lnTo>
                <a:lnTo>
                  <a:pt x="333501" y="327278"/>
                </a:lnTo>
                <a:lnTo>
                  <a:pt x="324357" y="327278"/>
                </a:lnTo>
                <a:lnTo>
                  <a:pt x="245109" y="121031"/>
                </a:lnTo>
                <a:lnTo>
                  <a:pt x="157860" y="327278"/>
                </a:lnTo>
                <a:lnTo>
                  <a:pt x="149097" y="327278"/>
                </a:lnTo>
                <a:lnTo>
                  <a:pt x="43814" y="66039"/>
                </a:lnTo>
                <a:lnTo>
                  <a:pt x="25223" y="24534"/>
                </a:lnTo>
                <a:lnTo>
                  <a:pt x="0" y="876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86198" y="1030350"/>
            <a:ext cx="296545" cy="320040"/>
          </a:xfrm>
          <a:custGeom>
            <a:avLst/>
            <a:gdLst/>
            <a:ahLst/>
            <a:cxnLst/>
            <a:rect l="l" t="t" r="r" b="b"/>
            <a:pathLst>
              <a:path w="296545" h="320040">
                <a:moveTo>
                  <a:pt x="0" y="0"/>
                </a:moveTo>
                <a:lnTo>
                  <a:pt x="170561" y="0"/>
                </a:lnTo>
                <a:lnTo>
                  <a:pt x="170561" y="8762"/>
                </a:lnTo>
                <a:lnTo>
                  <a:pt x="156590" y="8762"/>
                </a:lnTo>
                <a:lnTo>
                  <a:pt x="147320" y="8762"/>
                </a:lnTo>
                <a:lnTo>
                  <a:pt x="139953" y="10413"/>
                </a:lnTo>
                <a:lnTo>
                  <a:pt x="134238" y="13715"/>
                </a:lnTo>
                <a:lnTo>
                  <a:pt x="130175" y="15875"/>
                </a:lnTo>
                <a:lnTo>
                  <a:pt x="121920" y="54737"/>
                </a:lnTo>
                <a:lnTo>
                  <a:pt x="121920" y="258572"/>
                </a:lnTo>
                <a:lnTo>
                  <a:pt x="130428" y="297688"/>
                </a:lnTo>
                <a:lnTo>
                  <a:pt x="164464" y="302006"/>
                </a:lnTo>
                <a:lnTo>
                  <a:pt x="191135" y="302006"/>
                </a:lnTo>
                <a:lnTo>
                  <a:pt x="233552" y="292988"/>
                </a:lnTo>
                <a:lnTo>
                  <a:pt x="262889" y="264668"/>
                </a:lnTo>
                <a:lnTo>
                  <a:pt x="280767" y="225359"/>
                </a:lnTo>
                <a:lnTo>
                  <a:pt x="286385" y="207645"/>
                </a:lnTo>
                <a:lnTo>
                  <a:pt x="296037" y="207645"/>
                </a:lnTo>
                <a:lnTo>
                  <a:pt x="283972" y="319913"/>
                </a:lnTo>
                <a:lnTo>
                  <a:pt x="0" y="319913"/>
                </a:lnTo>
                <a:lnTo>
                  <a:pt x="0" y="311150"/>
                </a:lnTo>
                <a:lnTo>
                  <a:pt x="10667" y="311150"/>
                </a:lnTo>
                <a:lnTo>
                  <a:pt x="19938" y="311150"/>
                </a:lnTo>
                <a:lnTo>
                  <a:pt x="27431" y="309499"/>
                </a:lnTo>
                <a:lnTo>
                  <a:pt x="33020" y="306197"/>
                </a:lnTo>
                <a:lnTo>
                  <a:pt x="37084" y="304038"/>
                </a:lnTo>
                <a:lnTo>
                  <a:pt x="45085" y="265175"/>
                </a:lnTo>
                <a:lnTo>
                  <a:pt x="45085" y="54737"/>
                </a:lnTo>
                <a:lnTo>
                  <a:pt x="37211" y="16383"/>
                </a:lnTo>
                <a:lnTo>
                  <a:pt x="19558" y="8762"/>
                </a:lnTo>
                <a:lnTo>
                  <a:pt x="10667" y="8762"/>
                </a:lnTo>
                <a:lnTo>
                  <a:pt x="0" y="876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15790" y="1030350"/>
            <a:ext cx="322580" cy="320040"/>
          </a:xfrm>
          <a:custGeom>
            <a:avLst/>
            <a:gdLst/>
            <a:ahLst/>
            <a:cxnLst/>
            <a:rect l="l" t="t" r="r" b="b"/>
            <a:pathLst>
              <a:path w="322579" h="320040">
                <a:moveTo>
                  <a:pt x="0" y="0"/>
                </a:moveTo>
                <a:lnTo>
                  <a:pt x="143129" y="0"/>
                </a:lnTo>
                <a:lnTo>
                  <a:pt x="170394" y="976"/>
                </a:lnTo>
                <a:lnTo>
                  <a:pt x="216495" y="8786"/>
                </a:lnTo>
                <a:lnTo>
                  <a:pt x="255381" y="26382"/>
                </a:lnTo>
                <a:lnTo>
                  <a:pt x="287766" y="55286"/>
                </a:lnTo>
                <a:lnTo>
                  <a:pt x="309768" y="93382"/>
                </a:lnTo>
                <a:lnTo>
                  <a:pt x="320817" y="137146"/>
                </a:lnTo>
                <a:lnTo>
                  <a:pt x="322199" y="160909"/>
                </a:lnTo>
                <a:lnTo>
                  <a:pt x="321510" y="177436"/>
                </a:lnTo>
                <a:lnTo>
                  <a:pt x="311276" y="223138"/>
                </a:lnTo>
                <a:lnTo>
                  <a:pt x="291453" y="260143"/>
                </a:lnTo>
                <a:lnTo>
                  <a:pt x="254438" y="293647"/>
                </a:lnTo>
                <a:lnTo>
                  <a:pt x="218487" y="309705"/>
                </a:lnTo>
                <a:lnTo>
                  <a:pt x="180205" y="318359"/>
                </a:lnTo>
                <a:lnTo>
                  <a:pt x="143129" y="319913"/>
                </a:lnTo>
                <a:lnTo>
                  <a:pt x="0" y="319913"/>
                </a:lnTo>
                <a:lnTo>
                  <a:pt x="0" y="311150"/>
                </a:lnTo>
                <a:lnTo>
                  <a:pt x="10541" y="311150"/>
                </a:lnTo>
                <a:lnTo>
                  <a:pt x="19812" y="311150"/>
                </a:lnTo>
                <a:lnTo>
                  <a:pt x="44836" y="276320"/>
                </a:lnTo>
                <a:lnTo>
                  <a:pt x="44958" y="265175"/>
                </a:lnTo>
                <a:lnTo>
                  <a:pt x="44958" y="54737"/>
                </a:lnTo>
                <a:lnTo>
                  <a:pt x="37211" y="16383"/>
                </a:lnTo>
                <a:lnTo>
                  <a:pt x="31876" y="13335"/>
                </a:lnTo>
                <a:lnTo>
                  <a:pt x="26670" y="10287"/>
                </a:lnTo>
                <a:lnTo>
                  <a:pt x="19558" y="8762"/>
                </a:lnTo>
                <a:lnTo>
                  <a:pt x="10541" y="8762"/>
                </a:lnTo>
                <a:lnTo>
                  <a:pt x="0" y="876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69334" y="1030350"/>
            <a:ext cx="344170" cy="320040"/>
          </a:xfrm>
          <a:custGeom>
            <a:avLst/>
            <a:gdLst/>
            <a:ahLst/>
            <a:cxnLst/>
            <a:rect l="l" t="t" r="r" b="b"/>
            <a:pathLst>
              <a:path w="344170" h="320040">
                <a:moveTo>
                  <a:pt x="0" y="0"/>
                </a:moveTo>
                <a:lnTo>
                  <a:pt x="148589" y="0"/>
                </a:lnTo>
                <a:lnTo>
                  <a:pt x="175688" y="500"/>
                </a:lnTo>
                <a:lnTo>
                  <a:pt x="218170" y="4500"/>
                </a:lnTo>
                <a:lnTo>
                  <a:pt x="257937" y="19478"/>
                </a:lnTo>
                <a:lnTo>
                  <a:pt x="284849" y="48956"/>
                </a:lnTo>
                <a:lnTo>
                  <a:pt x="294386" y="88264"/>
                </a:lnTo>
                <a:lnTo>
                  <a:pt x="292792" y="105199"/>
                </a:lnTo>
                <a:lnTo>
                  <a:pt x="268986" y="146812"/>
                </a:lnTo>
                <a:lnTo>
                  <a:pt x="223392" y="168656"/>
                </a:lnTo>
                <a:lnTo>
                  <a:pt x="300354" y="276987"/>
                </a:lnTo>
                <a:lnTo>
                  <a:pt x="328167" y="308101"/>
                </a:lnTo>
                <a:lnTo>
                  <a:pt x="344169" y="311150"/>
                </a:lnTo>
                <a:lnTo>
                  <a:pt x="344169" y="319913"/>
                </a:lnTo>
                <a:lnTo>
                  <a:pt x="243459" y="319913"/>
                </a:lnTo>
                <a:lnTo>
                  <a:pt x="140335" y="174116"/>
                </a:lnTo>
                <a:lnTo>
                  <a:pt x="119379" y="174116"/>
                </a:lnTo>
                <a:lnTo>
                  <a:pt x="119379" y="263778"/>
                </a:lnTo>
                <a:lnTo>
                  <a:pt x="119572" y="275540"/>
                </a:lnTo>
                <a:lnTo>
                  <a:pt x="138610" y="308953"/>
                </a:lnTo>
                <a:lnTo>
                  <a:pt x="163702" y="311150"/>
                </a:lnTo>
                <a:lnTo>
                  <a:pt x="163702" y="319913"/>
                </a:lnTo>
                <a:lnTo>
                  <a:pt x="0" y="319913"/>
                </a:lnTo>
                <a:lnTo>
                  <a:pt x="0" y="311150"/>
                </a:lnTo>
                <a:lnTo>
                  <a:pt x="10167" y="310890"/>
                </a:lnTo>
                <a:lnTo>
                  <a:pt x="18573" y="310118"/>
                </a:lnTo>
                <a:lnTo>
                  <a:pt x="44130" y="275538"/>
                </a:lnTo>
                <a:lnTo>
                  <a:pt x="44323" y="263778"/>
                </a:lnTo>
                <a:lnTo>
                  <a:pt x="44323" y="56134"/>
                </a:lnTo>
                <a:lnTo>
                  <a:pt x="35305" y="15494"/>
                </a:lnTo>
                <a:lnTo>
                  <a:pt x="0" y="876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82645" y="1030350"/>
            <a:ext cx="167640" cy="320040"/>
          </a:xfrm>
          <a:custGeom>
            <a:avLst/>
            <a:gdLst/>
            <a:ahLst/>
            <a:cxnLst/>
            <a:rect l="l" t="t" r="r" b="b"/>
            <a:pathLst>
              <a:path w="167639" h="320040">
                <a:moveTo>
                  <a:pt x="0" y="0"/>
                </a:moveTo>
                <a:lnTo>
                  <a:pt x="167258" y="0"/>
                </a:lnTo>
                <a:lnTo>
                  <a:pt x="167258" y="8762"/>
                </a:lnTo>
                <a:lnTo>
                  <a:pt x="156590" y="8762"/>
                </a:lnTo>
                <a:lnTo>
                  <a:pt x="147319" y="8762"/>
                </a:lnTo>
                <a:lnTo>
                  <a:pt x="139826" y="10413"/>
                </a:lnTo>
                <a:lnTo>
                  <a:pt x="134238" y="13715"/>
                </a:lnTo>
                <a:lnTo>
                  <a:pt x="130047" y="15875"/>
                </a:lnTo>
                <a:lnTo>
                  <a:pt x="121919" y="54737"/>
                </a:lnTo>
                <a:lnTo>
                  <a:pt x="121919" y="265175"/>
                </a:lnTo>
                <a:lnTo>
                  <a:pt x="129920" y="303529"/>
                </a:lnTo>
                <a:lnTo>
                  <a:pt x="135254" y="306577"/>
                </a:lnTo>
                <a:lnTo>
                  <a:pt x="140462" y="309625"/>
                </a:lnTo>
                <a:lnTo>
                  <a:pt x="147574" y="311150"/>
                </a:lnTo>
                <a:lnTo>
                  <a:pt x="156590" y="311150"/>
                </a:lnTo>
                <a:lnTo>
                  <a:pt x="167258" y="311150"/>
                </a:lnTo>
                <a:lnTo>
                  <a:pt x="167258" y="319913"/>
                </a:lnTo>
                <a:lnTo>
                  <a:pt x="0" y="319913"/>
                </a:lnTo>
                <a:lnTo>
                  <a:pt x="0" y="311150"/>
                </a:lnTo>
                <a:lnTo>
                  <a:pt x="10540" y="311150"/>
                </a:lnTo>
                <a:lnTo>
                  <a:pt x="19812" y="311150"/>
                </a:lnTo>
                <a:lnTo>
                  <a:pt x="27304" y="309499"/>
                </a:lnTo>
                <a:lnTo>
                  <a:pt x="33019" y="306197"/>
                </a:lnTo>
                <a:lnTo>
                  <a:pt x="37083" y="304038"/>
                </a:lnTo>
                <a:lnTo>
                  <a:pt x="44957" y="265175"/>
                </a:lnTo>
                <a:lnTo>
                  <a:pt x="44957" y="54737"/>
                </a:lnTo>
                <a:lnTo>
                  <a:pt x="37210" y="16383"/>
                </a:lnTo>
                <a:lnTo>
                  <a:pt x="31876" y="13335"/>
                </a:lnTo>
                <a:lnTo>
                  <a:pt x="26669" y="10287"/>
                </a:lnTo>
                <a:lnTo>
                  <a:pt x="19557" y="8762"/>
                </a:lnTo>
                <a:lnTo>
                  <a:pt x="10540" y="8762"/>
                </a:lnTo>
                <a:lnTo>
                  <a:pt x="0" y="876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06598" y="1030350"/>
            <a:ext cx="357505" cy="320040"/>
          </a:xfrm>
          <a:custGeom>
            <a:avLst/>
            <a:gdLst/>
            <a:ahLst/>
            <a:cxnLst/>
            <a:rect l="l" t="t" r="r" b="b"/>
            <a:pathLst>
              <a:path w="357504" h="320040">
                <a:moveTo>
                  <a:pt x="0" y="0"/>
                </a:moveTo>
                <a:lnTo>
                  <a:pt x="167258" y="0"/>
                </a:lnTo>
                <a:lnTo>
                  <a:pt x="167258" y="8762"/>
                </a:lnTo>
                <a:lnTo>
                  <a:pt x="156718" y="8762"/>
                </a:lnTo>
                <a:lnTo>
                  <a:pt x="147446" y="8762"/>
                </a:lnTo>
                <a:lnTo>
                  <a:pt x="139953" y="10413"/>
                </a:lnTo>
                <a:lnTo>
                  <a:pt x="134238" y="13715"/>
                </a:lnTo>
                <a:lnTo>
                  <a:pt x="130175" y="15875"/>
                </a:lnTo>
                <a:lnTo>
                  <a:pt x="122046" y="54737"/>
                </a:lnTo>
                <a:lnTo>
                  <a:pt x="122046" y="145414"/>
                </a:lnTo>
                <a:lnTo>
                  <a:pt x="234950" y="145414"/>
                </a:lnTo>
                <a:lnTo>
                  <a:pt x="234950" y="54737"/>
                </a:lnTo>
                <a:lnTo>
                  <a:pt x="227075" y="16383"/>
                </a:lnTo>
                <a:lnTo>
                  <a:pt x="221741" y="13335"/>
                </a:lnTo>
                <a:lnTo>
                  <a:pt x="216407" y="10287"/>
                </a:lnTo>
                <a:lnTo>
                  <a:pt x="209295" y="8762"/>
                </a:lnTo>
                <a:lnTo>
                  <a:pt x="200278" y="8762"/>
                </a:lnTo>
                <a:lnTo>
                  <a:pt x="189991" y="8762"/>
                </a:lnTo>
                <a:lnTo>
                  <a:pt x="189991" y="0"/>
                </a:lnTo>
                <a:lnTo>
                  <a:pt x="356997" y="0"/>
                </a:lnTo>
                <a:lnTo>
                  <a:pt x="356997" y="8762"/>
                </a:lnTo>
                <a:lnTo>
                  <a:pt x="346582" y="8762"/>
                </a:lnTo>
                <a:lnTo>
                  <a:pt x="337185" y="8762"/>
                </a:lnTo>
                <a:lnTo>
                  <a:pt x="329691" y="10413"/>
                </a:lnTo>
                <a:lnTo>
                  <a:pt x="324103" y="13715"/>
                </a:lnTo>
                <a:lnTo>
                  <a:pt x="320039" y="15875"/>
                </a:lnTo>
                <a:lnTo>
                  <a:pt x="311912" y="54737"/>
                </a:lnTo>
                <a:lnTo>
                  <a:pt x="311912" y="265175"/>
                </a:lnTo>
                <a:lnTo>
                  <a:pt x="319786" y="303529"/>
                </a:lnTo>
                <a:lnTo>
                  <a:pt x="337565" y="311150"/>
                </a:lnTo>
                <a:lnTo>
                  <a:pt x="346582" y="311150"/>
                </a:lnTo>
                <a:lnTo>
                  <a:pt x="356997" y="311150"/>
                </a:lnTo>
                <a:lnTo>
                  <a:pt x="356997" y="319913"/>
                </a:lnTo>
                <a:lnTo>
                  <a:pt x="189991" y="319913"/>
                </a:lnTo>
                <a:lnTo>
                  <a:pt x="189991" y="311150"/>
                </a:lnTo>
                <a:lnTo>
                  <a:pt x="200278" y="311150"/>
                </a:lnTo>
                <a:lnTo>
                  <a:pt x="209803" y="311150"/>
                </a:lnTo>
                <a:lnTo>
                  <a:pt x="217169" y="309499"/>
                </a:lnTo>
                <a:lnTo>
                  <a:pt x="222757" y="306197"/>
                </a:lnTo>
                <a:lnTo>
                  <a:pt x="226821" y="304038"/>
                </a:lnTo>
                <a:lnTo>
                  <a:pt x="234950" y="265175"/>
                </a:lnTo>
                <a:lnTo>
                  <a:pt x="234950" y="166115"/>
                </a:lnTo>
                <a:lnTo>
                  <a:pt x="122046" y="166115"/>
                </a:lnTo>
                <a:lnTo>
                  <a:pt x="122046" y="265175"/>
                </a:lnTo>
                <a:lnTo>
                  <a:pt x="130047" y="303529"/>
                </a:lnTo>
                <a:lnTo>
                  <a:pt x="135381" y="306577"/>
                </a:lnTo>
                <a:lnTo>
                  <a:pt x="140588" y="309625"/>
                </a:lnTo>
                <a:lnTo>
                  <a:pt x="147700" y="311150"/>
                </a:lnTo>
                <a:lnTo>
                  <a:pt x="156718" y="311150"/>
                </a:lnTo>
                <a:lnTo>
                  <a:pt x="167258" y="311150"/>
                </a:lnTo>
                <a:lnTo>
                  <a:pt x="167258" y="319913"/>
                </a:lnTo>
                <a:lnTo>
                  <a:pt x="0" y="319913"/>
                </a:lnTo>
                <a:lnTo>
                  <a:pt x="0" y="311150"/>
                </a:lnTo>
                <a:lnTo>
                  <a:pt x="10668" y="311150"/>
                </a:lnTo>
                <a:lnTo>
                  <a:pt x="19938" y="311150"/>
                </a:lnTo>
                <a:lnTo>
                  <a:pt x="27431" y="309499"/>
                </a:lnTo>
                <a:lnTo>
                  <a:pt x="33019" y="306197"/>
                </a:lnTo>
                <a:lnTo>
                  <a:pt x="37210" y="304038"/>
                </a:lnTo>
                <a:lnTo>
                  <a:pt x="45084" y="265175"/>
                </a:lnTo>
                <a:lnTo>
                  <a:pt x="45084" y="54737"/>
                </a:lnTo>
                <a:lnTo>
                  <a:pt x="37337" y="16383"/>
                </a:lnTo>
                <a:lnTo>
                  <a:pt x="32003" y="13335"/>
                </a:lnTo>
                <a:lnTo>
                  <a:pt x="26796" y="10287"/>
                </a:lnTo>
                <a:lnTo>
                  <a:pt x="19684" y="8762"/>
                </a:lnTo>
                <a:lnTo>
                  <a:pt x="10668" y="8762"/>
                </a:lnTo>
                <a:lnTo>
                  <a:pt x="0" y="876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92400" y="1030350"/>
            <a:ext cx="287655" cy="320040"/>
          </a:xfrm>
          <a:custGeom>
            <a:avLst/>
            <a:gdLst/>
            <a:ahLst/>
            <a:cxnLst/>
            <a:rect l="l" t="t" r="r" b="b"/>
            <a:pathLst>
              <a:path w="287655" h="320040">
                <a:moveTo>
                  <a:pt x="0" y="0"/>
                </a:moveTo>
                <a:lnTo>
                  <a:pt x="287274" y="0"/>
                </a:lnTo>
                <a:lnTo>
                  <a:pt x="287274" y="86613"/>
                </a:lnTo>
                <a:lnTo>
                  <a:pt x="278764" y="86613"/>
                </a:lnTo>
                <a:lnTo>
                  <a:pt x="274933" y="72707"/>
                </a:lnTo>
                <a:lnTo>
                  <a:pt x="270875" y="60896"/>
                </a:lnTo>
                <a:lnTo>
                  <a:pt x="244429" y="26951"/>
                </a:lnTo>
                <a:lnTo>
                  <a:pt x="205486" y="18414"/>
                </a:lnTo>
                <a:lnTo>
                  <a:pt x="181610" y="18414"/>
                </a:lnTo>
                <a:lnTo>
                  <a:pt x="181610" y="265175"/>
                </a:lnTo>
                <a:lnTo>
                  <a:pt x="181778" y="276300"/>
                </a:lnTo>
                <a:lnTo>
                  <a:pt x="200279" y="309625"/>
                </a:lnTo>
                <a:lnTo>
                  <a:pt x="207391" y="311150"/>
                </a:lnTo>
                <a:lnTo>
                  <a:pt x="216535" y="311150"/>
                </a:lnTo>
                <a:lnTo>
                  <a:pt x="227202" y="311150"/>
                </a:lnTo>
                <a:lnTo>
                  <a:pt x="227202" y="319913"/>
                </a:lnTo>
                <a:lnTo>
                  <a:pt x="59689" y="319913"/>
                </a:lnTo>
                <a:lnTo>
                  <a:pt x="59689" y="311150"/>
                </a:lnTo>
                <a:lnTo>
                  <a:pt x="70231" y="311150"/>
                </a:lnTo>
                <a:lnTo>
                  <a:pt x="79629" y="311150"/>
                </a:lnTo>
                <a:lnTo>
                  <a:pt x="86994" y="309499"/>
                </a:lnTo>
                <a:lnTo>
                  <a:pt x="92710" y="306197"/>
                </a:lnTo>
                <a:lnTo>
                  <a:pt x="96774" y="304038"/>
                </a:lnTo>
                <a:lnTo>
                  <a:pt x="105029" y="265175"/>
                </a:lnTo>
                <a:lnTo>
                  <a:pt x="105029" y="18414"/>
                </a:lnTo>
                <a:lnTo>
                  <a:pt x="81787" y="18414"/>
                </a:lnTo>
                <a:lnTo>
                  <a:pt x="66786" y="19272"/>
                </a:lnTo>
                <a:lnTo>
                  <a:pt x="25590" y="42679"/>
                </a:lnTo>
                <a:lnTo>
                  <a:pt x="9017" y="86613"/>
                </a:lnTo>
                <a:lnTo>
                  <a:pt x="0" y="8661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02555" y="1023747"/>
            <a:ext cx="339725" cy="327025"/>
          </a:xfrm>
          <a:custGeom>
            <a:avLst/>
            <a:gdLst/>
            <a:ahLst/>
            <a:cxnLst/>
            <a:rect l="l" t="t" r="r" b="b"/>
            <a:pathLst>
              <a:path w="339725" h="327025">
                <a:moveTo>
                  <a:pt x="170053" y="0"/>
                </a:moveTo>
                <a:lnTo>
                  <a:pt x="174625" y="0"/>
                </a:lnTo>
                <a:lnTo>
                  <a:pt x="289941" y="262381"/>
                </a:lnTo>
                <a:lnTo>
                  <a:pt x="297848" y="279259"/>
                </a:lnTo>
                <a:lnTo>
                  <a:pt x="322453" y="314198"/>
                </a:lnTo>
                <a:lnTo>
                  <a:pt x="339725" y="317753"/>
                </a:lnTo>
                <a:lnTo>
                  <a:pt x="339725" y="326516"/>
                </a:lnTo>
                <a:lnTo>
                  <a:pt x="184912" y="326516"/>
                </a:lnTo>
                <a:lnTo>
                  <a:pt x="184912" y="317753"/>
                </a:lnTo>
                <a:lnTo>
                  <a:pt x="191389" y="317753"/>
                </a:lnTo>
                <a:lnTo>
                  <a:pt x="199959" y="317440"/>
                </a:lnTo>
                <a:lnTo>
                  <a:pt x="222758" y="306450"/>
                </a:lnTo>
                <a:lnTo>
                  <a:pt x="222758" y="301751"/>
                </a:lnTo>
                <a:lnTo>
                  <a:pt x="222758" y="298957"/>
                </a:lnTo>
                <a:lnTo>
                  <a:pt x="222250" y="296037"/>
                </a:lnTo>
                <a:lnTo>
                  <a:pt x="221234" y="292988"/>
                </a:lnTo>
                <a:lnTo>
                  <a:pt x="220980" y="291591"/>
                </a:lnTo>
                <a:lnTo>
                  <a:pt x="218567" y="285750"/>
                </a:lnTo>
                <a:lnTo>
                  <a:pt x="214249" y="275336"/>
                </a:lnTo>
                <a:lnTo>
                  <a:pt x="197231" y="235457"/>
                </a:lnTo>
                <a:lnTo>
                  <a:pt x="84201" y="235457"/>
                </a:lnTo>
                <a:lnTo>
                  <a:pt x="67885" y="274030"/>
                </a:lnTo>
                <a:lnTo>
                  <a:pt x="64135" y="292353"/>
                </a:lnTo>
                <a:lnTo>
                  <a:pt x="64135" y="301243"/>
                </a:lnTo>
                <a:lnTo>
                  <a:pt x="106426" y="317753"/>
                </a:lnTo>
                <a:lnTo>
                  <a:pt x="106426" y="326516"/>
                </a:lnTo>
                <a:lnTo>
                  <a:pt x="0" y="326516"/>
                </a:lnTo>
                <a:lnTo>
                  <a:pt x="0" y="317753"/>
                </a:lnTo>
                <a:lnTo>
                  <a:pt x="8264" y="315924"/>
                </a:lnTo>
                <a:lnTo>
                  <a:pt x="15732" y="312927"/>
                </a:lnTo>
                <a:lnTo>
                  <a:pt x="47894" y="272008"/>
                </a:lnTo>
                <a:lnTo>
                  <a:pt x="55753" y="255269"/>
                </a:lnTo>
                <a:lnTo>
                  <a:pt x="17005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35940" y="1625930"/>
            <a:ext cx="7061200" cy="4467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244475" indent="-274320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b="1" dirty="0">
                <a:latin typeface="Comic Sans MS"/>
                <a:cs typeface="Comic Sans MS"/>
              </a:rPr>
              <a:t>As a system approaches absolute </a:t>
            </a:r>
            <a:r>
              <a:rPr sz="2600" b="1" spc="-5" dirty="0">
                <a:latin typeface="Comic Sans MS"/>
                <a:cs typeface="Comic Sans MS"/>
              </a:rPr>
              <a:t>zero,  </a:t>
            </a:r>
            <a:r>
              <a:rPr sz="2600" b="1" dirty="0">
                <a:latin typeface="Comic Sans MS"/>
                <a:cs typeface="Comic Sans MS"/>
              </a:rPr>
              <a:t>all </a:t>
            </a:r>
            <a:r>
              <a:rPr sz="2600" b="1" spc="-5" dirty="0">
                <a:latin typeface="Comic Sans MS"/>
                <a:cs typeface="Comic Sans MS"/>
              </a:rPr>
              <a:t>processes </a:t>
            </a:r>
            <a:r>
              <a:rPr sz="2600" b="1" dirty="0">
                <a:latin typeface="Comic Sans MS"/>
                <a:cs typeface="Comic Sans MS"/>
              </a:rPr>
              <a:t>cease and </a:t>
            </a:r>
            <a:r>
              <a:rPr sz="2600" b="1" spc="-5" dirty="0">
                <a:latin typeface="Comic Sans MS"/>
                <a:cs typeface="Comic Sans MS"/>
              </a:rPr>
              <a:t>the entropy </a:t>
            </a:r>
            <a:r>
              <a:rPr sz="2600" b="1" dirty="0">
                <a:latin typeface="Comic Sans MS"/>
                <a:cs typeface="Comic Sans MS"/>
              </a:rPr>
              <a:t>of  </a:t>
            </a:r>
            <a:r>
              <a:rPr sz="2600" b="1" spc="-5" dirty="0">
                <a:latin typeface="Comic Sans MS"/>
                <a:cs typeface="Comic Sans MS"/>
              </a:rPr>
              <a:t>the </a:t>
            </a:r>
            <a:r>
              <a:rPr sz="2600" b="1" dirty="0">
                <a:latin typeface="Comic Sans MS"/>
                <a:cs typeface="Comic Sans MS"/>
              </a:rPr>
              <a:t>system approaches a minimum</a:t>
            </a:r>
            <a:r>
              <a:rPr sz="2600" b="1" spc="-145" dirty="0">
                <a:latin typeface="Comic Sans MS"/>
                <a:cs typeface="Comic Sans MS"/>
              </a:rPr>
              <a:t> </a:t>
            </a:r>
            <a:r>
              <a:rPr sz="2600" b="1" dirty="0">
                <a:latin typeface="Comic Sans MS"/>
                <a:cs typeface="Comic Sans MS"/>
              </a:rPr>
              <a:t>value.</a:t>
            </a:r>
            <a:endParaRPr sz="2600">
              <a:latin typeface="Comic Sans MS"/>
              <a:cs typeface="Comic Sans MS"/>
            </a:endParaRPr>
          </a:p>
          <a:p>
            <a:pPr marL="286385" marR="5080" indent="-274320">
              <a:lnSpc>
                <a:spcPct val="100000"/>
              </a:lnSpc>
              <a:spcBef>
                <a:spcPts val="65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5" dirty="0">
                <a:latin typeface="Trebuchet MS"/>
                <a:cs typeface="Trebuchet MS"/>
              </a:rPr>
              <a:t>If the entropy </a:t>
            </a:r>
            <a:r>
              <a:rPr sz="2600" dirty="0">
                <a:latin typeface="Trebuchet MS"/>
                <a:cs typeface="Trebuchet MS"/>
              </a:rPr>
              <a:t>of </a:t>
            </a:r>
            <a:r>
              <a:rPr sz="2600" spc="-5" dirty="0">
                <a:latin typeface="Trebuchet MS"/>
                <a:cs typeface="Trebuchet MS"/>
              </a:rPr>
              <a:t>each element in </a:t>
            </a:r>
            <a:r>
              <a:rPr sz="2600" dirty="0">
                <a:latin typeface="Trebuchet MS"/>
                <a:cs typeface="Trebuchet MS"/>
              </a:rPr>
              <a:t>some  </a:t>
            </a:r>
            <a:r>
              <a:rPr sz="2600" spc="-5" dirty="0">
                <a:latin typeface="Trebuchet MS"/>
                <a:cs typeface="Trebuchet MS"/>
              </a:rPr>
              <a:t>(perfect) crystalline </a:t>
            </a:r>
            <a:r>
              <a:rPr sz="2600" dirty="0">
                <a:latin typeface="Trebuchet MS"/>
                <a:cs typeface="Trebuchet MS"/>
              </a:rPr>
              <a:t>state be </a:t>
            </a:r>
            <a:r>
              <a:rPr sz="2600" spc="-5" dirty="0">
                <a:latin typeface="Trebuchet MS"/>
                <a:cs typeface="Trebuchet MS"/>
              </a:rPr>
              <a:t>taken </a:t>
            </a:r>
            <a:r>
              <a:rPr sz="2600" dirty="0">
                <a:latin typeface="Trebuchet MS"/>
                <a:cs typeface="Trebuchet MS"/>
              </a:rPr>
              <a:t>as zero </a:t>
            </a:r>
            <a:r>
              <a:rPr sz="2600" spc="-5" dirty="0">
                <a:latin typeface="Trebuchet MS"/>
                <a:cs typeface="Trebuchet MS"/>
              </a:rPr>
              <a:t>at  the absolute zero </a:t>
            </a:r>
            <a:r>
              <a:rPr sz="2600" dirty="0">
                <a:latin typeface="Trebuchet MS"/>
                <a:cs typeface="Trebuchet MS"/>
              </a:rPr>
              <a:t>of </a:t>
            </a:r>
            <a:r>
              <a:rPr sz="2600" spc="-5" dirty="0">
                <a:latin typeface="Trebuchet MS"/>
                <a:cs typeface="Trebuchet MS"/>
              </a:rPr>
              <a:t>temperature, every  </a:t>
            </a:r>
            <a:r>
              <a:rPr sz="2600" dirty="0">
                <a:latin typeface="Trebuchet MS"/>
                <a:cs typeface="Trebuchet MS"/>
              </a:rPr>
              <a:t>substance </a:t>
            </a:r>
            <a:r>
              <a:rPr sz="2600" spc="-5" dirty="0">
                <a:latin typeface="Trebuchet MS"/>
                <a:cs typeface="Trebuchet MS"/>
              </a:rPr>
              <a:t>has </a:t>
            </a:r>
            <a:r>
              <a:rPr sz="2600" dirty="0">
                <a:latin typeface="Trebuchet MS"/>
                <a:cs typeface="Trebuchet MS"/>
              </a:rPr>
              <a:t>a finite </a:t>
            </a:r>
            <a:r>
              <a:rPr sz="2600" spc="-5" dirty="0">
                <a:latin typeface="Trebuchet MS"/>
                <a:cs typeface="Trebuchet MS"/>
              </a:rPr>
              <a:t>positive entropy; but  at the absolute zero </a:t>
            </a:r>
            <a:r>
              <a:rPr sz="2600" dirty="0">
                <a:latin typeface="Trebuchet MS"/>
                <a:cs typeface="Trebuchet MS"/>
              </a:rPr>
              <a:t>of </a:t>
            </a:r>
            <a:r>
              <a:rPr sz="2600" spc="-5" dirty="0">
                <a:latin typeface="Trebuchet MS"/>
                <a:cs typeface="Trebuchet MS"/>
              </a:rPr>
              <a:t>temperature the  entropy may become </a:t>
            </a:r>
            <a:r>
              <a:rPr sz="2600" dirty="0">
                <a:latin typeface="Trebuchet MS"/>
                <a:cs typeface="Trebuchet MS"/>
              </a:rPr>
              <a:t>zero, and </a:t>
            </a:r>
            <a:r>
              <a:rPr sz="2600" spc="-5" dirty="0">
                <a:latin typeface="Trebuchet MS"/>
                <a:cs typeface="Trebuchet MS"/>
              </a:rPr>
              <a:t>does </a:t>
            </a:r>
            <a:r>
              <a:rPr sz="2600" dirty="0">
                <a:latin typeface="Trebuchet MS"/>
                <a:cs typeface="Trebuchet MS"/>
              </a:rPr>
              <a:t>so  </a:t>
            </a:r>
            <a:r>
              <a:rPr sz="2600" spc="-5" dirty="0">
                <a:latin typeface="Trebuchet MS"/>
                <a:cs typeface="Trebuchet MS"/>
              </a:rPr>
              <a:t>become in the case </a:t>
            </a:r>
            <a:r>
              <a:rPr sz="2600" dirty="0">
                <a:latin typeface="Trebuchet MS"/>
                <a:cs typeface="Trebuchet MS"/>
              </a:rPr>
              <a:t>of </a:t>
            </a:r>
            <a:r>
              <a:rPr sz="2600" spc="-5" dirty="0">
                <a:latin typeface="Trebuchet MS"/>
                <a:cs typeface="Trebuchet MS"/>
              </a:rPr>
              <a:t>perfect </a:t>
            </a:r>
            <a:r>
              <a:rPr sz="2600" dirty="0">
                <a:latin typeface="Trebuchet MS"/>
                <a:cs typeface="Trebuchet MS"/>
              </a:rPr>
              <a:t>crystalline  substances.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654294"/>
            <a:ext cx="9144000" cy="2203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752085"/>
            <a:ext cx="9144000" cy="2106295"/>
          </a:xfrm>
          <a:custGeom>
            <a:avLst/>
            <a:gdLst/>
            <a:ahLst/>
            <a:cxnLst/>
            <a:rect l="l" t="t" r="r" b="b"/>
            <a:pathLst>
              <a:path w="9144000" h="2106295">
                <a:moveTo>
                  <a:pt x="0" y="1692313"/>
                </a:moveTo>
                <a:lnTo>
                  <a:pt x="0" y="2105912"/>
                </a:lnTo>
                <a:lnTo>
                  <a:pt x="9144000" y="2105912"/>
                </a:lnTo>
                <a:lnTo>
                  <a:pt x="9144000" y="1750928"/>
                </a:lnTo>
                <a:lnTo>
                  <a:pt x="2266828" y="1750928"/>
                </a:lnTo>
                <a:lnTo>
                  <a:pt x="1613553" y="1743514"/>
                </a:lnTo>
                <a:lnTo>
                  <a:pt x="0" y="1692313"/>
                </a:lnTo>
                <a:close/>
              </a:path>
              <a:path w="9144000" h="2106295">
                <a:moveTo>
                  <a:pt x="9144000" y="0"/>
                </a:moveTo>
                <a:lnTo>
                  <a:pt x="8953853" y="89658"/>
                </a:lnTo>
                <a:lnTo>
                  <a:pt x="8464392" y="314254"/>
                </a:lnTo>
                <a:lnTo>
                  <a:pt x="8055839" y="494037"/>
                </a:lnTo>
                <a:lnTo>
                  <a:pt x="7664254" y="658829"/>
                </a:lnTo>
                <a:lnTo>
                  <a:pt x="7341069" y="788605"/>
                </a:lnTo>
                <a:lnTo>
                  <a:pt x="7028467" y="908189"/>
                </a:lnTo>
                <a:lnTo>
                  <a:pt x="6775423" y="1000332"/>
                </a:lnTo>
                <a:lnTo>
                  <a:pt x="6528624" y="1085881"/>
                </a:lnTo>
                <a:lnTo>
                  <a:pt x="6287566" y="1165056"/>
                </a:lnTo>
                <a:lnTo>
                  <a:pt x="6051747" y="1238076"/>
                </a:lnTo>
                <a:lnTo>
                  <a:pt x="5820664" y="1305162"/>
                </a:lnTo>
                <a:lnTo>
                  <a:pt x="5593815" y="1366533"/>
                </a:lnTo>
                <a:lnTo>
                  <a:pt x="5415046" y="1411663"/>
                </a:lnTo>
                <a:lnTo>
                  <a:pt x="5238407" y="1453389"/>
                </a:lnTo>
                <a:lnTo>
                  <a:pt x="5063642" y="1491823"/>
                </a:lnTo>
                <a:lnTo>
                  <a:pt x="4890493" y="1527077"/>
                </a:lnTo>
                <a:lnTo>
                  <a:pt x="4718701" y="1559265"/>
                </a:lnTo>
                <a:lnTo>
                  <a:pt x="4548012" y="1588498"/>
                </a:lnTo>
                <a:lnTo>
                  <a:pt x="4335806" y="1621057"/>
                </a:lnTo>
                <a:lnTo>
                  <a:pt x="4124415" y="1649395"/>
                </a:lnTo>
                <a:lnTo>
                  <a:pt x="3913339" y="1673732"/>
                </a:lnTo>
                <a:lnTo>
                  <a:pt x="3702072" y="1694288"/>
                </a:lnTo>
                <a:lnTo>
                  <a:pt x="3490114" y="1711283"/>
                </a:lnTo>
                <a:lnTo>
                  <a:pt x="3234143" y="1727285"/>
                </a:lnTo>
                <a:lnTo>
                  <a:pt x="2975583" y="1738855"/>
                </a:lnTo>
                <a:lnTo>
                  <a:pt x="2669499" y="1747259"/>
                </a:lnTo>
                <a:lnTo>
                  <a:pt x="2266828" y="1750928"/>
                </a:lnTo>
                <a:lnTo>
                  <a:pt x="9144000" y="1750928"/>
                </a:lnTo>
                <a:lnTo>
                  <a:pt x="9144000" y="0"/>
                </a:lnTo>
                <a:close/>
              </a:path>
            </a:pathLst>
          </a:custGeom>
          <a:solidFill>
            <a:srgbClr val="7B7B7B">
              <a:alpha val="4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11568" y="0"/>
            <a:ext cx="1932431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03007" y="129539"/>
            <a:ext cx="106679" cy="106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15200" y="0"/>
            <a:ext cx="1828800" cy="6858000"/>
          </a:xfrm>
          <a:custGeom>
            <a:avLst/>
            <a:gdLst/>
            <a:ahLst/>
            <a:cxnLst/>
            <a:rect l="l" t="t" r="r" b="b"/>
            <a:pathLst>
              <a:path w="1828800" h="6858000">
                <a:moveTo>
                  <a:pt x="0" y="0"/>
                </a:moveTo>
                <a:lnTo>
                  <a:pt x="37678" y="52510"/>
                </a:lnTo>
                <a:lnTo>
                  <a:pt x="74692" y="105059"/>
                </a:lnTo>
                <a:lnTo>
                  <a:pt x="111045" y="157642"/>
                </a:lnTo>
                <a:lnTo>
                  <a:pt x="146740" y="210258"/>
                </a:lnTo>
                <a:lnTo>
                  <a:pt x="181781" y="262903"/>
                </a:lnTo>
                <a:lnTo>
                  <a:pt x="216173" y="315574"/>
                </a:lnTo>
                <a:lnTo>
                  <a:pt x="249918" y="368268"/>
                </a:lnTo>
                <a:lnTo>
                  <a:pt x="283022" y="420982"/>
                </a:lnTo>
                <a:lnTo>
                  <a:pt x="315488" y="473715"/>
                </a:lnTo>
                <a:lnTo>
                  <a:pt x="347319" y="526461"/>
                </a:lnTo>
                <a:lnTo>
                  <a:pt x="378519" y="579219"/>
                </a:lnTo>
                <a:lnTo>
                  <a:pt x="409092" y="631986"/>
                </a:lnTo>
                <a:lnTo>
                  <a:pt x="439043" y="684758"/>
                </a:lnTo>
                <a:lnTo>
                  <a:pt x="468375" y="737534"/>
                </a:lnTo>
                <a:lnTo>
                  <a:pt x="497091" y="790309"/>
                </a:lnTo>
                <a:lnTo>
                  <a:pt x="525196" y="843081"/>
                </a:lnTo>
                <a:lnTo>
                  <a:pt x="552693" y="895847"/>
                </a:lnTo>
                <a:lnTo>
                  <a:pt x="579586" y="948604"/>
                </a:lnTo>
                <a:lnTo>
                  <a:pt x="605880" y="1001349"/>
                </a:lnTo>
                <a:lnTo>
                  <a:pt x="631577" y="1054080"/>
                </a:lnTo>
                <a:lnTo>
                  <a:pt x="656682" y="1106792"/>
                </a:lnTo>
                <a:lnTo>
                  <a:pt x="681198" y="1159484"/>
                </a:lnTo>
                <a:lnTo>
                  <a:pt x="705130" y="1212153"/>
                </a:lnTo>
                <a:lnTo>
                  <a:pt x="728481" y="1264795"/>
                </a:lnTo>
                <a:lnTo>
                  <a:pt x="751256" y="1317407"/>
                </a:lnTo>
                <a:lnTo>
                  <a:pt x="773457" y="1369987"/>
                </a:lnTo>
                <a:lnTo>
                  <a:pt x="795088" y="1422532"/>
                </a:lnTo>
                <a:lnTo>
                  <a:pt x="816155" y="1475038"/>
                </a:lnTo>
                <a:lnTo>
                  <a:pt x="836659" y="1527504"/>
                </a:lnTo>
                <a:lnTo>
                  <a:pt x="856606" y="1579925"/>
                </a:lnTo>
                <a:lnTo>
                  <a:pt x="875999" y="1632299"/>
                </a:lnTo>
                <a:lnTo>
                  <a:pt x="894841" y="1684623"/>
                </a:lnTo>
                <a:lnTo>
                  <a:pt x="913138" y="1736895"/>
                </a:lnTo>
                <a:lnTo>
                  <a:pt x="930891" y="1789110"/>
                </a:lnTo>
                <a:lnTo>
                  <a:pt x="948107" y="1841267"/>
                </a:lnTo>
                <a:lnTo>
                  <a:pt x="964787" y="1893362"/>
                </a:lnTo>
                <a:lnTo>
                  <a:pt x="980936" y="1945392"/>
                </a:lnTo>
                <a:lnTo>
                  <a:pt x="996558" y="1997355"/>
                </a:lnTo>
                <a:lnTo>
                  <a:pt x="1011657" y="2049248"/>
                </a:lnTo>
                <a:lnTo>
                  <a:pt x="1026237" y="2101067"/>
                </a:lnTo>
                <a:lnTo>
                  <a:pt x="1040300" y="2152809"/>
                </a:lnTo>
                <a:lnTo>
                  <a:pt x="1053852" y="2204473"/>
                </a:lnTo>
                <a:lnTo>
                  <a:pt x="1066896" y="2256054"/>
                </a:lnTo>
                <a:lnTo>
                  <a:pt x="1079436" y="2307550"/>
                </a:lnTo>
                <a:lnTo>
                  <a:pt x="1091475" y="2358958"/>
                </a:lnTo>
                <a:lnTo>
                  <a:pt x="1103018" y="2410275"/>
                </a:lnTo>
                <a:lnTo>
                  <a:pt x="1114068" y="2461498"/>
                </a:lnTo>
                <a:lnTo>
                  <a:pt x="1124629" y="2512625"/>
                </a:lnTo>
                <a:lnTo>
                  <a:pt x="1134705" y="2563651"/>
                </a:lnTo>
                <a:lnTo>
                  <a:pt x="1144300" y="2614575"/>
                </a:lnTo>
                <a:lnTo>
                  <a:pt x="1153418" y="2665393"/>
                </a:lnTo>
                <a:lnTo>
                  <a:pt x="1162062" y="2716103"/>
                </a:lnTo>
                <a:lnTo>
                  <a:pt x="1170236" y="2766701"/>
                </a:lnTo>
                <a:lnTo>
                  <a:pt x="1177945" y="2817185"/>
                </a:lnTo>
                <a:lnTo>
                  <a:pt x="1185192" y="2867551"/>
                </a:lnTo>
                <a:lnTo>
                  <a:pt x="1191980" y="2917797"/>
                </a:lnTo>
                <a:lnTo>
                  <a:pt x="1198314" y="2967920"/>
                </a:lnTo>
                <a:lnTo>
                  <a:pt x="1204197" y="3017916"/>
                </a:lnTo>
                <a:lnTo>
                  <a:pt x="1209634" y="3067784"/>
                </a:lnTo>
                <a:lnTo>
                  <a:pt x="1214628" y="3117520"/>
                </a:lnTo>
                <a:lnTo>
                  <a:pt x="1219183" y="3167120"/>
                </a:lnTo>
                <a:lnTo>
                  <a:pt x="1223302" y="3216583"/>
                </a:lnTo>
                <a:lnTo>
                  <a:pt x="1226990" y="3265905"/>
                </a:lnTo>
                <a:lnTo>
                  <a:pt x="1230251" y="3315083"/>
                </a:lnTo>
                <a:lnTo>
                  <a:pt x="1233088" y="3364115"/>
                </a:lnTo>
                <a:lnTo>
                  <a:pt x="1235505" y="3412997"/>
                </a:lnTo>
                <a:lnTo>
                  <a:pt x="1237506" y="3461726"/>
                </a:lnTo>
                <a:lnTo>
                  <a:pt x="1239095" y="3510300"/>
                </a:lnTo>
                <a:lnTo>
                  <a:pt x="1240275" y="3558716"/>
                </a:lnTo>
                <a:lnTo>
                  <a:pt x="1241051" y="3606970"/>
                </a:lnTo>
                <a:lnTo>
                  <a:pt x="1241426" y="3655060"/>
                </a:lnTo>
                <a:lnTo>
                  <a:pt x="1241404" y="3702983"/>
                </a:lnTo>
                <a:lnTo>
                  <a:pt x="1240989" y="3750736"/>
                </a:lnTo>
                <a:lnTo>
                  <a:pt x="1240185" y="3798316"/>
                </a:lnTo>
                <a:lnTo>
                  <a:pt x="1238995" y="3845719"/>
                </a:lnTo>
                <a:lnTo>
                  <a:pt x="1237424" y="3892944"/>
                </a:lnTo>
                <a:lnTo>
                  <a:pt x="1235475" y="3939987"/>
                </a:lnTo>
                <a:lnTo>
                  <a:pt x="1233152" y="3986846"/>
                </a:lnTo>
                <a:lnTo>
                  <a:pt x="1230459" y="4033516"/>
                </a:lnTo>
                <a:lnTo>
                  <a:pt x="1227400" y="4079996"/>
                </a:lnTo>
                <a:lnTo>
                  <a:pt x="1223979" y="4126283"/>
                </a:lnTo>
                <a:lnTo>
                  <a:pt x="1220198" y="4172373"/>
                </a:lnTo>
                <a:lnTo>
                  <a:pt x="1216063" y="4218264"/>
                </a:lnTo>
                <a:lnTo>
                  <a:pt x="1211578" y="4263952"/>
                </a:lnTo>
                <a:lnTo>
                  <a:pt x="1206745" y="4309435"/>
                </a:lnTo>
                <a:lnTo>
                  <a:pt x="1201568" y="4354710"/>
                </a:lnTo>
                <a:lnTo>
                  <a:pt x="1196053" y="4399773"/>
                </a:lnTo>
                <a:lnTo>
                  <a:pt x="1190201" y="4444623"/>
                </a:lnTo>
                <a:lnTo>
                  <a:pt x="1184018" y="4489256"/>
                </a:lnTo>
                <a:lnTo>
                  <a:pt x="1177507" y="4533668"/>
                </a:lnTo>
                <a:lnTo>
                  <a:pt x="1170672" y="4577858"/>
                </a:lnTo>
                <a:lnTo>
                  <a:pt x="1163517" y="4621822"/>
                </a:lnTo>
                <a:lnTo>
                  <a:pt x="1156045" y="4665558"/>
                </a:lnTo>
                <a:lnTo>
                  <a:pt x="1148260" y="4709062"/>
                </a:lnTo>
                <a:lnTo>
                  <a:pt x="1140167" y="4752331"/>
                </a:lnTo>
                <a:lnTo>
                  <a:pt x="1131769" y="4795362"/>
                </a:lnTo>
                <a:lnTo>
                  <a:pt x="1123069" y="4838154"/>
                </a:lnTo>
                <a:lnTo>
                  <a:pt x="1114073" y="4880702"/>
                </a:lnTo>
                <a:lnTo>
                  <a:pt x="1104783" y="4923003"/>
                </a:lnTo>
                <a:lnTo>
                  <a:pt x="1095203" y="4965056"/>
                </a:lnTo>
                <a:lnTo>
                  <a:pt x="1085337" y="5006856"/>
                </a:lnTo>
                <a:lnTo>
                  <a:pt x="1075190" y="5048401"/>
                </a:lnTo>
                <a:lnTo>
                  <a:pt x="1064764" y="5089688"/>
                </a:lnTo>
                <a:lnTo>
                  <a:pt x="1054064" y="5130715"/>
                </a:lnTo>
                <a:lnTo>
                  <a:pt x="1043094" y="5171477"/>
                </a:lnTo>
                <a:lnTo>
                  <a:pt x="1031857" y="5211973"/>
                </a:lnTo>
                <a:lnTo>
                  <a:pt x="1020357" y="5252199"/>
                </a:lnTo>
                <a:lnTo>
                  <a:pt x="1008598" y="5292152"/>
                </a:lnTo>
                <a:lnTo>
                  <a:pt x="996584" y="5331829"/>
                </a:lnTo>
                <a:lnTo>
                  <a:pt x="984319" y="5371228"/>
                </a:lnTo>
                <a:lnTo>
                  <a:pt x="971806" y="5410346"/>
                </a:lnTo>
                <a:lnTo>
                  <a:pt x="959049" y="5449179"/>
                </a:lnTo>
                <a:lnTo>
                  <a:pt x="946053" y="5487725"/>
                </a:lnTo>
                <a:lnTo>
                  <a:pt x="932821" y="5525981"/>
                </a:lnTo>
                <a:lnTo>
                  <a:pt x="919356" y="5563944"/>
                </a:lnTo>
                <a:lnTo>
                  <a:pt x="905664" y="5601610"/>
                </a:lnTo>
                <a:lnTo>
                  <a:pt x="891746" y="5638977"/>
                </a:lnTo>
                <a:lnTo>
                  <a:pt x="877608" y="5676043"/>
                </a:lnTo>
                <a:lnTo>
                  <a:pt x="863253" y="5712803"/>
                </a:lnTo>
                <a:lnTo>
                  <a:pt x="848686" y="5749256"/>
                </a:lnTo>
                <a:lnTo>
                  <a:pt x="833909" y="5785398"/>
                </a:lnTo>
                <a:lnTo>
                  <a:pt x="818926" y="5821227"/>
                </a:lnTo>
                <a:lnTo>
                  <a:pt x="803742" y="5856738"/>
                </a:lnTo>
                <a:lnTo>
                  <a:pt x="788361" y="5891930"/>
                </a:lnTo>
                <a:lnTo>
                  <a:pt x="772785" y="5926800"/>
                </a:lnTo>
                <a:lnTo>
                  <a:pt x="741068" y="5995560"/>
                </a:lnTo>
                <a:lnTo>
                  <a:pt x="708622" y="6062996"/>
                </a:lnTo>
                <a:lnTo>
                  <a:pt x="675477" y="6129082"/>
                </a:lnTo>
                <a:lnTo>
                  <a:pt x="641663" y="6193797"/>
                </a:lnTo>
                <a:lnTo>
                  <a:pt x="607212" y="6257116"/>
                </a:lnTo>
                <a:lnTo>
                  <a:pt x="572155" y="6319017"/>
                </a:lnTo>
                <a:lnTo>
                  <a:pt x="536521" y="6379475"/>
                </a:lnTo>
                <a:lnTo>
                  <a:pt x="500341" y="6438468"/>
                </a:lnTo>
                <a:lnTo>
                  <a:pt x="463647" y="6495971"/>
                </a:lnTo>
                <a:lnTo>
                  <a:pt x="426469" y="6551962"/>
                </a:lnTo>
                <a:lnTo>
                  <a:pt x="388836" y="6606417"/>
                </a:lnTo>
                <a:lnTo>
                  <a:pt x="350781" y="6659313"/>
                </a:lnTo>
                <a:lnTo>
                  <a:pt x="312334" y="6710625"/>
                </a:lnTo>
                <a:lnTo>
                  <a:pt x="273525" y="6760331"/>
                </a:lnTo>
                <a:lnTo>
                  <a:pt x="234385" y="6808408"/>
                </a:lnTo>
                <a:lnTo>
                  <a:pt x="194945" y="6854831"/>
                </a:lnTo>
                <a:lnTo>
                  <a:pt x="1828800" y="6857999"/>
                </a:lnTo>
                <a:lnTo>
                  <a:pt x="1828800" y="14224"/>
                </a:lnTo>
                <a:lnTo>
                  <a:pt x="0" y="0"/>
                </a:lnTo>
                <a:close/>
              </a:path>
            </a:pathLst>
          </a:custGeom>
          <a:solidFill>
            <a:srgbClr val="585858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72516" y="395427"/>
            <a:ext cx="7965440" cy="600075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96240" marR="378460" indent="-384175">
              <a:lnSpc>
                <a:spcPct val="80000"/>
              </a:lnSpc>
              <a:spcBef>
                <a:spcPts val="770"/>
              </a:spcBef>
              <a:buClr>
                <a:srgbClr val="DDDDDD"/>
              </a:buClr>
              <a:buSzPct val="80357"/>
              <a:buFont typeface="Wingdings 2"/>
              <a:buChar char=""/>
              <a:tabLst>
                <a:tab pos="396240" algn="l"/>
                <a:tab pos="39687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 simple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terms, the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Third Law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states that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entropy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of most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pure substances approaches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zero as 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absolute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temperature approaches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zero.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This law provides an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absolute reference  point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for 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determination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entropy.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entropy determined relative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to this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point is the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absolute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entropy.</a:t>
            </a:r>
            <a:endParaRPr sz="2800">
              <a:latin typeface="Arial"/>
              <a:cs typeface="Arial"/>
            </a:endParaRPr>
          </a:p>
          <a:p>
            <a:pPr marL="396240" marR="5080" indent="-384175">
              <a:lnSpc>
                <a:spcPct val="80000"/>
              </a:lnSpc>
              <a:spcBef>
                <a:spcPts val="670"/>
              </a:spcBef>
              <a:buClr>
                <a:srgbClr val="DDDDDD"/>
              </a:buClr>
              <a:buSzPct val="80357"/>
              <a:buFont typeface="Wingdings 2"/>
              <a:buChar char=""/>
              <a:tabLst>
                <a:tab pos="396240" algn="l"/>
                <a:tab pos="39687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Another application of the third law is with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respect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to the magnetic moments of a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material.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Paramagnetic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materials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(moments random) will  order as T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approaches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0 K. They may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order in</a:t>
            </a:r>
            <a:r>
              <a:rPr sz="28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  ferromagnetic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sense,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with all moments parallel  to each 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other,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or they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may order in an  antiferromagnetic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sense,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with all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neighboring  pairs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of moments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antiparallel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each 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other.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(A  third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possibility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is spin glass, where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there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is  residual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entropy.)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871" y="4495800"/>
            <a:ext cx="8043545" cy="2362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43400" y="381000"/>
            <a:ext cx="2971800" cy="39301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9275" y="5944933"/>
            <a:ext cx="4897755" cy="913130"/>
          </a:xfrm>
          <a:custGeom>
            <a:avLst/>
            <a:gdLst/>
            <a:ahLst/>
            <a:cxnLst/>
            <a:rect l="l" t="t" r="r" b="b"/>
            <a:pathLst>
              <a:path w="4897755" h="913129">
                <a:moveTo>
                  <a:pt x="85525" y="21310"/>
                </a:moveTo>
                <a:lnTo>
                  <a:pt x="3636702" y="913064"/>
                </a:lnTo>
                <a:lnTo>
                  <a:pt x="4897406" y="913064"/>
                </a:lnTo>
                <a:lnTo>
                  <a:pt x="85525" y="21310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60"/>
                </a:lnTo>
                <a:lnTo>
                  <a:pt x="85525" y="21310"/>
                </a:lnTo>
                <a:lnTo>
                  <a:pt x="660" y="0"/>
                </a:lnTo>
                <a:close/>
              </a:path>
            </a:pathLst>
          </a:custGeom>
          <a:solidFill>
            <a:srgbClr val="A6B8DB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5711" y="5939015"/>
            <a:ext cx="3651885" cy="919480"/>
          </a:xfrm>
          <a:custGeom>
            <a:avLst/>
            <a:gdLst/>
            <a:ahLst/>
            <a:cxnLst/>
            <a:rect l="l" t="t" r="r" b="b"/>
            <a:pathLst>
              <a:path w="3651885" h="919479">
                <a:moveTo>
                  <a:pt x="0" y="0"/>
                </a:moveTo>
                <a:lnTo>
                  <a:pt x="7924" y="6349"/>
                </a:lnTo>
                <a:lnTo>
                  <a:pt x="2868874" y="918983"/>
                </a:lnTo>
                <a:lnTo>
                  <a:pt x="3651888" y="91898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784015"/>
            <a:ext cx="3372797" cy="10739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45668" y="1420113"/>
            <a:ext cx="7670165" cy="407352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268605" marR="106045" indent="-256540">
              <a:lnSpc>
                <a:spcPct val="80000"/>
              </a:lnSpc>
              <a:spcBef>
                <a:spcPts val="655"/>
              </a:spcBef>
              <a:tabLst>
                <a:tab pos="268605" algn="l"/>
              </a:tabLst>
            </a:pPr>
            <a:r>
              <a:rPr sz="1550" spc="5" dirty="0">
                <a:solidFill>
                  <a:srgbClr val="4F81BC"/>
                </a:solidFill>
                <a:latin typeface="Wingdings 3"/>
                <a:cs typeface="Wingdings 3"/>
              </a:rPr>
              <a:t></a:t>
            </a:r>
            <a:r>
              <a:rPr sz="1550" spc="5" dirty="0">
                <a:solidFill>
                  <a:srgbClr val="4F81BC"/>
                </a:solidFill>
                <a:latin typeface="Times New Roman"/>
                <a:cs typeface="Times New Roman"/>
              </a:rPr>
              <a:t>	</a:t>
            </a:r>
            <a:r>
              <a:rPr sz="2300" spc="-5" dirty="0">
                <a:latin typeface="Lucida Sans Unicode"/>
                <a:cs typeface="Lucida Sans Unicode"/>
              </a:rPr>
              <a:t>Over the years, </a:t>
            </a:r>
            <a:r>
              <a:rPr sz="2300" dirty="0">
                <a:latin typeface="Lucida Sans Unicode"/>
                <a:cs typeface="Lucida Sans Unicode"/>
              </a:rPr>
              <a:t>various </a:t>
            </a:r>
            <a:r>
              <a:rPr sz="2300" spc="-5" dirty="0">
                <a:latin typeface="Lucida Sans Unicode"/>
                <a:cs typeface="Lucida Sans Unicode"/>
              </a:rPr>
              <a:t>thermodynamic researchers  have come </a:t>
            </a:r>
            <a:r>
              <a:rPr sz="2300" dirty="0">
                <a:latin typeface="Lucida Sans Unicode"/>
                <a:cs typeface="Lucida Sans Unicode"/>
              </a:rPr>
              <a:t>forward </a:t>
            </a:r>
            <a:r>
              <a:rPr sz="2300" spc="-5" dirty="0">
                <a:latin typeface="Lucida Sans Unicode"/>
                <a:cs typeface="Lucida Sans Unicode"/>
              </a:rPr>
              <a:t>to ascribe to or to </a:t>
            </a:r>
            <a:r>
              <a:rPr sz="2300" dirty="0">
                <a:latin typeface="Lucida Sans Unicode"/>
                <a:cs typeface="Lucida Sans Unicode"/>
              </a:rPr>
              <a:t>postulate  </a:t>
            </a:r>
            <a:r>
              <a:rPr sz="2300" spc="-5" dirty="0">
                <a:latin typeface="Lucida Sans Unicode"/>
                <a:cs typeface="Lucida Sans Unicode"/>
              </a:rPr>
              <a:t>potential </a:t>
            </a:r>
            <a:r>
              <a:rPr sz="2300" dirty="0">
                <a:latin typeface="Lucida Sans Unicode"/>
                <a:cs typeface="Lucida Sans Unicode"/>
              </a:rPr>
              <a:t>fourth </a:t>
            </a:r>
            <a:r>
              <a:rPr sz="2300" spc="-5" dirty="0">
                <a:latin typeface="Lucida Sans Unicode"/>
                <a:cs typeface="Lucida Sans Unicode"/>
              </a:rPr>
              <a:t>laws </a:t>
            </a:r>
            <a:r>
              <a:rPr sz="2300" dirty="0">
                <a:latin typeface="Lucida Sans Unicode"/>
                <a:cs typeface="Lucida Sans Unicode"/>
              </a:rPr>
              <a:t>of </a:t>
            </a:r>
            <a:r>
              <a:rPr sz="2300" spc="-5" dirty="0">
                <a:latin typeface="Lucida Sans Unicode"/>
                <a:cs typeface="Lucida Sans Unicode"/>
              </a:rPr>
              <a:t>thermodynamics (either  </a:t>
            </a:r>
            <a:r>
              <a:rPr sz="2300" dirty="0">
                <a:latin typeface="Lucida Sans Unicode"/>
                <a:cs typeface="Lucida Sans Unicode"/>
              </a:rPr>
              <a:t>suggesting </a:t>
            </a:r>
            <a:r>
              <a:rPr sz="2300" spc="-5" dirty="0">
                <a:latin typeface="Lucida Sans Unicode"/>
                <a:cs typeface="Lucida Sans Unicode"/>
              </a:rPr>
              <a:t>that </a:t>
            </a:r>
            <a:r>
              <a:rPr sz="2300" dirty="0">
                <a:latin typeface="Lucida Sans Unicode"/>
                <a:cs typeface="Lucida Sans Unicode"/>
              </a:rPr>
              <a:t>a </a:t>
            </a:r>
            <a:r>
              <a:rPr sz="2300" spc="-5" dirty="0">
                <a:latin typeface="Lucida Sans Unicode"/>
                <a:cs typeface="Lucida Sans Unicode"/>
              </a:rPr>
              <a:t>widely-accepted principle </a:t>
            </a:r>
            <a:r>
              <a:rPr sz="2300" dirty="0">
                <a:latin typeface="Lucida Sans Unicode"/>
                <a:cs typeface="Lucida Sans Unicode"/>
              </a:rPr>
              <a:t>should  </a:t>
            </a:r>
            <a:r>
              <a:rPr sz="2300" spc="-5" dirty="0">
                <a:latin typeface="Lucida Sans Unicode"/>
                <a:cs typeface="Lucida Sans Unicode"/>
              </a:rPr>
              <a:t>be called the </a:t>
            </a:r>
            <a:r>
              <a:rPr sz="2300" dirty="0">
                <a:latin typeface="Lucida Sans Unicode"/>
                <a:cs typeface="Lucida Sans Unicode"/>
              </a:rPr>
              <a:t>fourth </a:t>
            </a:r>
            <a:r>
              <a:rPr sz="2300" spc="-5" dirty="0">
                <a:latin typeface="Lucida Sans Unicode"/>
                <a:cs typeface="Lucida Sans Unicode"/>
              </a:rPr>
              <a:t>law, or </a:t>
            </a:r>
            <a:r>
              <a:rPr sz="2300" dirty="0">
                <a:latin typeface="Lucida Sans Unicode"/>
                <a:cs typeface="Lucida Sans Unicode"/>
              </a:rPr>
              <a:t>proposing </a:t>
            </a:r>
            <a:r>
              <a:rPr sz="2300" spc="-5" dirty="0">
                <a:latin typeface="Lucida Sans Unicode"/>
                <a:cs typeface="Lucida Sans Unicode"/>
              </a:rPr>
              <a:t>entirely </a:t>
            </a:r>
            <a:r>
              <a:rPr sz="2300" dirty="0">
                <a:latin typeface="Lucida Sans Unicode"/>
                <a:cs typeface="Lucida Sans Unicode"/>
              </a:rPr>
              <a:t>new  </a:t>
            </a:r>
            <a:r>
              <a:rPr sz="2300" spc="-5" dirty="0">
                <a:latin typeface="Lucida Sans Unicode"/>
                <a:cs typeface="Lucida Sans Unicode"/>
              </a:rPr>
              <a:t>laws); in </a:t>
            </a:r>
            <a:r>
              <a:rPr sz="2300" dirty="0">
                <a:latin typeface="Lucida Sans Unicode"/>
                <a:cs typeface="Lucida Sans Unicode"/>
              </a:rPr>
              <a:t>some </a:t>
            </a:r>
            <a:r>
              <a:rPr sz="2300" spc="-5" dirty="0">
                <a:latin typeface="Lucida Sans Unicode"/>
                <a:cs typeface="Lucida Sans Unicode"/>
              </a:rPr>
              <a:t>cases, even </a:t>
            </a:r>
            <a:r>
              <a:rPr sz="2300" dirty="0">
                <a:latin typeface="Lucida Sans Unicode"/>
                <a:cs typeface="Lucida Sans Unicode"/>
              </a:rPr>
              <a:t>fifth </a:t>
            </a:r>
            <a:r>
              <a:rPr sz="2300" spc="-5" dirty="0">
                <a:latin typeface="Lucida Sans Unicode"/>
                <a:cs typeface="Lucida Sans Unicode"/>
              </a:rPr>
              <a:t>or </a:t>
            </a:r>
            <a:r>
              <a:rPr sz="2300" dirty="0">
                <a:latin typeface="Lucida Sans Unicode"/>
                <a:cs typeface="Lucida Sans Unicode"/>
              </a:rPr>
              <a:t>sixth </a:t>
            </a:r>
            <a:r>
              <a:rPr sz="2300" spc="-5" dirty="0">
                <a:latin typeface="Lucida Sans Unicode"/>
                <a:cs typeface="Lucida Sans Unicode"/>
              </a:rPr>
              <a:t>laws of  thermodynamics are proposed. Most </a:t>
            </a:r>
            <a:r>
              <a:rPr sz="2300" dirty="0">
                <a:latin typeface="Lucida Sans Unicode"/>
                <a:cs typeface="Lucida Sans Unicode"/>
              </a:rPr>
              <a:t>fourth </a:t>
            </a:r>
            <a:r>
              <a:rPr sz="2300" spc="-5" dirty="0">
                <a:latin typeface="Lucida Sans Unicode"/>
                <a:cs typeface="Lucida Sans Unicode"/>
              </a:rPr>
              <a:t>law  </a:t>
            </a:r>
            <a:r>
              <a:rPr sz="2300" dirty="0">
                <a:latin typeface="Lucida Sans Unicode"/>
                <a:cs typeface="Lucida Sans Unicode"/>
              </a:rPr>
              <a:t>statements, however, </a:t>
            </a:r>
            <a:r>
              <a:rPr sz="2300" spc="-5" dirty="0">
                <a:latin typeface="Lucida Sans Unicode"/>
                <a:cs typeface="Lucida Sans Unicode"/>
              </a:rPr>
              <a:t>are </a:t>
            </a:r>
            <a:r>
              <a:rPr sz="2300" dirty="0">
                <a:latin typeface="Lucida Sans Unicode"/>
                <a:cs typeface="Lucida Sans Unicode"/>
              </a:rPr>
              <a:t>speculative </a:t>
            </a:r>
            <a:r>
              <a:rPr sz="2300" spc="-5" dirty="0">
                <a:latin typeface="Lucida Sans Unicode"/>
                <a:cs typeface="Lucida Sans Unicode"/>
              </a:rPr>
              <a:t>and  controversial.</a:t>
            </a:r>
            <a:endParaRPr sz="23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8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sz="1550" spc="5" dirty="0">
                <a:solidFill>
                  <a:srgbClr val="4F81BC"/>
                </a:solidFill>
                <a:latin typeface="Wingdings 3"/>
                <a:cs typeface="Wingdings 3"/>
              </a:rPr>
              <a:t></a:t>
            </a:r>
            <a:r>
              <a:rPr sz="1550" spc="5" dirty="0">
                <a:solidFill>
                  <a:srgbClr val="4F81BC"/>
                </a:solidFill>
                <a:latin typeface="Times New Roman"/>
                <a:cs typeface="Times New Roman"/>
              </a:rPr>
              <a:t>	</a:t>
            </a:r>
            <a:r>
              <a:rPr sz="2300" spc="-5" dirty="0">
                <a:latin typeface="Lucida Sans Unicode"/>
                <a:cs typeface="Lucida Sans Unicode"/>
              </a:rPr>
              <a:t>The </a:t>
            </a:r>
            <a:r>
              <a:rPr sz="2300" dirty="0">
                <a:latin typeface="Lucida Sans Unicode"/>
                <a:cs typeface="Lucida Sans Unicode"/>
              </a:rPr>
              <a:t>most </a:t>
            </a:r>
            <a:r>
              <a:rPr sz="2300" spc="-5" dirty="0">
                <a:latin typeface="Lucida Sans Unicode"/>
                <a:cs typeface="Lucida Sans Unicode"/>
              </a:rPr>
              <a:t>commonly proposed Fourth Law is the  </a:t>
            </a:r>
            <a:r>
              <a:rPr sz="2300" dirty="0">
                <a:latin typeface="Lucida Sans Unicode"/>
                <a:cs typeface="Lucida Sans Unicode"/>
              </a:rPr>
              <a:t>Onsager </a:t>
            </a:r>
            <a:r>
              <a:rPr sz="2300" spc="-5" dirty="0">
                <a:latin typeface="Lucida Sans Unicode"/>
                <a:cs typeface="Lucida Sans Unicode"/>
              </a:rPr>
              <a:t>reciprocal relations, </a:t>
            </a:r>
            <a:r>
              <a:rPr sz="2300" dirty="0">
                <a:latin typeface="Lucida Sans Unicode"/>
                <a:cs typeface="Lucida Sans Unicode"/>
              </a:rPr>
              <a:t>which give a  </a:t>
            </a:r>
            <a:r>
              <a:rPr sz="2300" spc="-5" dirty="0">
                <a:latin typeface="Lucida Sans Unicode"/>
                <a:cs typeface="Lucida Sans Unicode"/>
              </a:rPr>
              <a:t>quantitative </a:t>
            </a:r>
            <a:r>
              <a:rPr sz="2300" dirty="0">
                <a:latin typeface="Lucida Sans Unicode"/>
                <a:cs typeface="Lucida Sans Unicode"/>
              </a:rPr>
              <a:t>relation </a:t>
            </a:r>
            <a:r>
              <a:rPr sz="2300" spc="-5" dirty="0">
                <a:latin typeface="Lucida Sans Unicode"/>
                <a:cs typeface="Lucida Sans Unicode"/>
              </a:rPr>
              <a:t>between the parameters of </a:t>
            </a:r>
            <a:r>
              <a:rPr sz="2300" dirty="0">
                <a:latin typeface="Lucida Sans Unicode"/>
                <a:cs typeface="Lucida Sans Unicode"/>
              </a:rPr>
              <a:t>a  system </a:t>
            </a:r>
            <a:r>
              <a:rPr sz="2300" spc="-5" dirty="0">
                <a:latin typeface="Lucida Sans Unicode"/>
                <a:cs typeface="Lucida Sans Unicode"/>
              </a:rPr>
              <a:t>in </a:t>
            </a:r>
            <a:r>
              <a:rPr sz="2300" dirty="0">
                <a:latin typeface="Lucida Sans Unicode"/>
                <a:cs typeface="Lucida Sans Unicode"/>
              </a:rPr>
              <a:t>which heat </a:t>
            </a:r>
            <a:r>
              <a:rPr sz="2300" spc="-5" dirty="0">
                <a:latin typeface="Lucida Sans Unicode"/>
                <a:cs typeface="Lucida Sans Unicode"/>
              </a:rPr>
              <a:t>and matter are simultaneously  </a:t>
            </a:r>
            <a:r>
              <a:rPr sz="2300" dirty="0">
                <a:latin typeface="Lucida Sans Unicode"/>
                <a:cs typeface="Lucida Sans Unicode"/>
              </a:rPr>
              <a:t>flowing.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2925" y="685800"/>
            <a:ext cx="6705600" cy="371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2975" y="0"/>
            <a:ext cx="47625" cy="6858000"/>
          </a:xfrm>
          <a:custGeom>
            <a:avLst/>
            <a:gdLst/>
            <a:ahLst/>
            <a:cxnLst/>
            <a:rect l="l" t="t" r="r" b="b"/>
            <a:pathLst>
              <a:path w="47625" h="6858000">
                <a:moveTo>
                  <a:pt x="0" y="6858000"/>
                </a:moveTo>
                <a:lnTo>
                  <a:pt x="47625" y="6858000"/>
                </a:lnTo>
                <a:lnTo>
                  <a:pt x="4762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B3B3C4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2688" y="0"/>
            <a:ext cx="3175" cy="6858000"/>
          </a:xfrm>
          <a:custGeom>
            <a:avLst/>
            <a:gdLst/>
            <a:ahLst/>
            <a:cxnLst/>
            <a:rect l="l" t="t" r="r" b="b"/>
            <a:pathLst>
              <a:path w="3175" h="6858000">
                <a:moveTo>
                  <a:pt x="0" y="6858000"/>
                </a:moveTo>
                <a:lnTo>
                  <a:pt x="3136" y="6858000"/>
                </a:lnTo>
                <a:lnTo>
                  <a:pt x="313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B3B3C4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0"/>
            <a:ext cx="445134" cy="6858000"/>
          </a:xfrm>
          <a:custGeom>
            <a:avLst/>
            <a:gdLst/>
            <a:ahLst/>
            <a:cxnLst/>
            <a:rect l="l" t="t" r="r" b="b"/>
            <a:pathLst>
              <a:path w="445134" h="6858000">
                <a:moveTo>
                  <a:pt x="0" y="6858000"/>
                </a:moveTo>
                <a:lnTo>
                  <a:pt x="444538" y="6858000"/>
                </a:lnTo>
                <a:lnTo>
                  <a:pt x="44453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B3B3C4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6339" y="0"/>
            <a:ext cx="104775" cy="6858000"/>
          </a:xfrm>
          <a:custGeom>
            <a:avLst/>
            <a:gdLst/>
            <a:ahLst/>
            <a:cxnLst/>
            <a:rect l="l" t="t" r="r" b="b"/>
            <a:pathLst>
              <a:path w="104775" h="6858000">
                <a:moveTo>
                  <a:pt x="0" y="6858000"/>
                </a:moveTo>
                <a:lnTo>
                  <a:pt x="104664" y="6858000"/>
                </a:lnTo>
                <a:lnTo>
                  <a:pt x="10466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1D1DA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0600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30" h="6858000">
                <a:moveTo>
                  <a:pt x="0" y="6858000"/>
                </a:moveTo>
                <a:lnTo>
                  <a:pt x="150723" y="6858000"/>
                </a:lnTo>
                <a:lnTo>
                  <a:pt x="15072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1D1D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95400" y="0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0" y="6858000"/>
                </a:moveTo>
                <a:lnTo>
                  <a:pt x="76200" y="6858000"/>
                </a:lnTo>
                <a:lnTo>
                  <a:pt x="76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9E9EC">
              <a:alpha val="7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1323" y="0"/>
            <a:ext cx="78105" cy="6858000"/>
          </a:xfrm>
          <a:custGeom>
            <a:avLst/>
            <a:gdLst/>
            <a:ahLst/>
            <a:cxnLst/>
            <a:rect l="l" t="t" r="r" b="b"/>
            <a:pathLst>
              <a:path w="78105" h="6858000">
                <a:moveTo>
                  <a:pt x="0" y="6858000"/>
                </a:moveTo>
                <a:lnTo>
                  <a:pt x="77876" y="6858000"/>
                </a:lnTo>
                <a:lnTo>
                  <a:pt x="7787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9E9EC">
              <a:alpha val="7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343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57150">
            <a:solidFill>
              <a:srgbClr val="B3B3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5825" y="0"/>
            <a:ext cx="57150" cy="6858000"/>
          </a:xfrm>
          <a:custGeom>
            <a:avLst/>
            <a:gdLst/>
            <a:ahLst/>
            <a:cxnLst/>
            <a:rect l="l" t="t" r="r" b="b"/>
            <a:pathLst>
              <a:path w="57150" h="6858000">
                <a:moveTo>
                  <a:pt x="0" y="6857999"/>
                </a:moveTo>
                <a:lnTo>
                  <a:pt x="57150" y="6857999"/>
                </a:lnTo>
                <a:lnTo>
                  <a:pt x="5715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E9E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5538" y="0"/>
            <a:ext cx="57150" cy="6858000"/>
          </a:xfrm>
          <a:custGeom>
            <a:avLst/>
            <a:gdLst/>
            <a:ahLst/>
            <a:cxnLst/>
            <a:rect l="l" t="t" r="r" b="b"/>
            <a:pathLst>
              <a:path w="57150" h="6858000">
                <a:moveTo>
                  <a:pt x="0" y="6857999"/>
                </a:moveTo>
                <a:lnTo>
                  <a:pt x="57150" y="6857999"/>
                </a:lnTo>
                <a:lnTo>
                  <a:pt x="5715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B3B3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6692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28575">
            <a:solidFill>
              <a:srgbClr val="B3B3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6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2700">
            <a:solidFill>
              <a:srgbClr val="B3B3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25331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6"/>
                </a:lnTo>
              </a:path>
            </a:pathLst>
          </a:custGeom>
          <a:ln w="34290">
            <a:solidFill>
              <a:srgbClr val="B3B3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91041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6"/>
                </a:lnTo>
              </a:path>
            </a:pathLst>
          </a:custGeom>
          <a:ln w="11429">
            <a:solidFill>
              <a:srgbClr val="B3B3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573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6200">
            <a:solidFill>
              <a:srgbClr val="B3B3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9600" y="3429000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647700" y="0"/>
                </a:moveTo>
                <a:lnTo>
                  <a:pt x="599360" y="1776"/>
                </a:lnTo>
                <a:lnTo>
                  <a:pt x="551986" y="7021"/>
                </a:lnTo>
                <a:lnTo>
                  <a:pt x="505702" y="15611"/>
                </a:lnTo>
                <a:lnTo>
                  <a:pt x="460633" y="27419"/>
                </a:lnTo>
                <a:lnTo>
                  <a:pt x="416905" y="42321"/>
                </a:lnTo>
                <a:lnTo>
                  <a:pt x="374643" y="60191"/>
                </a:lnTo>
                <a:lnTo>
                  <a:pt x="333972" y="80905"/>
                </a:lnTo>
                <a:lnTo>
                  <a:pt x="295017" y="104337"/>
                </a:lnTo>
                <a:lnTo>
                  <a:pt x="257904" y="130362"/>
                </a:lnTo>
                <a:lnTo>
                  <a:pt x="222758" y="158854"/>
                </a:lnTo>
                <a:lnTo>
                  <a:pt x="189704" y="189690"/>
                </a:lnTo>
                <a:lnTo>
                  <a:pt x="158867" y="222743"/>
                </a:lnTo>
                <a:lnTo>
                  <a:pt x="130373" y="257888"/>
                </a:lnTo>
                <a:lnTo>
                  <a:pt x="104346" y="295001"/>
                </a:lnTo>
                <a:lnTo>
                  <a:pt x="80913" y="333955"/>
                </a:lnTo>
                <a:lnTo>
                  <a:pt x="60197" y="374626"/>
                </a:lnTo>
                <a:lnTo>
                  <a:pt x="42325" y="416889"/>
                </a:lnTo>
                <a:lnTo>
                  <a:pt x="27422" y="460619"/>
                </a:lnTo>
                <a:lnTo>
                  <a:pt x="15612" y="505690"/>
                </a:lnTo>
                <a:lnTo>
                  <a:pt x="7022" y="551977"/>
                </a:lnTo>
                <a:lnTo>
                  <a:pt x="1776" y="599355"/>
                </a:lnTo>
                <a:lnTo>
                  <a:pt x="0" y="647700"/>
                </a:lnTo>
                <a:lnTo>
                  <a:pt x="1776" y="696044"/>
                </a:lnTo>
                <a:lnTo>
                  <a:pt x="7022" y="743422"/>
                </a:lnTo>
                <a:lnTo>
                  <a:pt x="15612" y="789709"/>
                </a:lnTo>
                <a:lnTo>
                  <a:pt x="27422" y="834780"/>
                </a:lnTo>
                <a:lnTo>
                  <a:pt x="42325" y="878510"/>
                </a:lnTo>
                <a:lnTo>
                  <a:pt x="60197" y="920773"/>
                </a:lnTo>
                <a:lnTo>
                  <a:pt x="80913" y="961444"/>
                </a:lnTo>
                <a:lnTo>
                  <a:pt x="104346" y="1000398"/>
                </a:lnTo>
                <a:lnTo>
                  <a:pt x="130373" y="1037511"/>
                </a:lnTo>
                <a:lnTo>
                  <a:pt x="158867" y="1072656"/>
                </a:lnTo>
                <a:lnTo>
                  <a:pt x="189704" y="1105709"/>
                </a:lnTo>
                <a:lnTo>
                  <a:pt x="222758" y="1136545"/>
                </a:lnTo>
                <a:lnTo>
                  <a:pt x="257904" y="1165037"/>
                </a:lnTo>
                <a:lnTo>
                  <a:pt x="295017" y="1191062"/>
                </a:lnTo>
                <a:lnTo>
                  <a:pt x="333972" y="1214494"/>
                </a:lnTo>
                <a:lnTo>
                  <a:pt x="374643" y="1235208"/>
                </a:lnTo>
                <a:lnTo>
                  <a:pt x="416905" y="1253078"/>
                </a:lnTo>
                <a:lnTo>
                  <a:pt x="460633" y="1267980"/>
                </a:lnTo>
                <a:lnTo>
                  <a:pt x="505702" y="1279788"/>
                </a:lnTo>
                <a:lnTo>
                  <a:pt x="551986" y="1288378"/>
                </a:lnTo>
                <a:lnTo>
                  <a:pt x="599360" y="1293623"/>
                </a:lnTo>
                <a:lnTo>
                  <a:pt x="647700" y="1295400"/>
                </a:lnTo>
                <a:lnTo>
                  <a:pt x="696044" y="1293623"/>
                </a:lnTo>
                <a:lnTo>
                  <a:pt x="743422" y="1288378"/>
                </a:lnTo>
                <a:lnTo>
                  <a:pt x="789709" y="1279788"/>
                </a:lnTo>
                <a:lnTo>
                  <a:pt x="834780" y="1267980"/>
                </a:lnTo>
                <a:lnTo>
                  <a:pt x="878510" y="1253078"/>
                </a:lnTo>
                <a:lnTo>
                  <a:pt x="920773" y="1235208"/>
                </a:lnTo>
                <a:lnTo>
                  <a:pt x="961444" y="1214494"/>
                </a:lnTo>
                <a:lnTo>
                  <a:pt x="1000398" y="1191062"/>
                </a:lnTo>
                <a:lnTo>
                  <a:pt x="1037511" y="1165037"/>
                </a:lnTo>
                <a:lnTo>
                  <a:pt x="1072656" y="1136545"/>
                </a:lnTo>
                <a:lnTo>
                  <a:pt x="1105709" y="1105709"/>
                </a:lnTo>
                <a:lnTo>
                  <a:pt x="1136545" y="1072656"/>
                </a:lnTo>
                <a:lnTo>
                  <a:pt x="1165037" y="1037511"/>
                </a:lnTo>
                <a:lnTo>
                  <a:pt x="1191062" y="1000398"/>
                </a:lnTo>
                <a:lnTo>
                  <a:pt x="1214494" y="961444"/>
                </a:lnTo>
                <a:lnTo>
                  <a:pt x="1235208" y="920773"/>
                </a:lnTo>
                <a:lnTo>
                  <a:pt x="1253078" y="878510"/>
                </a:lnTo>
                <a:lnTo>
                  <a:pt x="1267980" y="834780"/>
                </a:lnTo>
                <a:lnTo>
                  <a:pt x="1279788" y="789709"/>
                </a:lnTo>
                <a:lnTo>
                  <a:pt x="1288378" y="743422"/>
                </a:lnTo>
                <a:lnTo>
                  <a:pt x="1293623" y="696044"/>
                </a:lnTo>
                <a:lnTo>
                  <a:pt x="1295400" y="647700"/>
                </a:lnTo>
                <a:lnTo>
                  <a:pt x="1293623" y="599355"/>
                </a:lnTo>
                <a:lnTo>
                  <a:pt x="1288378" y="551977"/>
                </a:lnTo>
                <a:lnTo>
                  <a:pt x="1279788" y="505690"/>
                </a:lnTo>
                <a:lnTo>
                  <a:pt x="1267980" y="460619"/>
                </a:lnTo>
                <a:lnTo>
                  <a:pt x="1253078" y="416889"/>
                </a:lnTo>
                <a:lnTo>
                  <a:pt x="1235208" y="374626"/>
                </a:lnTo>
                <a:lnTo>
                  <a:pt x="1214494" y="333955"/>
                </a:lnTo>
                <a:lnTo>
                  <a:pt x="1191062" y="295001"/>
                </a:lnTo>
                <a:lnTo>
                  <a:pt x="1165037" y="257888"/>
                </a:lnTo>
                <a:lnTo>
                  <a:pt x="1136545" y="222743"/>
                </a:lnTo>
                <a:lnTo>
                  <a:pt x="1105709" y="189690"/>
                </a:lnTo>
                <a:lnTo>
                  <a:pt x="1072656" y="158854"/>
                </a:lnTo>
                <a:lnTo>
                  <a:pt x="1037511" y="130362"/>
                </a:lnTo>
                <a:lnTo>
                  <a:pt x="1000398" y="104337"/>
                </a:lnTo>
                <a:lnTo>
                  <a:pt x="961444" y="80905"/>
                </a:lnTo>
                <a:lnTo>
                  <a:pt x="920773" y="60191"/>
                </a:lnTo>
                <a:lnTo>
                  <a:pt x="878510" y="42321"/>
                </a:lnTo>
                <a:lnTo>
                  <a:pt x="834780" y="27419"/>
                </a:lnTo>
                <a:lnTo>
                  <a:pt x="789709" y="15611"/>
                </a:lnTo>
                <a:lnTo>
                  <a:pt x="743422" y="7021"/>
                </a:lnTo>
                <a:lnTo>
                  <a:pt x="696044" y="1776"/>
                </a:lnTo>
                <a:lnTo>
                  <a:pt x="647700" y="0"/>
                </a:lnTo>
                <a:close/>
              </a:path>
            </a:pathLst>
          </a:custGeom>
          <a:solidFill>
            <a:srgbClr val="525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09624" y="4866766"/>
            <a:ext cx="641985" cy="641350"/>
          </a:xfrm>
          <a:custGeom>
            <a:avLst/>
            <a:gdLst/>
            <a:ahLst/>
            <a:cxnLst/>
            <a:rect l="l" t="t" r="r" b="b"/>
            <a:pathLst>
              <a:path w="641985" h="641350">
                <a:moveTo>
                  <a:pt x="320675" y="0"/>
                </a:moveTo>
                <a:lnTo>
                  <a:pt x="273302" y="3475"/>
                </a:lnTo>
                <a:lnTo>
                  <a:pt x="228083" y="13572"/>
                </a:lnTo>
                <a:lnTo>
                  <a:pt x="185515" y="29794"/>
                </a:lnTo>
                <a:lnTo>
                  <a:pt x="146093" y="51647"/>
                </a:lnTo>
                <a:lnTo>
                  <a:pt x="110315" y="78635"/>
                </a:lnTo>
                <a:lnTo>
                  <a:pt x="78678" y="110263"/>
                </a:lnTo>
                <a:lnTo>
                  <a:pt x="51679" y="146037"/>
                </a:lnTo>
                <a:lnTo>
                  <a:pt x="29815" y="185460"/>
                </a:lnTo>
                <a:lnTo>
                  <a:pt x="13582" y="228037"/>
                </a:lnTo>
                <a:lnTo>
                  <a:pt x="3478" y="273274"/>
                </a:lnTo>
                <a:lnTo>
                  <a:pt x="0" y="320674"/>
                </a:lnTo>
                <a:lnTo>
                  <a:pt x="3478" y="368075"/>
                </a:lnTo>
                <a:lnTo>
                  <a:pt x="13582" y="413312"/>
                </a:lnTo>
                <a:lnTo>
                  <a:pt x="29815" y="455889"/>
                </a:lnTo>
                <a:lnTo>
                  <a:pt x="51679" y="495312"/>
                </a:lnTo>
                <a:lnTo>
                  <a:pt x="78678" y="531086"/>
                </a:lnTo>
                <a:lnTo>
                  <a:pt x="110315" y="562714"/>
                </a:lnTo>
                <a:lnTo>
                  <a:pt x="146093" y="589702"/>
                </a:lnTo>
                <a:lnTo>
                  <a:pt x="185515" y="611555"/>
                </a:lnTo>
                <a:lnTo>
                  <a:pt x="228083" y="627777"/>
                </a:lnTo>
                <a:lnTo>
                  <a:pt x="273302" y="637874"/>
                </a:lnTo>
                <a:lnTo>
                  <a:pt x="320675" y="641349"/>
                </a:lnTo>
                <a:lnTo>
                  <a:pt x="368078" y="637874"/>
                </a:lnTo>
                <a:lnTo>
                  <a:pt x="413323" y="627777"/>
                </a:lnTo>
                <a:lnTo>
                  <a:pt x="455913" y="611555"/>
                </a:lnTo>
                <a:lnTo>
                  <a:pt x="495351" y="589702"/>
                </a:lnTo>
                <a:lnTo>
                  <a:pt x="531141" y="562714"/>
                </a:lnTo>
                <a:lnTo>
                  <a:pt x="562786" y="531086"/>
                </a:lnTo>
                <a:lnTo>
                  <a:pt x="589791" y="495312"/>
                </a:lnTo>
                <a:lnTo>
                  <a:pt x="611659" y="455889"/>
                </a:lnTo>
                <a:lnTo>
                  <a:pt x="627893" y="413312"/>
                </a:lnTo>
                <a:lnTo>
                  <a:pt x="637998" y="368075"/>
                </a:lnTo>
                <a:lnTo>
                  <a:pt x="641476" y="320674"/>
                </a:lnTo>
                <a:lnTo>
                  <a:pt x="637998" y="273274"/>
                </a:lnTo>
                <a:lnTo>
                  <a:pt x="627893" y="228037"/>
                </a:lnTo>
                <a:lnTo>
                  <a:pt x="611659" y="185460"/>
                </a:lnTo>
                <a:lnTo>
                  <a:pt x="589791" y="146037"/>
                </a:lnTo>
                <a:lnTo>
                  <a:pt x="562786" y="110263"/>
                </a:lnTo>
                <a:lnTo>
                  <a:pt x="531141" y="78635"/>
                </a:lnTo>
                <a:lnTo>
                  <a:pt x="495351" y="51647"/>
                </a:lnTo>
                <a:lnTo>
                  <a:pt x="455913" y="29794"/>
                </a:lnTo>
                <a:lnTo>
                  <a:pt x="413323" y="13572"/>
                </a:lnTo>
                <a:lnTo>
                  <a:pt x="368078" y="3475"/>
                </a:lnTo>
                <a:lnTo>
                  <a:pt x="320675" y="0"/>
                </a:lnTo>
                <a:close/>
              </a:path>
            </a:pathLst>
          </a:custGeom>
          <a:solidFill>
            <a:srgbClr val="525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91082" y="5500623"/>
            <a:ext cx="137159" cy="137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64207" y="5788152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19" h="274320">
                <a:moveTo>
                  <a:pt x="137160" y="0"/>
                </a:moveTo>
                <a:lnTo>
                  <a:pt x="93829" y="6992"/>
                </a:lnTo>
                <a:lnTo>
                  <a:pt x="56180" y="26462"/>
                </a:lnTo>
                <a:lnTo>
                  <a:pt x="26481" y="56153"/>
                </a:lnTo>
                <a:lnTo>
                  <a:pt x="6998" y="93805"/>
                </a:lnTo>
                <a:lnTo>
                  <a:pt x="0" y="137160"/>
                </a:lnTo>
                <a:lnTo>
                  <a:pt x="6998" y="180514"/>
                </a:lnTo>
                <a:lnTo>
                  <a:pt x="26481" y="218166"/>
                </a:lnTo>
                <a:lnTo>
                  <a:pt x="56180" y="247857"/>
                </a:lnTo>
                <a:lnTo>
                  <a:pt x="93829" y="267327"/>
                </a:lnTo>
                <a:lnTo>
                  <a:pt x="137160" y="274320"/>
                </a:lnTo>
                <a:lnTo>
                  <a:pt x="180490" y="267327"/>
                </a:lnTo>
                <a:lnTo>
                  <a:pt x="218139" y="247857"/>
                </a:lnTo>
                <a:lnTo>
                  <a:pt x="247838" y="218166"/>
                </a:lnTo>
                <a:lnTo>
                  <a:pt x="267321" y="180514"/>
                </a:lnTo>
                <a:lnTo>
                  <a:pt x="274319" y="137160"/>
                </a:lnTo>
                <a:lnTo>
                  <a:pt x="267321" y="93805"/>
                </a:lnTo>
                <a:lnTo>
                  <a:pt x="247838" y="56153"/>
                </a:lnTo>
                <a:lnTo>
                  <a:pt x="218139" y="26462"/>
                </a:lnTo>
                <a:lnTo>
                  <a:pt x="180490" y="6992"/>
                </a:lnTo>
                <a:lnTo>
                  <a:pt x="137160" y="0"/>
                </a:lnTo>
                <a:close/>
              </a:path>
            </a:pathLst>
          </a:custGeom>
          <a:solidFill>
            <a:srgbClr val="525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05000" y="449580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134276" y="6535"/>
                </a:lnTo>
                <a:lnTo>
                  <a:pt x="90593" y="24976"/>
                </a:lnTo>
                <a:lnTo>
                  <a:pt x="53578" y="53578"/>
                </a:lnTo>
                <a:lnTo>
                  <a:pt x="24976" y="90593"/>
                </a:lnTo>
                <a:lnTo>
                  <a:pt x="6535" y="134276"/>
                </a:lnTo>
                <a:lnTo>
                  <a:pt x="0" y="182880"/>
                </a:lnTo>
                <a:lnTo>
                  <a:pt x="6535" y="231483"/>
                </a:lnTo>
                <a:lnTo>
                  <a:pt x="24976" y="275166"/>
                </a:lnTo>
                <a:lnTo>
                  <a:pt x="53578" y="312181"/>
                </a:lnTo>
                <a:lnTo>
                  <a:pt x="90593" y="340783"/>
                </a:lnTo>
                <a:lnTo>
                  <a:pt x="134276" y="359224"/>
                </a:lnTo>
                <a:lnTo>
                  <a:pt x="182880" y="365760"/>
                </a:lnTo>
                <a:lnTo>
                  <a:pt x="231483" y="359224"/>
                </a:lnTo>
                <a:lnTo>
                  <a:pt x="275166" y="340783"/>
                </a:lnTo>
                <a:lnTo>
                  <a:pt x="312181" y="312181"/>
                </a:lnTo>
                <a:lnTo>
                  <a:pt x="340783" y="275166"/>
                </a:lnTo>
                <a:lnTo>
                  <a:pt x="359224" y="231483"/>
                </a:lnTo>
                <a:lnTo>
                  <a:pt x="365760" y="182880"/>
                </a:lnTo>
                <a:lnTo>
                  <a:pt x="359224" y="134276"/>
                </a:lnTo>
                <a:lnTo>
                  <a:pt x="340783" y="90593"/>
                </a:lnTo>
                <a:lnTo>
                  <a:pt x="312181" y="53578"/>
                </a:lnTo>
                <a:lnTo>
                  <a:pt x="275166" y="24976"/>
                </a:lnTo>
                <a:lnTo>
                  <a:pt x="231483" y="6535"/>
                </a:lnTo>
                <a:lnTo>
                  <a:pt x="182880" y="0"/>
                </a:lnTo>
                <a:close/>
              </a:path>
            </a:pathLst>
          </a:custGeom>
          <a:solidFill>
            <a:srgbClr val="525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382517" y="2283079"/>
            <a:ext cx="3982720" cy="2647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05180" marR="5080" indent="-792480">
              <a:lnSpc>
                <a:spcPct val="100000"/>
              </a:lnSpc>
              <a:spcBef>
                <a:spcPts val="105"/>
              </a:spcBef>
            </a:pPr>
            <a:r>
              <a:rPr sz="8600" b="1" dirty="0">
                <a:solidFill>
                  <a:srgbClr val="424455"/>
                </a:solidFill>
                <a:latin typeface="Comic Sans MS"/>
                <a:cs typeface="Comic Sans MS"/>
              </a:rPr>
              <a:t>THANK  </a:t>
            </a:r>
            <a:r>
              <a:rPr sz="8600" b="1" spc="-5" dirty="0">
                <a:solidFill>
                  <a:srgbClr val="424455"/>
                </a:solidFill>
                <a:latin typeface="Comic Sans MS"/>
                <a:cs typeface="Comic Sans MS"/>
              </a:rPr>
              <a:t>YOU</a:t>
            </a:r>
            <a:endParaRPr sz="86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9275" y="5944933"/>
            <a:ext cx="4897755" cy="913130"/>
          </a:xfrm>
          <a:custGeom>
            <a:avLst/>
            <a:gdLst/>
            <a:ahLst/>
            <a:cxnLst/>
            <a:rect l="l" t="t" r="r" b="b"/>
            <a:pathLst>
              <a:path w="4897755" h="913129">
                <a:moveTo>
                  <a:pt x="85525" y="21310"/>
                </a:moveTo>
                <a:lnTo>
                  <a:pt x="3636702" y="913064"/>
                </a:lnTo>
                <a:lnTo>
                  <a:pt x="4897406" y="913064"/>
                </a:lnTo>
                <a:lnTo>
                  <a:pt x="85525" y="21310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60"/>
                </a:lnTo>
                <a:lnTo>
                  <a:pt x="85525" y="21310"/>
                </a:lnTo>
                <a:lnTo>
                  <a:pt x="660" y="0"/>
                </a:lnTo>
                <a:close/>
              </a:path>
            </a:pathLst>
          </a:custGeom>
          <a:solidFill>
            <a:srgbClr val="A6B8DB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5711" y="5939015"/>
            <a:ext cx="3651885" cy="919480"/>
          </a:xfrm>
          <a:custGeom>
            <a:avLst/>
            <a:gdLst/>
            <a:ahLst/>
            <a:cxnLst/>
            <a:rect l="l" t="t" r="r" b="b"/>
            <a:pathLst>
              <a:path w="3651885" h="919479">
                <a:moveTo>
                  <a:pt x="0" y="0"/>
                </a:moveTo>
                <a:lnTo>
                  <a:pt x="7924" y="6349"/>
                </a:lnTo>
                <a:lnTo>
                  <a:pt x="2868874" y="918983"/>
                </a:lnTo>
                <a:lnTo>
                  <a:pt x="3651888" y="91898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784015"/>
            <a:ext cx="3372797" cy="10739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45668" y="1013206"/>
            <a:ext cx="7805420" cy="4904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68605" marR="5080" indent="-256540">
              <a:lnSpc>
                <a:spcPct val="99700"/>
              </a:lnSpc>
              <a:spcBef>
                <a:spcPts val="110"/>
              </a:spcBef>
              <a:tabLst>
                <a:tab pos="268605" algn="l"/>
              </a:tabLst>
            </a:pPr>
            <a:r>
              <a:rPr sz="1350" dirty="0">
                <a:solidFill>
                  <a:srgbClr val="4F81BC"/>
                </a:solidFill>
                <a:latin typeface="Wingdings 3"/>
                <a:cs typeface="Wingdings 3"/>
              </a:rPr>
              <a:t></a:t>
            </a:r>
            <a:r>
              <a:rPr sz="1350" dirty="0">
                <a:solidFill>
                  <a:srgbClr val="4F81BC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In physics, thermodynamics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is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study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of energy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conversion 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between heat and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mechanical work,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subsequently the  macroscopic variables such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as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temperature, volume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pressure.  The starting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point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 most thermodynamic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considerations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are the 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laws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 thermodynamics, which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postulate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that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energy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can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be 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exchanged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between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physical systems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as heat or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work. They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also 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postulate the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existence of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quantity named entropy, which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can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be  defined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any isolated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system that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is in thermodynamic  equilibrium.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In thermodynamics,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interactions between large 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ensembles of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objects are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studied and categorized.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Central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 this  are the concepts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2100" i="1" spc="-50" dirty="0">
                <a:solidFill>
                  <a:srgbClr val="001F5F"/>
                </a:solidFill>
                <a:latin typeface="Arial"/>
                <a:cs typeface="Arial"/>
              </a:rPr>
              <a:t>system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100" i="1" spc="-45" dirty="0">
                <a:solidFill>
                  <a:srgbClr val="001F5F"/>
                </a:solidFill>
                <a:latin typeface="Arial"/>
                <a:cs typeface="Arial"/>
              </a:rPr>
              <a:t>surroundings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.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 system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is 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composed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particles, whose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average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motions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define its 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properties,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which in turn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are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related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one another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through  equations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state. Properties can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be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combined to express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internal  energy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 thermodynamic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potentials,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which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are useful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 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determining conditions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equilibrium and spontaneous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processes.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2925" y="400050"/>
            <a:ext cx="5238750" cy="4095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9275" y="5944933"/>
            <a:ext cx="4897755" cy="913130"/>
          </a:xfrm>
          <a:custGeom>
            <a:avLst/>
            <a:gdLst/>
            <a:ahLst/>
            <a:cxnLst/>
            <a:rect l="l" t="t" r="r" b="b"/>
            <a:pathLst>
              <a:path w="4897755" h="913129">
                <a:moveTo>
                  <a:pt x="85525" y="21310"/>
                </a:moveTo>
                <a:lnTo>
                  <a:pt x="3636702" y="913064"/>
                </a:lnTo>
                <a:lnTo>
                  <a:pt x="4897406" y="913064"/>
                </a:lnTo>
                <a:lnTo>
                  <a:pt x="85525" y="21310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60"/>
                </a:lnTo>
                <a:lnTo>
                  <a:pt x="85525" y="21310"/>
                </a:lnTo>
                <a:lnTo>
                  <a:pt x="660" y="0"/>
                </a:lnTo>
                <a:close/>
              </a:path>
            </a:pathLst>
          </a:custGeom>
          <a:solidFill>
            <a:srgbClr val="A6B8DB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5711" y="5939015"/>
            <a:ext cx="3651885" cy="919480"/>
          </a:xfrm>
          <a:custGeom>
            <a:avLst/>
            <a:gdLst/>
            <a:ahLst/>
            <a:cxnLst/>
            <a:rect l="l" t="t" r="r" b="b"/>
            <a:pathLst>
              <a:path w="3651885" h="919479">
                <a:moveTo>
                  <a:pt x="0" y="0"/>
                </a:moveTo>
                <a:lnTo>
                  <a:pt x="7924" y="6349"/>
                </a:lnTo>
                <a:lnTo>
                  <a:pt x="2868874" y="918983"/>
                </a:lnTo>
                <a:lnTo>
                  <a:pt x="3651888" y="91898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784015"/>
            <a:ext cx="3372797" cy="10739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96883" y="4954523"/>
            <a:ext cx="310896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02040" y="5074920"/>
            <a:ext cx="106679" cy="1066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64067" y="4988433"/>
            <a:ext cx="182879" cy="228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64067" y="4988433"/>
            <a:ext cx="182880" cy="228600"/>
          </a:xfrm>
          <a:custGeom>
            <a:avLst/>
            <a:gdLst/>
            <a:ahLst/>
            <a:cxnLst/>
            <a:rect l="l" t="t" r="r" b="b"/>
            <a:pathLst>
              <a:path w="182879" h="228600">
                <a:moveTo>
                  <a:pt x="0" y="0"/>
                </a:moveTo>
                <a:lnTo>
                  <a:pt x="91439" y="0"/>
                </a:lnTo>
                <a:lnTo>
                  <a:pt x="182879" y="114300"/>
                </a:lnTo>
                <a:lnTo>
                  <a:pt x="91439" y="228600"/>
                </a:lnTo>
                <a:lnTo>
                  <a:pt x="0" y="228600"/>
                </a:lnTo>
                <a:lnTo>
                  <a:pt x="91439" y="1143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10956" y="4954523"/>
            <a:ext cx="310896" cy="3474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16111" y="5074920"/>
            <a:ext cx="106679" cy="1066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77757" y="4988433"/>
            <a:ext cx="182880" cy="228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77757" y="4988433"/>
            <a:ext cx="182880" cy="228600"/>
          </a:xfrm>
          <a:custGeom>
            <a:avLst/>
            <a:gdLst/>
            <a:ahLst/>
            <a:cxnLst/>
            <a:rect l="l" t="t" r="r" b="b"/>
            <a:pathLst>
              <a:path w="182879" h="228600">
                <a:moveTo>
                  <a:pt x="0" y="0"/>
                </a:moveTo>
                <a:lnTo>
                  <a:pt x="91440" y="0"/>
                </a:lnTo>
                <a:lnTo>
                  <a:pt x="182880" y="114300"/>
                </a:lnTo>
                <a:lnTo>
                  <a:pt x="91440" y="228600"/>
                </a:lnTo>
                <a:lnTo>
                  <a:pt x="0" y="228600"/>
                </a:lnTo>
                <a:lnTo>
                  <a:pt x="91440" y="1143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857501" y="5322189"/>
            <a:ext cx="55899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55" indent="179705" algn="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showing </a:t>
            </a:r>
            <a:r>
              <a:rPr sz="1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input </a:t>
            </a:r>
            <a:r>
              <a:rPr sz="18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from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a heat </a:t>
            </a:r>
            <a:r>
              <a:rPr sz="18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source </a:t>
            </a:r>
            <a:r>
              <a:rPr sz="1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(boiler)</a:t>
            </a:r>
            <a:r>
              <a:rPr sz="180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on</a:t>
            </a:r>
            <a:r>
              <a:rPr sz="1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the  left and output to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a heat </a:t>
            </a:r>
            <a:r>
              <a:rPr sz="18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sink (condenser)</a:t>
            </a:r>
            <a:r>
              <a:rPr sz="18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on</a:t>
            </a:r>
            <a:r>
              <a:rPr sz="18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the  right. Work is extracted, in this case by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a </a:t>
            </a:r>
            <a:r>
              <a:rPr sz="18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series</a:t>
            </a:r>
            <a:r>
              <a:rPr sz="1800" spc="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of</a:t>
            </a:r>
            <a:endParaRPr sz="1800">
              <a:latin typeface="Lucida Sans Unicode"/>
              <a:cs typeface="Lucida Sans Unicode"/>
            </a:endParaRPr>
          </a:p>
          <a:p>
            <a:pPr marR="5080" algn="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sz="18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sz="18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to</a:t>
            </a:r>
            <a:r>
              <a:rPr sz="1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46275" y="303275"/>
            <a:ext cx="6135624" cy="43464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41450" y="298450"/>
            <a:ext cx="6145530" cy="4356100"/>
          </a:xfrm>
          <a:custGeom>
            <a:avLst/>
            <a:gdLst/>
            <a:ahLst/>
            <a:cxnLst/>
            <a:rect l="l" t="t" r="r" b="b"/>
            <a:pathLst>
              <a:path w="6145530" h="4356100">
                <a:moveTo>
                  <a:pt x="0" y="4356100"/>
                </a:moveTo>
                <a:lnTo>
                  <a:pt x="6145149" y="4356100"/>
                </a:lnTo>
                <a:lnTo>
                  <a:pt x="6145149" y="0"/>
                </a:lnTo>
                <a:lnTo>
                  <a:pt x="0" y="0"/>
                </a:lnTo>
                <a:lnTo>
                  <a:pt x="0" y="43561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52727" y="4779264"/>
            <a:ext cx="7219188" cy="6355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500886" y="4844288"/>
            <a:ext cx="67214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4F81BC"/>
                </a:solidFill>
                <a:latin typeface="Lucida Sans Unicode"/>
                <a:cs typeface="Lucida Sans Unicode"/>
              </a:rPr>
              <a:t>TYPICAL THERMODYNAMICS</a:t>
            </a:r>
            <a:r>
              <a:rPr sz="3000" spc="-75" dirty="0">
                <a:solidFill>
                  <a:srgbClr val="4F81BC"/>
                </a:solidFill>
                <a:latin typeface="Lucida Sans Unicode"/>
                <a:cs typeface="Lucida Sans Unicode"/>
              </a:rPr>
              <a:t> </a:t>
            </a:r>
            <a:r>
              <a:rPr sz="3000" dirty="0">
                <a:solidFill>
                  <a:srgbClr val="4F81BC"/>
                </a:solidFill>
                <a:latin typeface="Lucida Sans Unicode"/>
                <a:cs typeface="Lucida Sans Unicode"/>
              </a:rPr>
              <a:t>ENGINE</a:t>
            </a:r>
            <a:endParaRPr sz="3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393316"/>
            <a:ext cx="8839200" cy="4995545"/>
          </a:xfrm>
          <a:custGeom>
            <a:avLst/>
            <a:gdLst/>
            <a:ahLst/>
            <a:cxnLst/>
            <a:rect l="l" t="t" r="r" b="b"/>
            <a:pathLst>
              <a:path w="8839200" h="4995545">
                <a:moveTo>
                  <a:pt x="0" y="4995062"/>
                </a:moveTo>
                <a:lnTo>
                  <a:pt x="8839200" y="4995062"/>
                </a:lnTo>
                <a:lnTo>
                  <a:pt x="8839200" y="0"/>
                </a:lnTo>
                <a:lnTo>
                  <a:pt x="0" y="0"/>
                </a:lnTo>
                <a:lnTo>
                  <a:pt x="0" y="4995062"/>
                </a:lnTo>
                <a:close/>
              </a:path>
            </a:pathLst>
          </a:custGeom>
          <a:solidFill>
            <a:srgbClr val="E7DE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697941"/>
            <a:ext cx="8839200" cy="8255"/>
          </a:xfrm>
          <a:custGeom>
            <a:avLst/>
            <a:gdLst/>
            <a:ahLst/>
            <a:cxnLst/>
            <a:rect l="l" t="t" r="r" b="b"/>
            <a:pathLst>
              <a:path w="8839200" h="8254">
                <a:moveTo>
                  <a:pt x="0" y="7658"/>
                </a:moveTo>
                <a:lnTo>
                  <a:pt x="8839200" y="7658"/>
                </a:lnTo>
                <a:lnTo>
                  <a:pt x="8839200" y="0"/>
                </a:lnTo>
                <a:lnTo>
                  <a:pt x="0" y="0"/>
                </a:lnTo>
                <a:lnTo>
                  <a:pt x="0" y="7658"/>
                </a:lnTo>
                <a:close/>
              </a:path>
            </a:pathLst>
          </a:custGeom>
          <a:solidFill>
            <a:srgbClr val="E7DE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" y="0"/>
            <a:ext cx="8839200" cy="1393825"/>
          </a:xfrm>
          <a:custGeom>
            <a:avLst/>
            <a:gdLst/>
            <a:ahLst/>
            <a:cxnLst/>
            <a:rect l="l" t="t" r="r" b="b"/>
            <a:pathLst>
              <a:path w="8839200" h="1393825">
                <a:moveTo>
                  <a:pt x="0" y="1393316"/>
                </a:moveTo>
                <a:lnTo>
                  <a:pt x="8839200" y="1393316"/>
                </a:lnTo>
                <a:lnTo>
                  <a:pt x="8839200" y="0"/>
                </a:lnTo>
                <a:lnTo>
                  <a:pt x="0" y="0"/>
                </a:lnTo>
                <a:lnTo>
                  <a:pt x="0" y="13933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352" y="6388379"/>
            <a:ext cx="8833485" cy="309880"/>
          </a:xfrm>
          <a:custGeom>
            <a:avLst/>
            <a:gdLst/>
            <a:ahLst/>
            <a:cxnLst/>
            <a:rect l="l" t="t" r="r" b="b"/>
            <a:pathLst>
              <a:path w="8833485" h="309879">
                <a:moveTo>
                  <a:pt x="0" y="309562"/>
                </a:moveTo>
                <a:lnTo>
                  <a:pt x="8833104" y="309562"/>
                </a:lnTo>
                <a:lnTo>
                  <a:pt x="8833104" y="0"/>
                </a:lnTo>
                <a:lnTo>
                  <a:pt x="0" y="0"/>
                </a:lnTo>
                <a:lnTo>
                  <a:pt x="0" y="309562"/>
                </a:lnTo>
                <a:close/>
              </a:path>
            </a:pathLst>
          </a:custGeom>
          <a:solidFill>
            <a:srgbClr val="C32C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155447"/>
            <a:ext cx="8833485" cy="6547484"/>
          </a:xfrm>
          <a:custGeom>
            <a:avLst/>
            <a:gdLst/>
            <a:ahLst/>
            <a:cxnLst/>
            <a:rect l="l" t="t" r="r" b="b"/>
            <a:pathLst>
              <a:path w="8833485" h="6547484">
                <a:moveTo>
                  <a:pt x="0" y="6547104"/>
                </a:moveTo>
                <a:lnTo>
                  <a:pt x="8833104" y="6547104"/>
                </a:lnTo>
                <a:lnTo>
                  <a:pt x="8833104" y="0"/>
                </a:lnTo>
                <a:lnTo>
                  <a:pt x="0" y="0"/>
                </a:lnTo>
                <a:lnTo>
                  <a:pt x="0" y="6547104"/>
                </a:lnTo>
                <a:close/>
              </a:path>
            </a:pathLst>
          </a:custGeom>
          <a:ln w="12699">
            <a:solidFill>
              <a:srgbClr val="AB25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400" y="1270380"/>
            <a:ext cx="8833485" cy="12700"/>
          </a:xfrm>
          <a:custGeom>
            <a:avLst/>
            <a:gdLst/>
            <a:ahLst/>
            <a:cxnLst/>
            <a:rect l="l" t="t" r="r" b="b"/>
            <a:pathLst>
              <a:path w="8833485" h="12700">
                <a:moveTo>
                  <a:pt x="0" y="12700"/>
                </a:moveTo>
                <a:lnTo>
                  <a:pt x="8833104" y="12700"/>
                </a:lnTo>
                <a:lnTo>
                  <a:pt x="883310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AB2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67200" y="956055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74" y="3987"/>
                </a:lnTo>
                <a:lnTo>
                  <a:pt x="208483" y="15532"/>
                </a:lnTo>
                <a:lnTo>
                  <a:pt x="164753" y="34008"/>
                </a:lnTo>
                <a:lnTo>
                  <a:pt x="124815" y="58789"/>
                </a:lnTo>
                <a:lnTo>
                  <a:pt x="89296" y="89249"/>
                </a:lnTo>
                <a:lnTo>
                  <a:pt x="58826" y="124760"/>
                </a:lnTo>
                <a:lnTo>
                  <a:pt x="34032" y="164697"/>
                </a:lnTo>
                <a:lnTo>
                  <a:pt x="15544" y="208434"/>
                </a:lnTo>
                <a:lnTo>
                  <a:pt x="3990" y="255343"/>
                </a:lnTo>
                <a:lnTo>
                  <a:pt x="0" y="304800"/>
                </a:lnTo>
                <a:lnTo>
                  <a:pt x="3990" y="354225"/>
                </a:lnTo>
                <a:lnTo>
                  <a:pt x="15544" y="401116"/>
                </a:lnTo>
                <a:lnTo>
                  <a:pt x="34032" y="444846"/>
                </a:lnTo>
                <a:lnTo>
                  <a:pt x="58826" y="484784"/>
                </a:lnTo>
                <a:lnTo>
                  <a:pt x="89296" y="520303"/>
                </a:lnTo>
                <a:lnTo>
                  <a:pt x="124815" y="550773"/>
                </a:lnTo>
                <a:lnTo>
                  <a:pt x="164753" y="575567"/>
                </a:lnTo>
                <a:lnTo>
                  <a:pt x="208483" y="594055"/>
                </a:lnTo>
                <a:lnTo>
                  <a:pt x="255374" y="605609"/>
                </a:lnTo>
                <a:lnTo>
                  <a:pt x="304800" y="609600"/>
                </a:lnTo>
                <a:lnTo>
                  <a:pt x="354225" y="605609"/>
                </a:lnTo>
                <a:lnTo>
                  <a:pt x="401116" y="594055"/>
                </a:lnTo>
                <a:lnTo>
                  <a:pt x="444846" y="575567"/>
                </a:lnTo>
                <a:lnTo>
                  <a:pt x="484784" y="550773"/>
                </a:lnTo>
                <a:lnTo>
                  <a:pt x="520303" y="520303"/>
                </a:lnTo>
                <a:lnTo>
                  <a:pt x="550773" y="484784"/>
                </a:lnTo>
                <a:lnTo>
                  <a:pt x="575567" y="444846"/>
                </a:lnTo>
                <a:lnTo>
                  <a:pt x="594055" y="401116"/>
                </a:lnTo>
                <a:lnTo>
                  <a:pt x="605609" y="354225"/>
                </a:lnTo>
                <a:lnTo>
                  <a:pt x="609600" y="304800"/>
                </a:lnTo>
                <a:lnTo>
                  <a:pt x="605609" y="255343"/>
                </a:lnTo>
                <a:lnTo>
                  <a:pt x="594055" y="208434"/>
                </a:lnTo>
                <a:lnTo>
                  <a:pt x="575567" y="164697"/>
                </a:lnTo>
                <a:lnTo>
                  <a:pt x="550773" y="124760"/>
                </a:lnTo>
                <a:lnTo>
                  <a:pt x="520303" y="89249"/>
                </a:lnTo>
                <a:lnTo>
                  <a:pt x="484784" y="58789"/>
                </a:lnTo>
                <a:lnTo>
                  <a:pt x="444846" y="34008"/>
                </a:lnTo>
                <a:lnTo>
                  <a:pt x="401116" y="15532"/>
                </a:lnTo>
                <a:lnTo>
                  <a:pt x="354225" y="3987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61688" y="1050544"/>
            <a:ext cx="421005" cy="421005"/>
          </a:xfrm>
          <a:custGeom>
            <a:avLst/>
            <a:gdLst/>
            <a:ahLst/>
            <a:cxnLst/>
            <a:rect l="l" t="t" r="r" b="b"/>
            <a:pathLst>
              <a:path w="421004" h="421005">
                <a:moveTo>
                  <a:pt x="210312" y="0"/>
                </a:moveTo>
                <a:lnTo>
                  <a:pt x="162072" y="5551"/>
                </a:lnTo>
                <a:lnTo>
                  <a:pt x="117798" y="21367"/>
                </a:lnTo>
                <a:lnTo>
                  <a:pt x="78750" y="46186"/>
                </a:lnTo>
                <a:lnTo>
                  <a:pt x="46186" y="78750"/>
                </a:lnTo>
                <a:lnTo>
                  <a:pt x="21367" y="117798"/>
                </a:lnTo>
                <a:lnTo>
                  <a:pt x="5551" y="162072"/>
                </a:lnTo>
                <a:lnTo>
                  <a:pt x="0" y="210311"/>
                </a:lnTo>
                <a:lnTo>
                  <a:pt x="5551" y="258511"/>
                </a:lnTo>
                <a:lnTo>
                  <a:pt x="21367" y="302769"/>
                </a:lnTo>
                <a:lnTo>
                  <a:pt x="46186" y="341820"/>
                </a:lnTo>
                <a:lnTo>
                  <a:pt x="78750" y="374397"/>
                </a:lnTo>
                <a:lnTo>
                  <a:pt x="117798" y="399234"/>
                </a:lnTo>
                <a:lnTo>
                  <a:pt x="162072" y="415065"/>
                </a:lnTo>
                <a:lnTo>
                  <a:pt x="210312" y="420623"/>
                </a:lnTo>
                <a:lnTo>
                  <a:pt x="258551" y="415065"/>
                </a:lnTo>
                <a:lnTo>
                  <a:pt x="302825" y="399234"/>
                </a:lnTo>
                <a:lnTo>
                  <a:pt x="341873" y="374397"/>
                </a:lnTo>
                <a:lnTo>
                  <a:pt x="374437" y="341820"/>
                </a:lnTo>
                <a:lnTo>
                  <a:pt x="399256" y="302769"/>
                </a:lnTo>
                <a:lnTo>
                  <a:pt x="415072" y="258511"/>
                </a:lnTo>
                <a:lnTo>
                  <a:pt x="420624" y="210311"/>
                </a:lnTo>
                <a:lnTo>
                  <a:pt x="415072" y="162072"/>
                </a:lnTo>
                <a:lnTo>
                  <a:pt x="399256" y="117798"/>
                </a:lnTo>
                <a:lnTo>
                  <a:pt x="374437" y="78750"/>
                </a:lnTo>
                <a:lnTo>
                  <a:pt x="341873" y="46186"/>
                </a:lnTo>
                <a:lnTo>
                  <a:pt x="302825" y="21367"/>
                </a:lnTo>
                <a:lnTo>
                  <a:pt x="258551" y="5551"/>
                </a:lnTo>
                <a:lnTo>
                  <a:pt x="2103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36288" y="1025397"/>
            <a:ext cx="471805" cy="471170"/>
          </a:xfrm>
          <a:custGeom>
            <a:avLst/>
            <a:gdLst/>
            <a:ahLst/>
            <a:cxnLst/>
            <a:rect l="l" t="t" r="r" b="b"/>
            <a:pathLst>
              <a:path w="471804" h="471169">
                <a:moveTo>
                  <a:pt x="234441" y="0"/>
                </a:moveTo>
                <a:lnTo>
                  <a:pt x="187071" y="5080"/>
                </a:lnTo>
                <a:lnTo>
                  <a:pt x="142875" y="19050"/>
                </a:lnTo>
                <a:lnTo>
                  <a:pt x="102997" y="41910"/>
                </a:lnTo>
                <a:lnTo>
                  <a:pt x="68325" y="69850"/>
                </a:lnTo>
                <a:lnTo>
                  <a:pt x="39624" y="105410"/>
                </a:lnTo>
                <a:lnTo>
                  <a:pt x="18161" y="146050"/>
                </a:lnTo>
                <a:lnTo>
                  <a:pt x="4572" y="190500"/>
                </a:lnTo>
                <a:lnTo>
                  <a:pt x="0" y="237490"/>
                </a:lnTo>
                <a:lnTo>
                  <a:pt x="1397" y="261620"/>
                </a:lnTo>
                <a:lnTo>
                  <a:pt x="11049" y="307340"/>
                </a:lnTo>
                <a:lnTo>
                  <a:pt x="29083" y="349250"/>
                </a:lnTo>
                <a:lnTo>
                  <a:pt x="54610" y="387350"/>
                </a:lnTo>
                <a:lnTo>
                  <a:pt x="86740" y="419100"/>
                </a:lnTo>
                <a:lnTo>
                  <a:pt x="124460" y="444500"/>
                </a:lnTo>
                <a:lnTo>
                  <a:pt x="166877" y="462280"/>
                </a:lnTo>
                <a:lnTo>
                  <a:pt x="212978" y="471170"/>
                </a:lnTo>
                <a:lnTo>
                  <a:pt x="261112" y="471170"/>
                </a:lnTo>
                <a:lnTo>
                  <a:pt x="284352" y="467360"/>
                </a:lnTo>
                <a:lnTo>
                  <a:pt x="307086" y="461010"/>
                </a:lnTo>
                <a:lnTo>
                  <a:pt x="322507" y="454660"/>
                </a:lnTo>
                <a:lnTo>
                  <a:pt x="236092" y="454660"/>
                </a:lnTo>
                <a:lnTo>
                  <a:pt x="213740" y="453390"/>
                </a:lnTo>
                <a:lnTo>
                  <a:pt x="171069" y="445770"/>
                </a:lnTo>
                <a:lnTo>
                  <a:pt x="131825" y="429260"/>
                </a:lnTo>
                <a:lnTo>
                  <a:pt x="96900" y="405130"/>
                </a:lnTo>
                <a:lnTo>
                  <a:pt x="67183" y="375920"/>
                </a:lnTo>
                <a:lnTo>
                  <a:pt x="43561" y="340360"/>
                </a:lnTo>
                <a:lnTo>
                  <a:pt x="26924" y="302260"/>
                </a:lnTo>
                <a:lnTo>
                  <a:pt x="18034" y="259080"/>
                </a:lnTo>
                <a:lnTo>
                  <a:pt x="16954" y="237490"/>
                </a:lnTo>
                <a:lnTo>
                  <a:pt x="16958" y="234950"/>
                </a:lnTo>
                <a:lnTo>
                  <a:pt x="21336" y="193040"/>
                </a:lnTo>
                <a:lnTo>
                  <a:pt x="34036" y="151130"/>
                </a:lnTo>
                <a:lnTo>
                  <a:pt x="54101" y="114300"/>
                </a:lnTo>
                <a:lnTo>
                  <a:pt x="80772" y="81280"/>
                </a:lnTo>
                <a:lnTo>
                  <a:pt x="113157" y="54610"/>
                </a:lnTo>
                <a:lnTo>
                  <a:pt x="150240" y="34290"/>
                </a:lnTo>
                <a:lnTo>
                  <a:pt x="191262" y="21590"/>
                </a:lnTo>
                <a:lnTo>
                  <a:pt x="235331" y="17780"/>
                </a:lnTo>
                <a:lnTo>
                  <a:pt x="323160" y="17780"/>
                </a:lnTo>
                <a:lnTo>
                  <a:pt x="304546" y="10160"/>
                </a:lnTo>
                <a:lnTo>
                  <a:pt x="281939" y="5080"/>
                </a:lnTo>
                <a:lnTo>
                  <a:pt x="258445" y="1270"/>
                </a:lnTo>
                <a:lnTo>
                  <a:pt x="234441" y="0"/>
                </a:lnTo>
                <a:close/>
              </a:path>
              <a:path w="471804" h="471169">
                <a:moveTo>
                  <a:pt x="323160" y="17780"/>
                </a:moveTo>
                <a:lnTo>
                  <a:pt x="235331" y="17780"/>
                </a:lnTo>
                <a:lnTo>
                  <a:pt x="257683" y="19050"/>
                </a:lnTo>
                <a:lnTo>
                  <a:pt x="279400" y="21590"/>
                </a:lnTo>
                <a:lnTo>
                  <a:pt x="320548" y="34290"/>
                </a:lnTo>
                <a:lnTo>
                  <a:pt x="357759" y="54610"/>
                </a:lnTo>
                <a:lnTo>
                  <a:pt x="390144" y="81280"/>
                </a:lnTo>
                <a:lnTo>
                  <a:pt x="416940" y="113030"/>
                </a:lnTo>
                <a:lnTo>
                  <a:pt x="437134" y="151130"/>
                </a:lnTo>
                <a:lnTo>
                  <a:pt x="449961" y="191770"/>
                </a:lnTo>
                <a:lnTo>
                  <a:pt x="454469" y="234950"/>
                </a:lnTo>
                <a:lnTo>
                  <a:pt x="454465" y="237490"/>
                </a:lnTo>
                <a:lnTo>
                  <a:pt x="450088" y="279400"/>
                </a:lnTo>
                <a:lnTo>
                  <a:pt x="437514" y="321310"/>
                </a:lnTo>
                <a:lnTo>
                  <a:pt x="417322" y="358140"/>
                </a:lnTo>
                <a:lnTo>
                  <a:pt x="390778" y="391160"/>
                </a:lnTo>
                <a:lnTo>
                  <a:pt x="358394" y="417830"/>
                </a:lnTo>
                <a:lnTo>
                  <a:pt x="321310" y="438150"/>
                </a:lnTo>
                <a:lnTo>
                  <a:pt x="280162" y="450850"/>
                </a:lnTo>
                <a:lnTo>
                  <a:pt x="236092" y="454660"/>
                </a:lnTo>
                <a:lnTo>
                  <a:pt x="322507" y="454660"/>
                </a:lnTo>
                <a:lnTo>
                  <a:pt x="368553" y="430530"/>
                </a:lnTo>
                <a:lnTo>
                  <a:pt x="403351" y="401320"/>
                </a:lnTo>
                <a:lnTo>
                  <a:pt x="431800" y="367030"/>
                </a:lnTo>
                <a:lnTo>
                  <a:pt x="453389" y="326390"/>
                </a:lnTo>
                <a:lnTo>
                  <a:pt x="466851" y="281940"/>
                </a:lnTo>
                <a:lnTo>
                  <a:pt x="471424" y="234950"/>
                </a:lnTo>
                <a:lnTo>
                  <a:pt x="470026" y="210820"/>
                </a:lnTo>
                <a:lnTo>
                  <a:pt x="460501" y="165100"/>
                </a:lnTo>
                <a:lnTo>
                  <a:pt x="442340" y="123190"/>
                </a:lnTo>
                <a:lnTo>
                  <a:pt x="416813" y="85090"/>
                </a:lnTo>
                <a:lnTo>
                  <a:pt x="384683" y="53340"/>
                </a:lnTo>
                <a:lnTo>
                  <a:pt x="347090" y="27940"/>
                </a:lnTo>
                <a:lnTo>
                  <a:pt x="326263" y="19050"/>
                </a:lnTo>
                <a:lnTo>
                  <a:pt x="323160" y="17780"/>
                </a:lnTo>
                <a:close/>
              </a:path>
              <a:path w="471804" h="471169">
                <a:moveTo>
                  <a:pt x="236092" y="34290"/>
                </a:moveTo>
                <a:lnTo>
                  <a:pt x="195452" y="38100"/>
                </a:lnTo>
                <a:lnTo>
                  <a:pt x="157607" y="49530"/>
                </a:lnTo>
                <a:lnTo>
                  <a:pt x="123189" y="68580"/>
                </a:lnTo>
                <a:lnTo>
                  <a:pt x="93217" y="92710"/>
                </a:lnTo>
                <a:lnTo>
                  <a:pt x="68579" y="123190"/>
                </a:lnTo>
                <a:lnTo>
                  <a:pt x="49911" y="157480"/>
                </a:lnTo>
                <a:lnTo>
                  <a:pt x="38100" y="195580"/>
                </a:lnTo>
                <a:lnTo>
                  <a:pt x="33968" y="234950"/>
                </a:lnTo>
                <a:lnTo>
                  <a:pt x="33964" y="237490"/>
                </a:lnTo>
                <a:lnTo>
                  <a:pt x="34798" y="256540"/>
                </a:lnTo>
                <a:lnTo>
                  <a:pt x="42799" y="295910"/>
                </a:lnTo>
                <a:lnTo>
                  <a:pt x="58038" y="331470"/>
                </a:lnTo>
                <a:lnTo>
                  <a:pt x="79628" y="364490"/>
                </a:lnTo>
                <a:lnTo>
                  <a:pt x="107061" y="391160"/>
                </a:lnTo>
                <a:lnTo>
                  <a:pt x="139191" y="414020"/>
                </a:lnTo>
                <a:lnTo>
                  <a:pt x="175387" y="429260"/>
                </a:lnTo>
                <a:lnTo>
                  <a:pt x="214629" y="436880"/>
                </a:lnTo>
                <a:lnTo>
                  <a:pt x="235331" y="438150"/>
                </a:lnTo>
                <a:lnTo>
                  <a:pt x="255904" y="436880"/>
                </a:lnTo>
                <a:lnTo>
                  <a:pt x="275971" y="434340"/>
                </a:lnTo>
                <a:lnTo>
                  <a:pt x="295401" y="429260"/>
                </a:lnTo>
                <a:lnTo>
                  <a:pt x="313944" y="422910"/>
                </a:lnTo>
                <a:lnTo>
                  <a:pt x="316465" y="421640"/>
                </a:lnTo>
                <a:lnTo>
                  <a:pt x="234441" y="421640"/>
                </a:lnTo>
                <a:lnTo>
                  <a:pt x="215391" y="420370"/>
                </a:lnTo>
                <a:lnTo>
                  <a:pt x="162687" y="406400"/>
                </a:lnTo>
                <a:lnTo>
                  <a:pt x="117221" y="378460"/>
                </a:lnTo>
                <a:lnTo>
                  <a:pt x="81661" y="337820"/>
                </a:lnTo>
                <a:lnTo>
                  <a:pt x="58674" y="289560"/>
                </a:lnTo>
                <a:lnTo>
                  <a:pt x="50800" y="234950"/>
                </a:lnTo>
                <a:lnTo>
                  <a:pt x="51815" y="215900"/>
                </a:lnTo>
                <a:lnTo>
                  <a:pt x="65786" y="162560"/>
                </a:lnTo>
                <a:lnTo>
                  <a:pt x="93725" y="118110"/>
                </a:lnTo>
                <a:lnTo>
                  <a:pt x="133350" y="82550"/>
                </a:lnTo>
                <a:lnTo>
                  <a:pt x="181863" y="59690"/>
                </a:lnTo>
                <a:lnTo>
                  <a:pt x="236982" y="50800"/>
                </a:lnTo>
                <a:lnTo>
                  <a:pt x="314706" y="50800"/>
                </a:lnTo>
                <a:lnTo>
                  <a:pt x="296163" y="43180"/>
                </a:lnTo>
                <a:lnTo>
                  <a:pt x="276860" y="38100"/>
                </a:lnTo>
                <a:lnTo>
                  <a:pt x="256794" y="35560"/>
                </a:lnTo>
                <a:lnTo>
                  <a:pt x="236092" y="34290"/>
                </a:lnTo>
                <a:close/>
              </a:path>
              <a:path w="471804" h="471169">
                <a:moveTo>
                  <a:pt x="314706" y="50800"/>
                </a:moveTo>
                <a:lnTo>
                  <a:pt x="236982" y="50800"/>
                </a:lnTo>
                <a:lnTo>
                  <a:pt x="256032" y="52070"/>
                </a:lnTo>
                <a:lnTo>
                  <a:pt x="291973" y="59690"/>
                </a:lnTo>
                <a:lnTo>
                  <a:pt x="340106" y="83820"/>
                </a:lnTo>
                <a:lnTo>
                  <a:pt x="379222" y="119380"/>
                </a:lnTo>
                <a:lnTo>
                  <a:pt x="406653" y="165100"/>
                </a:lnTo>
                <a:lnTo>
                  <a:pt x="419862" y="218440"/>
                </a:lnTo>
                <a:lnTo>
                  <a:pt x="420624" y="237490"/>
                </a:lnTo>
                <a:lnTo>
                  <a:pt x="419608" y="256540"/>
                </a:lnTo>
                <a:lnTo>
                  <a:pt x="405638" y="309880"/>
                </a:lnTo>
                <a:lnTo>
                  <a:pt x="377698" y="354330"/>
                </a:lnTo>
                <a:lnTo>
                  <a:pt x="338200" y="389890"/>
                </a:lnTo>
                <a:lnTo>
                  <a:pt x="271779" y="417830"/>
                </a:lnTo>
                <a:lnTo>
                  <a:pt x="234441" y="421640"/>
                </a:lnTo>
                <a:lnTo>
                  <a:pt x="316465" y="421640"/>
                </a:lnTo>
                <a:lnTo>
                  <a:pt x="363854" y="392430"/>
                </a:lnTo>
                <a:lnTo>
                  <a:pt x="391287" y="364490"/>
                </a:lnTo>
                <a:lnTo>
                  <a:pt x="413003" y="332740"/>
                </a:lnTo>
                <a:lnTo>
                  <a:pt x="428371" y="297180"/>
                </a:lnTo>
                <a:lnTo>
                  <a:pt x="436499" y="257810"/>
                </a:lnTo>
                <a:lnTo>
                  <a:pt x="437459" y="234950"/>
                </a:lnTo>
                <a:lnTo>
                  <a:pt x="436625" y="215900"/>
                </a:lnTo>
                <a:lnTo>
                  <a:pt x="428625" y="176530"/>
                </a:lnTo>
                <a:lnTo>
                  <a:pt x="413512" y="139700"/>
                </a:lnTo>
                <a:lnTo>
                  <a:pt x="391795" y="107950"/>
                </a:lnTo>
                <a:lnTo>
                  <a:pt x="364489" y="81280"/>
                </a:lnTo>
                <a:lnTo>
                  <a:pt x="332359" y="58420"/>
                </a:lnTo>
                <a:lnTo>
                  <a:pt x="314706" y="50800"/>
                </a:lnTo>
                <a:close/>
              </a:path>
            </a:pathLst>
          </a:custGeom>
          <a:solidFill>
            <a:srgbClr val="AB2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605152" y="412445"/>
            <a:ext cx="592963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65" dirty="0">
                <a:solidFill>
                  <a:srgbClr val="AB2527"/>
                </a:solidFill>
              </a:rPr>
              <a:t>LAWS </a:t>
            </a:r>
            <a:r>
              <a:rPr sz="3300" dirty="0">
                <a:solidFill>
                  <a:srgbClr val="AB2527"/>
                </a:solidFill>
              </a:rPr>
              <a:t>OF</a:t>
            </a:r>
            <a:r>
              <a:rPr sz="3300" spc="-65" dirty="0">
                <a:solidFill>
                  <a:srgbClr val="AB2527"/>
                </a:solidFill>
              </a:rPr>
              <a:t> </a:t>
            </a:r>
            <a:r>
              <a:rPr sz="3300" dirty="0">
                <a:solidFill>
                  <a:srgbClr val="AB2527"/>
                </a:solidFill>
              </a:rPr>
              <a:t>THERMODYNAMICS</a:t>
            </a:r>
            <a:endParaRPr sz="3300"/>
          </a:p>
        </p:txBody>
      </p:sp>
      <p:sp>
        <p:nvSpPr>
          <p:cNvPr id="15" name="object 15"/>
          <p:cNvSpPr txBox="1"/>
          <p:nvPr/>
        </p:nvSpPr>
        <p:spPr>
          <a:xfrm>
            <a:off x="380491" y="1543558"/>
            <a:ext cx="8322945" cy="37293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0"/>
              </a:spcBef>
              <a:buClr>
                <a:srgbClr val="3891A7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dirty="0">
                <a:latin typeface="Comic Sans MS"/>
                <a:cs typeface="Comic Sans MS"/>
              </a:rPr>
              <a:t>The </a:t>
            </a:r>
            <a:r>
              <a:rPr sz="2700" spc="-10" dirty="0">
                <a:latin typeface="Comic Sans MS"/>
                <a:cs typeface="Comic Sans MS"/>
              </a:rPr>
              <a:t>field </a:t>
            </a:r>
            <a:r>
              <a:rPr sz="2700" dirty="0">
                <a:latin typeface="Comic Sans MS"/>
                <a:cs typeface="Comic Sans MS"/>
              </a:rPr>
              <a:t>of </a:t>
            </a:r>
            <a:r>
              <a:rPr sz="2700" spc="-10" dirty="0">
                <a:latin typeface="Comic Sans MS"/>
                <a:cs typeface="Comic Sans MS"/>
              </a:rPr>
              <a:t>thermodynamics </a:t>
            </a:r>
            <a:r>
              <a:rPr sz="2700" dirty="0">
                <a:latin typeface="Comic Sans MS"/>
                <a:cs typeface="Comic Sans MS"/>
              </a:rPr>
              <a:t>studies </a:t>
            </a:r>
            <a:r>
              <a:rPr sz="2700" spc="-5" dirty="0">
                <a:latin typeface="Comic Sans MS"/>
                <a:cs typeface="Comic Sans MS"/>
              </a:rPr>
              <a:t>the </a:t>
            </a:r>
            <a:r>
              <a:rPr sz="2700" spc="-10" dirty="0">
                <a:latin typeface="Comic Sans MS"/>
                <a:cs typeface="Comic Sans MS"/>
              </a:rPr>
              <a:t>behavior  </a:t>
            </a:r>
            <a:r>
              <a:rPr sz="2700" dirty="0">
                <a:latin typeface="Comic Sans MS"/>
                <a:cs typeface="Comic Sans MS"/>
              </a:rPr>
              <a:t>of </a:t>
            </a:r>
            <a:r>
              <a:rPr sz="2700" spc="-5" dirty="0">
                <a:latin typeface="Comic Sans MS"/>
                <a:cs typeface="Comic Sans MS"/>
              </a:rPr>
              <a:t>energy flow in natural </a:t>
            </a:r>
            <a:r>
              <a:rPr sz="2700" dirty="0">
                <a:latin typeface="Comic Sans MS"/>
                <a:cs typeface="Comic Sans MS"/>
              </a:rPr>
              <a:t>systems. From </a:t>
            </a:r>
            <a:r>
              <a:rPr sz="2700" spc="-5" dirty="0">
                <a:latin typeface="Comic Sans MS"/>
                <a:cs typeface="Comic Sans MS"/>
              </a:rPr>
              <a:t>this  </a:t>
            </a:r>
            <a:r>
              <a:rPr sz="2700" dirty="0">
                <a:latin typeface="Comic Sans MS"/>
                <a:cs typeface="Comic Sans MS"/>
              </a:rPr>
              <a:t>study, a </a:t>
            </a:r>
            <a:r>
              <a:rPr sz="2700" spc="-5" dirty="0">
                <a:latin typeface="Comic Sans MS"/>
                <a:cs typeface="Comic Sans MS"/>
              </a:rPr>
              <a:t>number </a:t>
            </a:r>
            <a:r>
              <a:rPr sz="2700" spc="-10" dirty="0">
                <a:latin typeface="Comic Sans MS"/>
                <a:cs typeface="Comic Sans MS"/>
              </a:rPr>
              <a:t>of </a:t>
            </a:r>
            <a:r>
              <a:rPr sz="2700" dirty="0">
                <a:latin typeface="Comic Sans MS"/>
                <a:cs typeface="Comic Sans MS"/>
              </a:rPr>
              <a:t>physical laws have </a:t>
            </a:r>
            <a:r>
              <a:rPr sz="2700" spc="-5" dirty="0">
                <a:latin typeface="Comic Sans MS"/>
                <a:cs typeface="Comic Sans MS"/>
              </a:rPr>
              <a:t>been  </a:t>
            </a:r>
            <a:r>
              <a:rPr sz="2700" dirty="0">
                <a:latin typeface="Comic Sans MS"/>
                <a:cs typeface="Comic Sans MS"/>
              </a:rPr>
              <a:t>established. The laws </a:t>
            </a:r>
            <a:r>
              <a:rPr sz="2700" spc="-5" dirty="0">
                <a:latin typeface="Comic Sans MS"/>
                <a:cs typeface="Comic Sans MS"/>
              </a:rPr>
              <a:t>of </a:t>
            </a:r>
            <a:r>
              <a:rPr sz="2700" spc="-10" dirty="0">
                <a:latin typeface="Comic Sans MS"/>
                <a:cs typeface="Comic Sans MS"/>
              </a:rPr>
              <a:t>thermodynamics  </a:t>
            </a:r>
            <a:r>
              <a:rPr sz="2700" spc="-5" dirty="0">
                <a:latin typeface="Comic Sans MS"/>
                <a:cs typeface="Comic Sans MS"/>
              </a:rPr>
              <a:t>describe </a:t>
            </a:r>
            <a:r>
              <a:rPr sz="2700" dirty="0">
                <a:latin typeface="Comic Sans MS"/>
                <a:cs typeface="Comic Sans MS"/>
              </a:rPr>
              <a:t>some of </a:t>
            </a:r>
            <a:r>
              <a:rPr sz="2700" spc="-5" dirty="0">
                <a:latin typeface="Comic Sans MS"/>
                <a:cs typeface="Comic Sans MS"/>
              </a:rPr>
              <a:t>the fundamental truths </a:t>
            </a:r>
            <a:r>
              <a:rPr sz="2700" dirty="0">
                <a:latin typeface="Comic Sans MS"/>
                <a:cs typeface="Comic Sans MS"/>
              </a:rPr>
              <a:t>of  </a:t>
            </a:r>
            <a:r>
              <a:rPr sz="2700" spc="-5" dirty="0">
                <a:latin typeface="Comic Sans MS"/>
                <a:cs typeface="Comic Sans MS"/>
              </a:rPr>
              <a:t>thermodynamics observed in </a:t>
            </a:r>
            <a:r>
              <a:rPr sz="2700" dirty="0">
                <a:latin typeface="Comic Sans MS"/>
                <a:cs typeface="Comic Sans MS"/>
              </a:rPr>
              <a:t>our Universe.  </a:t>
            </a:r>
            <a:r>
              <a:rPr sz="2700" spc="-5" dirty="0">
                <a:latin typeface="Comic Sans MS"/>
                <a:cs typeface="Comic Sans MS"/>
              </a:rPr>
              <a:t>Understanding these </a:t>
            </a:r>
            <a:r>
              <a:rPr sz="2700" dirty="0">
                <a:latin typeface="Comic Sans MS"/>
                <a:cs typeface="Comic Sans MS"/>
              </a:rPr>
              <a:t>laws </a:t>
            </a:r>
            <a:r>
              <a:rPr sz="2700" spc="-5" dirty="0">
                <a:latin typeface="Comic Sans MS"/>
                <a:cs typeface="Comic Sans MS"/>
              </a:rPr>
              <a:t>is important to  </a:t>
            </a:r>
            <a:r>
              <a:rPr sz="2700" dirty="0">
                <a:latin typeface="Comic Sans MS"/>
                <a:cs typeface="Comic Sans MS"/>
              </a:rPr>
              <a:t>students of Physical </a:t>
            </a:r>
            <a:r>
              <a:rPr sz="2700" spc="-5" dirty="0">
                <a:latin typeface="Comic Sans MS"/>
                <a:cs typeface="Comic Sans MS"/>
              </a:rPr>
              <a:t>Geography because </a:t>
            </a:r>
            <a:r>
              <a:rPr sz="2700" dirty="0">
                <a:latin typeface="Comic Sans MS"/>
                <a:cs typeface="Comic Sans MS"/>
              </a:rPr>
              <a:t>many of  </a:t>
            </a:r>
            <a:r>
              <a:rPr sz="2700" spc="-5" dirty="0">
                <a:latin typeface="Comic Sans MS"/>
                <a:cs typeface="Comic Sans MS"/>
              </a:rPr>
              <a:t>the processes </a:t>
            </a:r>
            <a:r>
              <a:rPr sz="2700" dirty="0">
                <a:latin typeface="Comic Sans MS"/>
                <a:cs typeface="Comic Sans MS"/>
              </a:rPr>
              <a:t>studied </a:t>
            </a:r>
            <a:r>
              <a:rPr sz="2700" spc="-5" dirty="0">
                <a:latin typeface="Comic Sans MS"/>
                <a:cs typeface="Comic Sans MS"/>
              </a:rPr>
              <a:t>involve the flow </a:t>
            </a:r>
            <a:r>
              <a:rPr sz="2700" dirty="0">
                <a:latin typeface="Comic Sans MS"/>
                <a:cs typeface="Comic Sans MS"/>
              </a:rPr>
              <a:t>of </a:t>
            </a:r>
            <a:r>
              <a:rPr sz="2700" spc="-5" dirty="0">
                <a:latin typeface="Comic Sans MS"/>
                <a:cs typeface="Comic Sans MS"/>
              </a:rPr>
              <a:t>energy.</a:t>
            </a:r>
            <a:endParaRPr sz="27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8016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0" y="228600"/>
                </a:moveTo>
                <a:lnTo>
                  <a:pt x="533400" y="228600"/>
                </a:lnTo>
                <a:lnTo>
                  <a:pt x="5334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9B2C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0550" y="1280160"/>
            <a:ext cx="8553450" cy="228600"/>
          </a:xfrm>
          <a:custGeom>
            <a:avLst/>
            <a:gdLst/>
            <a:ahLst/>
            <a:cxnLst/>
            <a:rect l="l" t="t" r="r" b="b"/>
            <a:pathLst>
              <a:path w="8553450" h="228600">
                <a:moveTo>
                  <a:pt x="0" y="228600"/>
                </a:moveTo>
                <a:lnTo>
                  <a:pt x="8553450" y="228600"/>
                </a:lnTo>
                <a:lnTo>
                  <a:pt x="855345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1387" y="356057"/>
            <a:ext cx="35985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696363"/>
                </a:solidFill>
              </a:rPr>
              <a:t>ZEROTH</a:t>
            </a:r>
            <a:r>
              <a:rPr sz="4400" spc="-100" dirty="0">
                <a:solidFill>
                  <a:srgbClr val="696363"/>
                </a:solidFill>
              </a:rPr>
              <a:t> </a:t>
            </a:r>
            <a:r>
              <a:rPr sz="4400" spc="-114" dirty="0">
                <a:solidFill>
                  <a:srgbClr val="696363"/>
                </a:solidFill>
              </a:rPr>
              <a:t>LAW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383540" y="1569465"/>
            <a:ext cx="8179434" cy="533971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332740" marR="75565" indent="-320040" algn="just">
              <a:lnSpc>
                <a:spcPct val="90000"/>
              </a:lnSpc>
              <a:spcBef>
                <a:spcPts val="450"/>
              </a:spcBef>
              <a:buClr>
                <a:srgbClr val="9B2C1F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b="1" spc="-5" dirty="0">
                <a:latin typeface="Comic Sans MS"/>
                <a:cs typeface="Comic Sans MS"/>
              </a:rPr>
              <a:t>If two thermodynamic </a:t>
            </a:r>
            <a:r>
              <a:rPr sz="2900" b="1" dirty="0">
                <a:latin typeface="Comic Sans MS"/>
                <a:cs typeface="Comic Sans MS"/>
              </a:rPr>
              <a:t>systems </a:t>
            </a:r>
            <a:r>
              <a:rPr sz="2900" b="1" spc="-5" dirty="0">
                <a:latin typeface="Comic Sans MS"/>
                <a:cs typeface="Comic Sans MS"/>
              </a:rPr>
              <a:t>are each in  thermal equilibrium with </a:t>
            </a:r>
            <a:r>
              <a:rPr sz="2900" b="1" dirty="0">
                <a:latin typeface="Comic Sans MS"/>
                <a:cs typeface="Comic Sans MS"/>
              </a:rPr>
              <a:t>a </a:t>
            </a:r>
            <a:r>
              <a:rPr sz="2900" b="1" spc="-5" dirty="0">
                <a:latin typeface="Comic Sans MS"/>
                <a:cs typeface="Comic Sans MS"/>
              </a:rPr>
              <a:t>third, then they  </a:t>
            </a:r>
            <a:r>
              <a:rPr sz="2900" b="1" dirty="0">
                <a:latin typeface="Comic Sans MS"/>
                <a:cs typeface="Comic Sans MS"/>
              </a:rPr>
              <a:t>are </a:t>
            </a:r>
            <a:r>
              <a:rPr sz="2900" b="1" spc="-5" dirty="0">
                <a:latin typeface="Comic Sans MS"/>
                <a:cs typeface="Comic Sans MS"/>
              </a:rPr>
              <a:t>in thermal equilibrium with </a:t>
            </a:r>
            <a:r>
              <a:rPr sz="2900" b="1" spc="-10" dirty="0">
                <a:latin typeface="Comic Sans MS"/>
                <a:cs typeface="Comic Sans MS"/>
              </a:rPr>
              <a:t>each</a:t>
            </a:r>
            <a:r>
              <a:rPr sz="2900" b="1" dirty="0">
                <a:latin typeface="Comic Sans MS"/>
                <a:cs typeface="Comic Sans MS"/>
              </a:rPr>
              <a:t> other.</a:t>
            </a:r>
            <a:endParaRPr sz="2900">
              <a:latin typeface="Comic Sans MS"/>
              <a:cs typeface="Comic Sans MS"/>
            </a:endParaRPr>
          </a:p>
          <a:p>
            <a:pPr marL="332740" marR="5080" indent="-320040">
              <a:lnSpc>
                <a:spcPct val="90000"/>
              </a:lnSpc>
              <a:spcBef>
                <a:spcPts val="770"/>
              </a:spcBef>
              <a:buClr>
                <a:srgbClr val="9B2C1F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When two systems are put in contact with each  </a:t>
            </a:r>
            <a:r>
              <a:rPr sz="2900" spc="-25" dirty="0">
                <a:latin typeface="Arial"/>
                <a:cs typeface="Arial"/>
              </a:rPr>
              <a:t>other, </a:t>
            </a:r>
            <a:r>
              <a:rPr sz="2900" dirty="0">
                <a:latin typeface="Arial"/>
                <a:cs typeface="Arial"/>
              </a:rPr>
              <a:t>there will be a net exchange of energy  between them unless or until they are in</a:t>
            </a:r>
            <a:r>
              <a:rPr sz="2900" spc="-18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thermal  equilibrium. That is the </a:t>
            </a:r>
            <a:r>
              <a:rPr sz="2900" spc="-5" dirty="0">
                <a:latin typeface="Arial"/>
                <a:cs typeface="Arial"/>
              </a:rPr>
              <a:t>state </a:t>
            </a:r>
            <a:r>
              <a:rPr sz="2900" dirty="0">
                <a:latin typeface="Arial"/>
                <a:cs typeface="Arial"/>
              </a:rPr>
              <a:t>of having equal  temperature. Although this concept of  thermodynamics is fundamental, the need to  state it explicitly was not widely perceived until  the first third of the 20th </a:t>
            </a:r>
            <a:r>
              <a:rPr sz="2900" spc="-25" dirty="0">
                <a:latin typeface="Arial"/>
                <a:cs typeface="Arial"/>
              </a:rPr>
              <a:t>century, </a:t>
            </a:r>
            <a:r>
              <a:rPr sz="2900" dirty="0">
                <a:latin typeface="Arial"/>
                <a:cs typeface="Arial"/>
              </a:rPr>
              <a:t>long after the  first three principles were already widely in use.  Hence it was numbered zero -- before</a:t>
            </a:r>
            <a:r>
              <a:rPr sz="2900" spc="-19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the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030" y="0"/>
            <a:ext cx="914617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3540" y="786130"/>
            <a:ext cx="8024495" cy="3441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127889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dirty="0">
                <a:latin typeface="Arial Narrow"/>
                <a:cs typeface="Arial Narrow"/>
              </a:rPr>
              <a:t>The Zeroth </a:t>
            </a:r>
            <a:r>
              <a:rPr sz="3200" spc="-5" dirty="0">
                <a:latin typeface="Arial Narrow"/>
                <a:cs typeface="Arial Narrow"/>
              </a:rPr>
              <a:t>Law </a:t>
            </a:r>
            <a:r>
              <a:rPr sz="3200" dirty="0">
                <a:latin typeface="Arial Narrow"/>
                <a:cs typeface="Arial Narrow"/>
              </a:rPr>
              <a:t>asserts </a:t>
            </a:r>
            <a:r>
              <a:rPr sz="3200" spc="-5" dirty="0">
                <a:latin typeface="Arial Narrow"/>
                <a:cs typeface="Arial Narrow"/>
              </a:rPr>
              <a:t>that thermal  equilibrium, viewed as </a:t>
            </a:r>
            <a:r>
              <a:rPr sz="3200" dirty="0">
                <a:latin typeface="Arial Narrow"/>
                <a:cs typeface="Arial Narrow"/>
              </a:rPr>
              <a:t>a </a:t>
            </a:r>
            <a:r>
              <a:rPr sz="3200" spc="-5" dirty="0">
                <a:latin typeface="Arial Narrow"/>
                <a:cs typeface="Arial Narrow"/>
              </a:rPr>
              <a:t>binary </a:t>
            </a:r>
            <a:r>
              <a:rPr sz="3200" dirty="0">
                <a:latin typeface="Arial Narrow"/>
                <a:cs typeface="Arial Narrow"/>
              </a:rPr>
              <a:t>relation, </a:t>
            </a:r>
            <a:r>
              <a:rPr sz="3200" spc="-5" dirty="0">
                <a:latin typeface="Arial Narrow"/>
                <a:cs typeface="Arial Narrow"/>
              </a:rPr>
              <a:t>is</a:t>
            </a:r>
            <a:r>
              <a:rPr sz="3200" spc="-50" dirty="0">
                <a:latin typeface="Arial Narrow"/>
                <a:cs typeface="Arial Narrow"/>
              </a:rPr>
              <a:t> </a:t>
            </a:r>
            <a:r>
              <a:rPr sz="3200" dirty="0">
                <a:latin typeface="Arial Narrow"/>
                <a:cs typeface="Arial Narrow"/>
              </a:rPr>
              <a:t>a</a:t>
            </a:r>
            <a:endParaRPr sz="3200">
              <a:latin typeface="Arial Narrow"/>
              <a:cs typeface="Arial Narrow"/>
            </a:endParaRPr>
          </a:p>
          <a:p>
            <a:pPr marL="286385" marR="5080">
              <a:lnSpc>
                <a:spcPct val="100000"/>
              </a:lnSpc>
            </a:pPr>
            <a:r>
              <a:rPr sz="3200" spc="-5" dirty="0">
                <a:latin typeface="Arial Narrow"/>
                <a:cs typeface="Arial Narrow"/>
              </a:rPr>
              <a:t>transitive </a:t>
            </a:r>
            <a:r>
              <a:rPr sz="3200" dirty="0">
                <a:latin typeface="Arial Narrow"/>
                <a:cs typeface="Arial Narrow"/>
              </a:rPr>
              <a:t>relation (and </a:t>
            </a:r>
            <a:r>
              <a:rPr sz="3200" spc="-5" dirty="0">
                <a:latin typeface="Arial Narrow"/>
                <a:cs typeface="Arial Narrow"/>
              </a:rPr>
              <a:t>since any </a:t>
            </a:r>
            <a:r>
              <a:rPr sz="3200" dirty="0">
                <a:latin typeface="Arial Narrow"/>
                <a:cs typeface="Arial Narrow"/>
              </a:rPr>
              <a:t>system </a:t>
            </a:r>
            <a:r>
              <a:rPr sz="3200" spc="-5" dirty="0">
                <a:latin typeface="Arial Narrow"/>
                <a:cs typeface="Arial Narrow"/>
              </a:rPr>
              <a:t>is always in  </a:t>
            </a:r>
            <a:r>
              <a:rPr sz="3200" dirty="0">
                <a:latin typeface="Arial Narrow"/>
                <a:cs typeface="Arial Narrow"/>
              </a:rPr>
              <a:t>equilibrium with </a:t>
            </a:r>
            <a:r>
              <a:rPr sz="3200" spc="-5" dirty="0">
                <a:latin typeface="Arial Narrow"/>
                <a:cs typeface="Arial Narrow"/>
              </a:rPr>
              <a:t>itself and if </a:t>
            </a:r>
            <a:r>
              <a:rPr sz="3200" dirty="0">
                <a:latin typeface="Arial Narrow"/>
                <a:cs typeface="Arial Narrow"/>
              </a:rPr>
              <a:t>a system </a:t>
            </a:r>
            <a:r>
              <a:rPr sz="3200" spc="-5" dirty="0">
                <a:latin typeface="Arial Narrow"/>
                <a:cs typeface="Arial Narrow"/>
              </a:rPr>
              <a:t>is in  equilibrium </a:t>
            </a:r>
            <a:r>
              <a:rPr sz="3200" dirty="0">
                <a:latin typeface="Arial Narrow"/>
                <a:cs typeface="Arial Narrow"/>
              </a:rPr>
              <a:t>with </a:t>
            </a:r>
            <a:r>
              <a:rPr sz="3200" spc="-20" dirty="0">
                <a:latin typeface="Arial Narrow"/>
                <a:cs typeface="Arial Narrow"/>
              </a:rPr>
              <a:t>another, </a:t>
            </a:r>
            <a:r>
              <a:rPr sz="3200" spc="-5" dirty="0">
                <a:latin typeface="Arial Narrow"/>
                <a:cs typeface="Arial Narrow"/>
              </a:rPr>
              <a:t>the latter is in equilibrium  </a:t>
            </a:r>
            <a:r>
              <a:rPr sz="3200" dirty="0">
                <a:latin typeface="Arial Narrow"/>
                <a:cs typeface="Arial Narrow"/>
              </a:rPr>
              <a:t>with </a:t>
            </a:r>
            <a:r>
              <a:rPr sz="3200" spc="-5" dirty="0">
                <a:latin typeface="Arial Narrow"/>
                <a:cs typeface="Arial Narrow"/>
              </a:rPr>
              <a:t>the </a:t>
            </a:r>
            <a:r>
              <a:rPr sz="3200" spc="-25" dirty="0">
                <a:latin typeface="Arial Narrow"/>
                <a:cs typeface="Arial Narrow"/>
              </a:rPr>
              <a:t>former, </a:t>
            </a:r>
            <a:r>
              <a:rPr sz="3200" spc="-5" dirty="0">
                <a:latin typeface="Arial Narrow"/>
                <a:cs typeface="Arial Narrow"/>
              </a:rPr>
              <a:t>it is furthermore an equivalence  </a:t>
            </a:r>
            <a:r>
              <a:rPr sz="3200" dirty="0">
                <a:latin typeface="Arial Narrow"/>
                <a:cs typeface="Arial Narrow"/>
              </a:rPr>
              <a:t>relation).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86400" y="4419600"/>
            <a:ext cx="3282442" cy="24383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6745" y="228600"/>
            <a:ext cx="8693658" cy="640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3068" y="146304"/>
            <a:ext cx="8813292" cy="6568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4592" y="147065"/>
            <a:ext cx="8811260" cy="6565900"/>
          </a:xfrm>
          <a:custGeom>
            <a:avLst/>
            <a:gdLst/>
            <a:ahLst/>
            <a:cxnLst/>
            <a:rect l="l" t="t" r="r" b="b"/>
            <a:pathLst>
              <a:path w="8811260" h="6565900">
                <a:moveTo>
                  <a:pt x="775169" y="0"/>
                </a:moveTo>
                <a:lnTo>
                  <a:pt x="8810879" y="0"/>
                </a:lnTo>
                <a:lnTo>
                  <a:pt x="8810879" y="5790234"/>
                </a:lnTo>
                <a:lnTo>
                  <a:pt x="8809464" y="5837456"/>
                </a:lnTo>
                <a:lnTo>
                  <a:pt x="8805273" y="5883929"/>
                </a:lnTo>
                <a:lnTo>
                  <a:pt x="8798388" y="5929573"/>
                </a:lnTo>
                <a:lnTo>
                  <a:pt x="8788890" y="5974306"/>
                </a:lnTo>
                <a:lnTo>
                  <a:pt x="8776859" y="6018048"/>
                </a:lnTo>
                <a:lnTo>
                  <a:pt x="8762377" y="6060717"/>
                </a:lnTo>
                <a:lnTo>
                  <a:pt x="8745525" y="6102233"/>
                </a:lnTo>
                <a:lnTo>
                  <a:pt x="8726385" y="6142514"/>
                </a:lnTo>
                <a:lnTo>
                  <a:pt x="8705036" y="6181478"/>
                </a:lnTo>
                <a:lnTo>
                  <a:pt x="8681560" y="6219047"/>
                </a:lnTo>
                <a:lnTo>
                  <a:pt x="8656039" y="6255137"/>
                </a:lnTo>
                <a:lnTo>
                  <a:pt x="8628553" y="6289667"/>
                </a:lnTo>
                <a:lnTo>
                  <a:pt x="8599184" y="6322558"/>
                </a:lnTo>
                <a:lnTo>
                  <a:pt x="8568012" y="6353728"/>
                </a:lnTo>
                <a:lnTo>
                  <a:pt x="8535120" y="6383095"/>
                </a:lnTo>
                <a:lnTo>
                  <a:pt x="8500587" y="6410578"/>
                </a:lnTo>
                <a:lnTo>
                  <a:pt x="8464495" y="6436098"/>
                </a:lnTo>
                <a:lnTo>
                  <a:pt x="8426925" y="6459571"/>
                </a:lnTo>
                <a:lnTo>
                  <a:pt x="8387958" y="6480918"/>
                </a:lnTo>
                <a:lnTo>
                  <a:pt x="8347675" y="6500058"/>
                </a:lnTo>
                <a:lnTo>
                  <a:pt x="8306158" y="6516908"/>
                </a:lnTo>
                <a:lnTo>
                  <a:pt x="8263488" y="6531388"/>
                </a:lnTo>
                <a:lnTo>
                  <a:pt x="8219745" y="6543418"/>
                </a:lnTo>
                <a:lnTo>
                  <a:pt x="8175010" y="6552915"/>
                </a:lnTo>
                <a:lnTo>
                  <a:pt x="8129366" y="6559800"/>
                </a:lnTo>
                <a:lnTo>
                  <a:pt x="8082892" y="6563990"/>
                </a:lnTo>
                <a:lnTo>
                  <a:pt x="8035671" y="6565404"/>
                </a:lnTo>
                <a:lnTo>
                  <a:pt x="0" y="6565404"/>
                </a:lnTo>
                <a:lnTo>
                  <a:pt x="0" y="775207"/>
                </a:lnTo>
                <a:lnTo>
                  <a:pt x="1414" y="727986"/>
                </a:lnTo>
                <a:lnTo>
                  <a:pt x="5604" y="681512"/>
                </a:lnTo>
                <a:lnTo>
                  <a:pt x="12488" y="635868"/>
                </a:lnTo>
                <a:lnTo>
                  <a:pt x="21986" y="591133"/>
                </a:lnTo>
                <a:lnTo>
                  <a:pt x="34015" y="547390"/>
                </a:lnTo>
                <a:lnTo>
                  <a:pt x="48496" y="504720"/>
                </a:lnTo>
                <a:lnTo>
                  <a:pt x="65346" y="463203"/>
                </a:lnTo>
                <a:lnTo>
                  <a:pt x="84485" y="422920"/>
                </a:lnTo>
                <a:lnTo>
                  <a:pt x="105832" y="383953"/>
                </a:lnTo>
                <a:lnTo>
                  <a:pt x="129306" y="346383"/>
                </a:lnTo>
                <a:lnTo>
                  <a:pt x="154825" y="310291"/>
                </a:lnTo>
                <a:lnTo>
                  <a:pt x="182309" y="275758"/>
                </a:lnTo>
                <a:lnTo>
                  <a:pt x="211676" y="242866"/>
                </a:lnTo>
                <a:lnTo>
                  <a:pt x="242846" y="211694"/>
                </a:lnTo>
                <a:lnTo>
                  <a:pt x="275736" y="182325"/>
                </a:lnTo>
                <a:lnTo>
                  <a:pt x="310267" y="154839"/>
                </a:lnTo>
                <a:lnTo>
                  <a:pt x="346357" y="129318"/>
                </a:lnTo>
                <a:lnTo>
                  <a:pt x="383925" y="105842"/>
                </a:lnTo>
                <a:lnTo>
                  <a:pt x="422890" y="84493"/>
                </a:lnTo>
                <a:lnTo>
                  <a:pt x="463171" y="65353"/>
                </a:lnTo>
                <a:lnTo>
                  <a:pt x="504687" y="48501"/>
                </a:lnTo>
                <a:lnTo>
                  <a:pt x="547356" y="34019"/>
                </a:lnTo>
                <a:lnTo>
                  <a:pt x="591098" y="21988"/>
                </a:lnTo>
                <a:lnTo>
                  <a:pt x="635831" y="12490"/>
                </a:lnTo>
                <a:lnTo>
                  <a:pt x="681475" y="5605"/>
                </a:lnTo>
                <a:lnTo>
                  <a:pt x="727948" y="1414"/>
                </a:lnTo>
                <a:lnTo>
                  <a:pt x="775169" y="0"/>
                </a:lnTo>
                <a:close/>
              </a:path>
            </a:pathLst>
          </a:custGeom>
          <a:ln w="12700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3023" y="1421891"/>
            <a:ext cx="8031480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8391" y="1429130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9144">
            <a:solidFill>
              <a:srgbClr val="DD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81600" y="438150"/>
            <a:ext cx="3810000" cy="9810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5940" y="1662811"/>
            <a:ext cx="8046084" cy="32531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3545">
              <a:lnSpc>
                <a:spcPct val="100000"/>
              </a:lnSpc>
              <a:spcBef>
                <a:spcPts val="105"/>
              </a:spcBef>
            </a:pPr>
            <a:r>
              <a:rPr sz="2600" b="1" spc="-5" dirty="0">
                <a:solidFill>
                  <a:srgbClr val="FFFFFF"/>
                </a:solidFill>
                <a:latin typeface="Comic Sans MS"/>
                <a:cs typeface="Comic Sans MS"/>
              </a:rPr>
              <a:t>Energy </a:t>
            </a:r>
            <a:r>
              <a:rPr sz="2600" b="1" dirty="0">
                <a:solidFill>
                  <a:srgbClr val="FFFFFF"/>
                </a:solidFill>
                <a:latin typeface="Comic Sans MS"/>
                <a:cs typeface="Comic Sans MS"/>
              </a:rPr>
              <a:t>can </a:t>
            </a:r>
            <a:r>
              <a:rPr sz="2600" b="1" spc="-5" dirty="0">
                <a:solidFill>
                  <a:srgbClr val="FFFFFF"/>
                </a:solidFill>
                <a:latin typeface="Comic Sans MS"/>
                <a:cs typeface="Comic Sans MS"/>
              </a:rPr>
              <a:t>neither be created nor</a:t>
            </a:r>
            <a:r>
              <a:rPr sz="2600" b="1" spc="-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mic Sans MS"/>
                <a:cs typeface="Comic Sans MS"/>
              </a:rPr>
              <a:t>destroyed.</a:t>
            </a:r>
            <a:endParaRPr sz="2600">
              <a:latin typeface="Comic Sans MS"/>
              <a:cs typeface="Comic Sans MS"/>
            </a:endParaRPr>
          </a:p>
          <a:p>
            <a:pPr marL="652780">
              <a:lnSpc>
                <a:spcPts val="3100"/>
              </a:lnSpc>
            </a:pPr>
            <a:r>
              <a:rPr sz="2600" b="1" dirty="0">
                <a:solidFill>
                  <a:srgbClr val="FFFFFF"/>
                </a:solidFill>
                <a:latin typeface="Comic Sans MS"/>
                <a:cs typeface="Comic Sans MS"/>
              </a:rPr>
              <a:t>It can only change</a:t>
            </a:r>
            <a:r>
              <a:rPr sz="2600" b="1" spc="-7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omic Sans MS"/>
                <a:cs typeface="Comic Sans MS"/>
              </a:rPr>
              <a:t>forms.</a:t>
            </a:r>
            <a:endParaRPr sz="2600">
              <a:latin typeface="Comic Sans MS"/>
              <a:cs typeface="Comic Sans MS"/>
            </a:endParaRPr>
          </a:p>
          <a:p>
            <a:pPr marL="304800" marR="296545" indent="-292735">
              <a:lnSpc>
                <a:spcPts val="3840"/>
              </a:lnSpc>
              <a:spcBef>
                <a:spcPts val="110"/>
              </a:spcBef>
              <a:buClr>
                <a:srgbClr val="DDDDDD"/>
              </a:buClr>
              <a:buSzPct val="70312"/>
              <a:buFont typeface="Wingdings 2"/>
              <a:buChar char=""/>
              <a:tabLst>
                <a:tab pos="305435" algn="l"/>
              </a:tabLst>
            </a:pPr>
            <a:r>
              <a:rPr sz="3200" b="1" spc="-5" dirty="0">
                <a:solidFill>
                  <a:srgbClr val="FFFFFF"/>
                </a:solidFill>
                <a:latin typeface="Comic Sans MS"/>
                <a:cs typeface="Comic Sans MS"/>
              </a:rPr>
              <a:t>In </a:t>
            </a:r>
            <a:r>
              <a:rPr sz="3200" b="1" dirty="0">
                <a:solidFill>
                  <a:srgbClr val="FFFFFF"/>
                </a:solidFill>
                <a:latin typeface="Comic Sans MS"/>
                <a:cs typeface="Comic Sans MS"/>
              </a:rPr>
              <a:t>any </a:t>
            </a:r>
            <a:r>
              <a:rPr sz="3200" b="1" spc="-5" dirty="0">
                <a:solidFill>
                  <a:srgbClr val="FFFFFF"/>
                </a:solidFill>
                <a:latin typeface="Comic Sans MS"/>
                <a:cs typeface="Comic Sans MS"/>
              </a:rPr>
              <a:t>process </a:t>
            </a:r>
            <a:r>
              <a:rPr sz="3200" b="1" dirty="0">
                <a:solidFill>
                  <a:srgbClr val="FFFFFF"/>
                </a:solidFill>
                <a:latin typeface="Comic Sans MS"/>
                <a:cs typeface="Comic Sans MS"/>
              </a:rPr>
              <a:t>in </a:t>
            </a:r>
            <a:r>
              <a:rPr sz="3200" b="1" spc="-10" dirty="0">
                <a:solidFill>
                  <a:srgbClr val="FFFFFF"/>
                </a:solidFill>
                <a:latin typeface="Comic Sans MS"/>
                <a:cs typeface="Comic Sans MS"/>
              </a:rPr>
              <a:t>an </a:t>
            </a:r>
            <a:r>
              <a:rPr sz="3200" b="1" spc="-5" dirty="0">
                <a:solidFill>
                  <a:srgbClr val="FFFFFF"/>
                </a:solidFill>
                <a:latin typeface="Comic Sans MS"/>
                <a:cs typeface="Comic Sans MS"/>
              </a:rPr>
              <a:t>isolated </a:t>
            </a:r>
            <a:r>
              <a:rPr sz="3200" b="1" dirty="0">
                <a:solidFill>
                  <a:srgbClr val="FFFFFF"/>
                </a:solidFill>
                <a:latin typeface="Comic Sans MS"/>
                <a:cs typeface="Comic Sans MS"/>
              </a:rPr>
              <a:t>system,  </a:t>
            </a:r>
            <a:r>
              <a:rPr sz="3200" b="1" spc="-5" dirty="0">
                <a:solidFill>
                  <a:srgbClr val="FFFFFF"/>
                </a:solidFill>
                <a:latin typeface="Comic Sans MS"/>
                <a:cs typeface="Comic Sans MS"/>
              </a:rPr>
              <a:t>the total energy remains the</a:t>
            </a:r>
            <a:r>
              <a:rPr sz="3200" b="1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omic Sans MS"/>
                <a:cs typeface="Comic Sans MS"/>
              </a:rPr>
              <a:t>same.</a:t>
            </a:r>
            <a:endParaRPr sz="3200">
              <a:latin typeface="Comic Sans MS"/>
              <a:cs typeface="Comic Sans MS"/>
            </a:endParaRPr>
          </a:p>
          <a:p>
            <a:pPr marL="304800" indent="-292735">
              <a:lnSpc>
                <a:spcPts val="3710"/>
              </a:lnSpc>
              <a:buClr>
                <a:srgbClr val="DDDDDD"/>
              </a:buClr>
              <a:buSzPct val="70312"/>
              <a:buFont typeface="Wingdings 2"/>
              <a:buChar char=""/>
              <a:tabLst>
                <a:tab pos="305435" algn="l"/>
              </a:tabLst>
            </a:pPr>
            <a:r>
              <a:rPr sz="3200" b="1" dirty="0">
                <a:solidFill>
                  <a:srgbClr val="FFFFFF"/>
                </a:solidFill>
                <a:latin typeface="Comic Sans MS"/>
                <a:cs typeface="Comic Sans MS"/>
              </a:rPr>
              <a:t>For a </a:t>
            </a:r>
            <a:r>
              <a:rPr sz="3200" b="1" spc="-5" dirty="0">
                <a:solidFill>
                  <a:srgbClr val="FFFFFF"/>
                </a:solidFill>
                <a:latin typeface="Comic Sans MS"/>
                <a:cs typeface="Comic Sans MS"/>
              </a:rPr>
              <a:t>thermodynamic </a:t>
            </a:r>
            <a:r>
              <a:rPr sz="3200" b="1" dirty="0">
                <a:solidFill>
                  <a:srgbClr val="FFFFFF"/>
                </a:solidFill>
                <a:latin typeface="Comic Sans MS"/>
                <a:cs typeface="Comic Sans MS"/>
              </a:rPr>
              <a:t>cycle </a:t>
            </a:r>
            <a:r>
              <a:rPr sz="3200" b="1" spc="-5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3200" b="1" spc="-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omic Sans MS"/>
                <a:cs typeface="Comic Sans MS"/>
              </a:rPr>
              <a:t>net</a:t>
            </a:r>
            <a:endParaRPr sz="3200">
              <a:latin typeface="Comic Sans MS"/>
              <a:cs typeface="Comic Sans MS"/>
            </a:endParaRPr>
          </a:p>
          <a:p>
            <a:pPr marL="304800" marR="5080">
              <a:lnSpc>
                <a:spcPct val="100000"/>
              </a:lnSpc>
            </a:pPr>
            <a:r>
              <a:rPr sz="3200" b="1" spc="-5" dirty="0">
                <a:solidFill>
                  <a:srgbClr val="FFFFFF"/>
                </a:solidFill>
                <a:latin typeface="Comic Sans MS"/>
                <a:cs typeface="Comic Sans MS"/>
              </a:rPr>
              <a:t>heat </a:t>
            </a:r>
            <a:r>
              <a:rPr sz="3200" b="1" dirty="0">
                <a:solidFill>
                  <a:srgbClr val="FFFFFF"/>
                </a:solidFill>
                <a:latin typeface="Comic Sans MS"/>
                <a:cs typeface="Comic Sans MS"/>
              </a:rPr>
              <a:t>supplied </a:t>
            </a:r>
            <a:r>
              <a:rPr sz="3200" b="1" spc="-5" dirty="0">
                <a:solidFill>
                  <a:srgbClr val="FFFFFF"/>
                </a:solidFill>
                <a:latin typeface="Comic Sans MS"/>
                <a:cs typeface="Comic Sans MS"/>
              </a:rPr>
              <a:t>to the </a:t>
            </a:r>
            <a:r>
              <a:rPr sz="3200" b="1" dirty="0">
                <a:solidFill>
                  <a:srgbClr val="FFFFFF"/>
                </a:solidFill>
                <a:latin typeface="Comic Sans MS"/>
                <a:cs typeface="Comic Sans MS"/>
              </a:rPr>
              <a:t>system </a:t>
            </a:r>
            <a:r>
              <a:rPr sz="3200" b="1" spc="-5" dirty="0">
                <a:solidFill>
                  <a:srgbClr val="FFFFFF"/>
                </a:solidFill>
                <a:latin typeface="Comic Sans MS"/>
                <a:cs typeface="Comic Sans MS"/>
              </a:rPr>
              <a:t>equals the  net work done by the</a:t>
            </a:r>
            <a:r>
              <a:rPr sz="3200" b="1" spc="-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omic Sans MS"/>
                <a:cs typeface="Comic Sans MS"/>
              </a:rPr>
              <a:t>system.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9275" y="5944933"/>
            <a:ext cx="4897755" cy="913130"/>
          </a:xfrm>
          <a:custGeom>
            <a:avLst/>
            <a:gdLst/>
            <a:ahLst/>
            <a:cxnLst/>
            <a:rect l="l" t="t" r="r" b="b"/>
            <a:pathLst>
              <a:path w="4897755" h="913129">
                <a:moveTo>
                  <a:pt x="85525" y="21310"/>
                </a:moveTo>
                <a:lnTo>
                  <a:pt x="3636702" y="913064"/>
                </a:lnTo>
                <a:lnTo>
                  <a:pt x="4897406" y="913064"/>
                </a:lnTo>
                <a:lnTo>
                  <a:pt x="85525" y="21310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60"/>
                </a:lnTo>
                <a:lnTo>
                  <a:pt x="85525" y="21310"/>
                </a:lnTo>
                <a:lnTo>
                  <a:pt x="660" y="0"/>
                </a:lnTo>
                <a:close/>
              </a:path>
            </a:pathLst>
          </a:custGeom>
          <a:solidFill>
            <a:srgbClr val="A6B8DB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5711" y="5939015"/>
            <a:ext cx="3651885" cy="919480"/>
          </a:xfrm>
          <a:custGeom>
            <a:avLst/>
            <a:gdLst/>
            <a:ahLst/>
            <a:cxnLst/>
            <a:rect l="l" t="t" r="r" b="b"/>
            <a:pathLst>
              <a:path w="3651885" h="919479">
                <a:moveTo>
                  <a:pt x="0" y="0"/>
                </a:moveTo>
                <a:lnTo>
                  <a:pt x="7924" y="6349"/>
                </a:lnTo>
                <a:lnTo>
                  <a:pt x="2868874" y="918983"/>
                </a:lnTo>
                <a:lnTo>
                  <a:pt x="3651888" y="91898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784015"/>
            <a:ext cx="3372797" cy="10739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3268" y="240284"/>
            <a:ext cx="8117840" cy="5787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4F81BC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4F81BC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Constantia"/>
                <a:cs typeface="Constantia"/>
              </a:rPr>
              <a:t>The</a:t>
            </a:r>
            <a:r>
              <a:rPr sz="2700" spc="-100" dirty="0">
                <a:latin typeface="Constantia"/>
                <a:cs typeface="Constantia"/>
              </a:rPr>
              <a:t> </a:t>
            </a:r>
            <a:r>
              <a:rPr sz="2700" spc="-10" dirty="0">
                <a:latin typeface="Constantia"/>
                <a:cs typeface="Constantia"/>
              </a:rPr>
              <a:t>First</a:t>
            </a:r>
            <a:r>
              <a:rPr sz="2700" spc="-90" dirty="0">
                <a:latin typeface="Constantia"/>
                <a:cs typeface="Constantia"/>
              </a:rPr>
              <a:t> </a:t>
            </a:r>
            <a:r>
              <a:rPr sz="2700" spc="-5" dirty="0">
                <a:latin typeface="Constantia"/>
                <a:cs typeface="Constantia"/>
              </a:rPr>
              <a:t>Law</a:t>
            </a:r>
            <a:r>
              <a:rPr sz="2700" spc="-114" dirty="0">
                <a:latin typeface="Constantia"/>
                <a:cs typeface="Constantia"/>
              </a:rPr>
              <a:t> </a:t>
            </a:r>
            <a:r>
              <a:rPr sz="2700" spc="-10" dirty="0">
                <a:latin typeface="Constantia"/>
                <a:cs typeface="Constantia"/>
              </a:rPr>
              <a:t>states</a:t>
            </a:r>
            <a:r>
              <a:rPr sz="2700" spc="-95" dirty="0">
                <a:latin typeface="Constantia"/>
                <a:cs typeface="Constantia"/>
              </a:rPr>
              <a:t> </a:t>
            </a:r>
            <a:r>
              <a:rPr sz="2700" spc="-5" dirty="0">
                <a:latin typeface="Constantia"/>
                <a:cs typeface="Constantia"/>
              </a:rPr>
              <a:t>that</a:t>
            </a:r>
            <a:r>
              <a:rPr sz="2700" spc="-130" dirty="0">
                <a:latin typeface="Constantia"/>
                <a:cs typeface="Constantia"/>
              </a:rPr>
              <a:t> </a:t>
            </a:r>
            <a:r>
              <a:rPr sz="2700" dirty="0">
                <a:latin typeface="Constantia"/>
                <a:cs typeface="Constantia"/>
              </a:rPr>
              <a:t>energy</a:t>
            </a:r>
            <a:r>
              <a:rPr sz="2700" spc="-135" dirty="0">
                <a:latin typeface="Constantia"/>
                <a:cs typeface="Constantia"/>
              </a:rPr>
              <a:t> </a:t>
            </a:r>
            <a:r>
              <a:rPr sz="2700" spc="-5" dirty="0">
                <a:latin typeface="Constantia"/>
                <a:cs typeface="Constantia"/>
              </a:rPr>
              <a:t>cannot</a:t>
            </a:r>
            <a:r>
              <a:rPr sz="2700" spc="-65" dirty="0">
                <a:latin typeface="Constantia"/>
                <a:cs typeface="Constantia"/>
              </a:rPr>
              <a:t> </a:t>
            </a:r>
            <a:r>
              <a:rPr sz="2700" spc="-10" dirty="0">
                <a:latin typeface="Constantia"/>
                <a:cs typeface="Constantia"/>
              </a:rPr>
              <a:t>be</a:t>
            </a:r>
            <a:r>
              <a:rPr sz="2700" spc="-140" dirty="0">
                <a:latin typeface="Constantia"/>
                <a:cs typeface="Constantia"/>
              </a:rPr>
              <a:t> </a:t>
            </a:r>
            <a:r>
              <a:rPr sz="2700" spc="-15" dirty="0">
                <a:latin typeface="Constantia"/>
                <a:cs typeface="Constantia"/>
              </a:rPr>
              <a:t>created</a:t>
            </a:r>
            <a:r>
              <a:rPr sz="2700" spc="-75" dirty="0">
                <a:latin typeface="Constantia"/>
                <a:cs typeface="Constantia"/>
              </a:rPr>
              <a:t> </a:t>
            </a:r>
            <a:r>
              <a:rPr sz="2700" dirty="0">
                <a:latin typeface="Constantia"/>
                <a:cs typeface="Constantia"/>
              </a:rPr>
              <a:t>or  </a:t>
            </a:r>
            <a:r>
              <a:rPr sz="2700" spc="-20" dirty="0">
                <a:latin typeface="Constantia"/>
                <a:cs typeface="Constantia"/>
              </a:rPr>
              <a:t>destroyed; </a:t>
            </a:r>
            <a:r>
              <a:rPr sz="2700" spc="-45" dirty="0">
                <a:latin typeface="Constantia"/>
                <a:cs typeface="Constantia"/>
              </a:rPr>
              <a:t>rather, </a:t>
            </a:r>
            <a:r>
              <a:rPr sz="2700" spc="-10" dirty="0">
                <a:latin typeface="Constantia"/>
                <a:cs typeface="Constantia"/>
              </a:rPr>
              <a:t>the </a:t>
            </a:r>
            <a:r>
              <a:rPr sz="2700" dirty="0">
                <a:latin typeface="Constantia"/>
                <a:cs typeface="Constantia"/>
              </a:rPr>
              <a:t>amount of energy </a:t>
            </a:r>
            <a:r>
              <a:rPr sz="2700" spc="-5" dirty="0">
                <a:latin typeface="Constantia"/>
                <a:cs typeface="Constantia"/>
              </a:rPr>
              <a:t>lost in </a:t>
            </a:r>
            <a:r>
              <a:rPr sz="2700" dirty="0">
                <a:latin typeface="Constantia"/>
                <a:cs typeface="Constantia"/>
              </a:rPr>
              <a:t>a  </a:t>
            </a:r>
            <a:r>
              <a:rPr sz="2700" spc="-15" dirty="0">
                <a:latin typeface="Constantia"/>
                <a:cs typeface="Constantia"/>
              </a:rPr>
              <a:t>steady </a:t>
            </a:r>
            <a:r>
              <a:rPr sz="2700" spc="-10" dirty="0">
                <a:latin typeface="Constantia"/>
                <a:cs typeface="Constantia"/>
              </a:rPr>
              <a:t>state </a:t>
            </a:r>
            <a:r>
              <a:rPr sz="2700" spc="-15" dirty="0">
                <a:latin typeface="Constantia"/>
                <a:cs typeface="Constantia"/>
              </a:rPr>
              <a:t>process </a:t>
            </a:r>
            <a:r>
              <a:rPr sz="2700" spc="-5" dirty="0">
                <a:latin typeface="Constantia"/>
                <a:cs typeface="Constantia"/>
              </a:rPr>
              <a:t>cannot be </a:t>
            </a:r>
            <a:r>
              <a:rPr sz="2700" spc="-15" dirty="0">
                <a:latin typeface="Constantia"/>
                <a:cs typeface="Constantia"/>
              </a:rPr>
              <a:t>greater </a:t>
            </a:r>
            <a:r>
              <a:rPr sz="2700" spc="-5" dirty="0">
                <a:latin typeface="Constantia"/>
                <a:cs typeface="Constantia"/>
              </a:rPr>
              <a:t>than </a:t>
            </a:r>
            <a:r>
              <a:rPr sz="2700" spc="-10" dirty="0">
                <a:latin typeface="Constantia"/>
                <a:cs typeface="Constantia"/>
              </a:rPr>
              <a:t>the  </a:t>
            </a:r>
            <a:r>
              <a:rPr sz="2700" dirty="0">
                <a:latin typeface="Constantia"/>
                <a:cs typeface="Constantia"/>
              </a:rPr>
              <a:t>amount of energy gained. </a:t>
            </a:r>
            <a:r>
              <a:rPr sz="2700" spc="-5" dirty="0">
                <a:latin typeface="Constantia"/>
                <a:cs typeface="Constantia"/>
              </a:rPr>
              <a:t>This is </a:t>
            </a:r>
            <a:r>
              <a:rPr sz="2700" spc="-10" dirty="0">
                <a:latin typeface="Constantia"/>
                <a:cs typeface="Constantia"/>
              </a:rPr>
              <a:t>the statement </a:t>
            </a:r>
            <a:r>
              <a:rPr sz="2700" dirty="0">
                <a:latin typeface="Constantia"/>
                <a:cs typeface="Constantia"/>
              </a:rPr>
              <a:t>of  </a:t>
            </a:r>
            <a:r>
              <a:rPr sz="2700" spc="-5" dirty="0">
                <a:latin typeface="Constantia"/>
                <a:cs typeface="Constantia"/>
              </a:rPr>
              <a:t>conservation </a:t>
            </a:r>
            <a:r>
              <a:rPr sz="2700" dirty="0">
                <a:latin typeface="Constantia"/>
                <a:cs typeface="Constantia"/>
              </a:rPr>
              <a:t>of energy </a:t>
            </a:r>
            <a:r>
              <a:rPr sz="2700" spc="-10" dirty="0">
                <a:latin typeface="Constantia"/>
                <a:cs typeface="Constantia"/>
              </a:rPr>
              <a:t>for </a:t>
            </a:r>
            <a:r>
              <a:rPr sz="2700" dirty="0">
                <a:latin typeface="Constantia"/>
                <a:cs typeface="Constantia"/>
              </a:rPr>
              <a:t>a </a:t>
            </a:r>
            <a:r>
              <a:rPr sz="2700" spc="-5" dirty="0">
                <a:latin typeface="Constantia"/>
                <a:cs typeface="Constantia"/>
              </a:rPr>
              <a:t>thermodynamic </a:t>
            </a:r>
            <a:r>
              <a:rPr sz="2700" spc="-15" dirty="0">
                <a:latin typeface="Constantia"/>
                <a:cs typeface="Constantia"/>
              </a:rPr>
              <a:t>system.  </a:t>
            </a:r>
            <a:r>
              <a:rPr sz="2700" spc="-35" dirty="0">
                <a:latin typeface="Constantia"/>
                <a:cs typeface="Constantia"/>
              </a:rPr>
              <a:t>It</a:t>
            </a:r>
            <a:r>
              <a:rPr sz="2700" spc="-135" dirty="0">
                <a:latin typeface="Constantia"/>
                <a:cs typeface="Constantia"/>
              </a:rPr>
              <a:t> </a:t>
            </a:r>
            <a:r>
              <a:rPr sz="2700" spc="-10" dirty="0">
                <a:latin typeface="Constantia"/>
                <a:cs typeface="Constantia"/>
              </a:rPr>
              <a:t>refers</a:t>
            </a:r>
            <a:r>
              <a:rPr sz="2700" spc="-95" dirty="0">
                <a:latin typeface="Constantia"/>
                <a:cs typeface="Constantia"/>
              </a:rPr>
              <a:t> </a:t>
            </a:r>
            <a:r>
              <a:rPr sz="2700" spc="-25" dirty="0">
                <a:latin typeface="Constantia"/>
                <a:cs typeface="Constantia"/>
              </a:rPr>
              <a:t>to</a:t>
            </a:r>
            <a:r>
              <a:rPr sz="2700" spc="-105" dirty="0">
                <a:latin typeface="Constantia"/>
                <a:cs typeface="Constantia"/>
              </a:rPr>
              <a:t> </a:t>
            </a:r>
            <a:r>
              <a:rPr sz="2700" spc="-10" dirty="0">
                <a:latin typeface="Constantia"/>
                <a:cs typeface="Constantia"/>
              </a:rPr>
              <a:t>the</a:t>
            </a:r>
            <a:r>
              <a:rPr sz="2700" spc="-100" dirty="0">
                <a:latin typeface="Constantia"/>
                <a:cs typeface="Constantia"/>
              </a:rPr>
              <a:t> </a:t>
            </a:r>
            <a:r>
              <a:rPr sz="2700" spc="-25" dirty="0">
                <a:latin typeface="Constantia"/>
                <a:cs typeface="Constantia"/>
              </a:rPr>
              <a:t>two</a:t>
            </a:r>
            <a:r>
              <a:rPr sz="2700" spc="-140" dirty="0">
                <a:latin typeface="Constantia"/>
                <a:cs typeface="Constantia"/>
              </a:rPr>
              <a:t> </a:t>
            </a:r>
            <a:r>
              <a:rPr sz="2700" spc="-30" dirty="0">
                <a:latin typeface="Constantia"/>
                <a:cs typeface="Constantia"/>
              </a:rPr>
              <a:t>ways</a:t>
            </a:r>
            <a:r>
              <a:rPr sz="2700" spc="-110" dirty="0">
                <a:latin typeface="Constantia"/>
                <a:cs typeface="Constantia"/>
              </a:rPr>
              <a:t> </a:t>
            </a:r>
            <a:r>
              <a:rPr sz="2700" spc="-5" dirty="0">
                <a:latin typeface="Constantia"/>
                <a:cs typeface="Constantia"/>
              </a:rPr>
              <a:t>that</a:t>
            </a:r>
            <a:r>
              <a:rPr sz="2700" spc="-120" dirty="0">
                <a:latin typeface="Constantia"/>
                <a:cs typeface="Constantia"/>
              </a:rPr>
              <a:t> </a:t>
            </a:r>
            <a:r>
              <a:rPr sz="2700" dirty="0">
                <a:latin typeface="Constantia"/>
                <a:cs typeface="Constantia"/>
              </a:rPr>
              <a:t>a</a:t>
            </a:r>
            <a:r>
              <a:rPr sz="2700" spc="-145" dirty="0">
                <a:latin typeface="Constantia"/>
                <a:cs typeface="Constantia"/>
              </a:rPr>
              <a:t> </a:t>
            </a:r>
            <a:r>
              <a:rPr sz="2700" spc="-5" dirty="0">
                <a:latin typeface="Constantia"/>
                <a:cs typeface="Constantia"/>
              </a:rPr>
              <a:t>closed</a:t>
            </a:r>
            <a:r>
              <a:rPr sz="2700" spc="-55" dirty="0">
                <a:latin typeface="Constantia"/>
                <a:cs typeface="Constantia"/>
              </a:rPr>
              <a:t> </a:t>
            </a:r>
            <a:r>
              <a:rPr sz="2700" spc="-15" dirty="0">
                <a:latin typeface="Constantia"/>
                <a:cs typeface="Constantia"/>
              </a:rPr>
              <a:t>system</a:t>
            </a:r>
            <a:r>
              <a:rPr sz="2700" spc="-90" dirty="0">
                <a:latin typeface="Constantia"/>
                <a:cs typeface="Constantia"/>
              </a:rPr>
              <a:t> </a:t>
            </a:r>
            <a:r>
              <a:rPr sz="2700" spc="-10" dirty="0">
                <a:latin typeface="Constantia"/>
                <a:cs typeface="Constantia"/>
              </a:rPr>
              <a:t>transfers  </a:t>
            </a:r>
            <a:r>
              <a:rPr sz="2700" dirty="0">
                <a:latin typeface="Constantia"/>
                <a:cs typeface="Constantia"/>
              </a:rPr>
              <a:t>energy </a:t>
            </a:r>
            <a:r>
              <a:rPr sz="2700" spc="-25" dirty="0">
                <a:latin typeface="Constantia"/>
                <a:cs typeface="Constantia"/>
              </a:rPr>
              <a:t>to </a:t>
            </a:r>
            <a:r>
              <a:rPr sz="2700" dirty="0">
                <a:latin typeface="Constantia"/>
                <a:cs typeface="Constantia"/>
              </a:rPr>
              <a:t>and </a:t>
            </a:r>
            <a:r>
              <a:rPr sz="2700" spc="-10" dirty="0">
                <a:latin typeface="Constantia"/>
                <a:cs typeface="Constantia"/>
              </a:rPr>
              <a:t>from </a:t>
            </a:r>
            <a:r>
              <a:rPr sz="2700" spc="-5" dirty="0">
                <a:latin typeface="Constantia"/>
                <a:cs typeface="Constantia"/>
              </a:rPr>
              <a:t>its surroundings </a:t>
            </a:r>
            <a:r>
              <a:rPr sz="2700" dirty="0">
                <a:latin typeface="Constantia"/>
                <a:cs typeface="Constantia"/>
              </a:rPr>
              <a:t>– </a:t>
            </a:r>
            <a:r>
              <a:rPr sz="2700" spc="-15" dirty="0">
                <a:latin typeface="Constantia"/>
                <a:cs typeface="Constantia"/>
              </a:rPr>
              <a:t>by </a:t>
            </a:r>
            <a:r>
              <a:rPr sz="2700" spc="-10" dirty="0">
                <a:latin typeface="Constantia"/>
                <a:cs typeface="Constantia"/>
              </a:rPr>
              <a:t>the </a:t>
            </a:r>
            <a:r>
              <a:rPr sz="2700" spc="-15" dirty="0">
                <a:latin typeface="Constantia"/>
                <a:cs typeface="Constantia"/>
              </a:rPr>
              <a:t>process  </a:t>
            </a:r>
            <a:r>
              <a:rPr sz="2700" dirty="0">
                <a:latin typeface="Constantia"/>
                <a:cs typeface="Constantia"/>
              </a:rPr>
              <a:t>of </a:t>
            </a:r>
            <a:r>
              <a:rPr sz="2700" spc="-5" dirty="0">
                <a:latin typeface="Constantia"/>
                <a:cs typeface="Constantia"/>
              </a:rPr>
              <a:t>heating </a:t>
            </a:r>
            <a:r>
              <a:rPr sz="2700" dirty="0">
                <a:latin typeface="Constantia"/>
                <a:cs typeface="Constantia"/>
              </a:rPr>
              <a:t>(or </a:t>
            </a:r>
            <a:r>
              <a:rPr sz="2700" spc="-5" dirty="0">
                <a:latin typeface="Constantia"/>
                <a:cs typeface="Constantia"/>
              </a:rPr>
              <a:t>cooling) </a:t>
            </a:r>
            <a:r>
              <a:rPr sz="2700" dirty="0">
                <a:latin typeface="Constantia"/>
                <a:cs typeface="Constantia"/>
              </a:rPr>
              <a:t>and </a:t>
            </a:r>
            <a:r>
              <a:rPr sz="2700" spc="-10" dirty="0">
                <a:latin typeface="Constantia"/>
                <a:cs typeface="Constantia"/>
              </a:rPr>
              <a:t>the </a:t>
            </a:r>
            <a:r>
              <a:rPr sz="2700" spc="-15" dirty="0">
                <a:latin typeface="Constantia"/>
                <a:cs typeface="Constantia"/>
              </a:rPr>
              <a:t>process </a:t>
            </a:r>
            <a:r>
              <a:rPr sz="2700" dirty="0">
                <a:latin typeface="Constantia"/>
                <a:cs typeface="Constantia"/>
              </a:rPr>
              <a:t>of  </a:t>
            </a:r>
            <a:r>
              <a:rPr sz="2700" spc="-5" dirty="0">
                <a:latin typeface="Constantia"/>
                <a:cs typeface="Constantia"/>
              </a:rPr>
              <a:t>mechanical </a:t>
            </a:r>
            <a:r>
              <a:rPr sz="2700" spc="-20" dirty="0">
                <a:latin typeface="Constantia"/>
                <a:cs typeface="Constantia"/>
              </a:rPr>
              <a:t>work. </a:t>
            </a:r>
            <a:r>
              <a:rPr sz="2700" spc="-5" dirty="0">
                <a:latin typeface="Constantia"/>
                <a:cs typeface="Constantia"/>
              </a:rPr>
              <a:t>The </a:t>
            </a:r>
            <a:r>
              <a:rPr sz="2700" spc="-25" dirty="0">
                <a:latin typeface="Constantia"/>
                <a:cs typeface="Constantia"/>
              </a:rPr>
              <a:t>rate </a:t>
            </a:r>
            <a:r>
              <a:rPr sz="2700" dirty="0">
                <a:latin typeface="Constantia"/>
                <a:cs typeface="Constantia"/>
              </a:rPr>
              <a:t>of gain or loss </a:t>
            </a:r>
            <a:r>
              <a:rPr sz="2700" spc="-5" dirty="0">
                <a:latin typeface="Constantia"/>
                <a:cs typeface="Constantia"/>
              </a:rPr>
              <a:t>in </a:t>
            </a:r>
            <a:r>
              <a:rPr sz="2700" spc="-10" dirty="0">
                <a:latin typeface="Constantia"/>
                <a:cs typeface="Constantia"/>
              </a:rPr>
              <a:t>the  </a:t>
            </a:r>
            <a:r>
              <a:rPr sz="2700" spc="-15" dirty="0">
                <a:latin typeface="Constantia"/>
                <a:cs typeface="Constantia"/>
              </a:rPr>
              <a:t>stored </a:t>
            </a:r>
            <a:r>
              <a:rPr sz="2700" dirty="0">
                <a:latin typeface="Constantia"/>
                <a:cs typeface="Constantia"/>
              </a:rPr>
              <a:t>energy of a </a:t>
            </a:r>
            <a:r>
              <a:rPr sz="2700" spc="-15" dirty="0">
                <a:latin typeface="Constantia"/>
                <a:cs typeface="Constantia"/>
              </a:rPr>
              <a:t>system </a:t>
            </a:r>
            <a:r>
              <a:rPr sz="2700" spc="-5" dirty="0">
                <a:latin typeface="Constantia"/>
                <a:cs typeface="Constantia"/>
              </a:rPr>
              <a:t>is determined </a:t>
            </a:r>
            <a:r>
              <a:rPr sz="2700" spc="-15" dirty="0">
                <a:latin typeface="Constantia"/>
                <a:cs typeface="Constantia"/>
              </a:rPr>
              <a:t>by </a:t>
            </a:r>
            <a:r>
              <a:rPr sz="2700" spc="-10" dirty="0">
                <a:latin typeface="Constantia"/>
                <a:cs typeface="Constantia"/>
              </a:rPr>
              <a:t>the </a:t>
            </a:r>
            <a:r>
              <a:rPr sz="2700" spc="-20" dirty="0">
                <a:latin typeface="Constantia"/>
                <a:cs typeface="Constantia"/>
              </a:rPr>
              <a:t>rates  </a:t>
            </a:r>
            <a:r>
              <a:rPr sz="2700" dirty="0">
                <a:latin typeface="Constantia"/>
                <a:cs typeface="Constantia"/>
              </a:rPr>
              <a:t>of </a:t>
            </a:r>
            <a:r>
              <a:rPr sz="2700" spc="-5" dirty="0">
                <a:latin typeface="Constantia"/>
                <a:cs typeface="Constantia"/>
              </a:rPr>
              <a:t>these </a:t>
            </a:r>
            <a:r>
              <a:rPr sz="2700" spc="-25" dirty="0">
                <a:latin typeface="Constantia"/>
                <a:cs typeface="Constantia"/>
              </a:rPr>
              <a:t>two </a:t>
            </a:r>
            <a:r>
              <a:rPr sz="2700" spc="-15" dirty="0">
                <a:latin typeface="Constantia"/>
                <a:cs typeface="Constantia"/>
              </a:rPr>
              <a:t>processes. </a:t>
            </a:r>
            <a:r>
              <a:rPr sz="2700" dirty="0">
                <a:latin typeface="Constantia"/>
                <a:cs typeface="Constantia"/>
              </a:rPr>
              <a:t>In open </a:t>
            </a:r>
            <a:r>
              <a:rPr sz="2700" spc="-15" dirty="0">
                <a:latin typeface="Constantia"/>
                <a:cs typeface="Constantia"/>
              </a:rPr>
              <a:t>systems, </a:t>
            </a:r>
            <a:r>
              <a:rPr sz="2700" spc="-10" dirty="0">
                <a:latin typeface="Constantia"/>
                <a:cs typeface="Constantia"/>
              </a:rPr>
              <a:t>the </a:t>
            </a:r>
            <a:r>
              <a:rPr sz="2700" spc="40" dirty="0">
                <a:latin typeface="Constantia"/>
                <a:cs typeface="Constantia"/>
              </a:rPr>
              <a:t>flow </a:t>
            </a:r>
            <a:r>
              <a:rPr sz="2700" dirty="0">
                <a:latin typeface="Constantia"/>
                <a:cs typeface="Constantia"/>
              </a:rPr>
              <a:t>of  </a:t>
            </a:r>
            <a:r>
              <a:rPr sz="2700" spc="-20" dirty="0">
                <a:latin typeface="Constantia"/>
                <a:cs typeface="Constantia"/>
              </a:rPr>
              <a:t>matter </a:t>
            </a:r>
            <a:r>
              <a:rPr sz="2700" spc="-5" dirty="0">
                <a:latin typeface="Constantia"/>
                <a:cs typeface="Constantia"/>
              </a:rPr>
              <a:t>is </a:t>
            </a:r>
            <a:r>
              <a:rPr sz="2700" dirty="0">
                <a:latin typeface="Constantia"/>
                <a:cs typeface="Constantia"/>
              </a:rPr>
              <a:t>another energy </a:t>
            </a:r>
            <a:r>
              <a:rPr sz="2700" spc="-15" dirty="0">
                <a:latin typeface="Constantia"/>
                <a:cs typeface="Constantia"/>
              </a:rPr>
              <a:t>transfer </a:t>
            </a:r>
            <a:r>
              <a:rPr sz="2700" spc="-5" dirty="0">
                <a:latin typeface="Constantia"/>
                <a:cs typeface="Constantia"/>
              </a:rPr>
              <a:t>mechanism, </a:t>
            </a:r>
            <a:r>
              <a:rPr sz="2700" dirty="0">
                <a:latin typeface="Constantia"/>
                <a:cs typeface="Constantia"/>
              </a:rPr>
              <a:t>and  </a:t>
            </a:r>
            <a:r>
              <a:rPr sz="2700" spc="-15" dirty="0">
                <a:latin typeface="Constantia"/>
                <a:cs typeface="Constantia"/>
              </a:rPr>
              <a:t>extra</a:t>
            </a:r>
            <a:r>
              <a:rPr sz="2700" spc="-105" dirty="0">
                <a:latin typeface="Constantia"/>
                <a:cs typeface="Constantia"/>
              </a:rPr>
              <a:t> </a:t>
            </a:r>
            <a:r>
              <a:rPr sz="2700" spc="-10" dirty="0">
                <a:latin typeface="Constantia"/>
                <a:cs typeface="Constantia"/>
              </a:rPr>
              <a:t>terms</a:t>
            </a:r>
            <a:r>
              <a:rPr sz="2700" spc="-65" dirty="0">
                <a:latin typeface="Constantia"/>
                <a:cs typeface="Constantia"/>
              </a:rPr>
              <a:t> </a:t>
            </a:r>
            <a:r>
              <a:rPr sz="2700" spc="-5" dirty="0">
                <a:latin typeface="Constantia"/>
                <a:cs typeface="Constantia"/>
              </a:rPr>
              <a:t>must</a:t>
            </a:r>
            <a:r>
              <a:rPr sz="2700" spc="-70" dirty="0">
                <a:latin typeface="Constantia"/>
                <a:cs typeface="Constantia"/>
              </a:rPr>
              <a:t> </a:t>
            </a:r>
            <a:r>
              <a:rPr sz="2700" spc="-10" dirty="0">
                <a:latin typeface="Constantia"/>
                <a:cs typeface="Constantia"/>
              </a:rPr>
              <a:t>be</a:t>
            </a:r>
            <a:r>
              <a:rPr sz="2700" spc="-75" dirty="0">
                <a:latin typeface="Constantia"/>
                <a:cs typeface="Constantia"/>
              </a:rPr>
              <a:t> </a:t>
            </a:r>
            <a:r>
              <a:rPr sz="2700" spc="-5" dirty="0">
                <a:latin typeface="Constantia"/>
                <a:cs typeface="Constantia"/>
              </a:rPr>
              <a:t>included</a:t>
            </a:r>
            <a:r>
              <a:rPr sz="2700" spc="10" dirty="0">
                <a:latin typeface="Constantia"/>
                <a:cs typeface="Constantia"/>
              </a:rPr>
              <a:t> </a:t>
            </a:r>
            <a:r>
              <a:rPr sz="2700" spc="-5" dirty="0">
                <a:latin typeface="Constantia"/>
                <a:cs typeface="Constantia"/>
              </a:rPr>
              <a:t>in</a:t>
            </a:r>
            <a:r>
              <a:rPr sz="2700" spc="-70" dirty="0">
                <a:latin typeface="Constantia"/>
                <a:cs typeface="Constantia"/>
              </a:rPr>
              <a:t> </a:t>
            </a:r>
            <a:r>
              <a:rPr sz="2700" spc="-10" dirty="0">
                <a:latin typeface="Constantia"/>
                <a:cs typeface="Constantia"/>
              </a:rPr>
              <a:t>the</a:t>
            </a:r>
            <a:r>
              <a:rPr sz="2700" spc="-135" dirty="0">
                <a:latin typeface="Constantia"/>
                <a:cs typeface="Constantia"/>
              </a:rPr>
              <a:t> </a:t>
            </a:r>
            <a:r>
              <a:rPr sz="2700" spc="-10" dirty="0">
                <a:latin typeface="Constantia"/>
                <a:cs typeface="Constantia"/>
              </a:rPr>
              <a:t>expression</a:t>
            </a:r>
            <a:r>
              <a:rPr sz="2700" spc="-135" dirty="0">
                <a:latin typeface="Constantia"/>
                <a:cs typeface="Constantia"/>
              </a:rPr>
              <a:t> </a:t>
            </a:r>
            <a:r>
              <a:rPr sz="2700" dirty="0">
                <a:latin typeface="Constantia"/>
                <a:cs typeface="Constantia"/>
              </a:rPr>
              <a:t>of</a:t>
            </a:r>
            <a:r>
              <a:rPr sz="2700" spc="35" dirty="0">
                <a:latin typeface="Constantia"/>
                <a:cs typeface="Constantia"/>
              </a:rPr>
              <a:t> </a:t>
            </a:r>
            <a:r>
              <a:rPr sz="2700" spc="-10" dirty="0">
                <a:latin typeface="Constantia"/>
                <a:cs typeface="Constantia"/>
              </a:rPr>
              <a:t>the  </a:t>
            </a:r>
            <a:r>
              <a:rPr sz="2700" spc="5" dirty="0">
                <a:latin typeface="Constantia"/>
                <a:cs typeface="Constantia"/>
              </a:rPr>
              <a:t>first</a:t>
            </a:r>
            <a:r>
              <a:rPr sz="2700" spc="-90" dirty="0">
                <a:latin typeface="Constantia"/>
                <a:cs typeface="Constantia"/>
              </a:rPr>
              <a:t> </a:t>
            </a:r>
            <a:r>
              <a:rPr sz="2700" spc="-80" dirty="0">
                <a:latin typeface="Constantia"/>
                <a:cs typeface="Constantia"/>
              </a:rPr>
              <a:t>law.</a:t>
            </a:r>
            <a:endParaRPr sz="27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628</Words>
  <Application>Microsoft Office PowerPoint</Application>
  <PresentationFormat>On-screen Show (4:3)</PresentationFormat>
  <Paragraphs>36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LAWS OF THERMODYNAMICS</vt:lpstr>
      <vt:lpstr>ZEROTH LAW</vt:lpstr>
      <vt:lpstr>Slide 6</vt:lpstr>
      <vt:lpstr>Slide 7</vt:lpstr>
      <vt:lpstr>Slide 8</vt:lpstr>
      <vt:lpstr>Slide 9</vt:lpstr>
      <vt:lpstr>FUNDAMENTAL THERMODYNAMIC</vt:lpstr>
      <vt:lpstr>Slide 11</vt:lpstr>
      <vt:lpstr>SECOND LAW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me</cp:lastModifiedBy>
  <cp:revision>1</cp:revision>
  <dcterms:created xsi:type="dcterms:W3CDTF">2019-11-07T02:52:05Z</dcterms:created>
  <dcterms:modified xsi:type="dcterms:W3CDTF">2019-11-07T02:53:46Z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2010-02-14T00:00:00Z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2019-11-07T00:00:00Z</vt:filetime>
  </property>
</Properties>
</file>