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5"/>
  </p:notesMasterIdLst>
  <p:sldIdLst>
    <p:sldId id="285" r:id="rId2"/>
    <p:sldId id="290" r:id="rId3"/>
    <p:sldId id="289" r:id="rId4"/>
    <p:sldId id="287" r:id="rId5"/>
    <p:sldId id="263" r:id="rId6"/>
    <p:sldId id="264" r:id="rId7"/>
    <p:sldId id="266" r:id="rId8"/>
    <p:sldId id="267" r:id="rId9"/>
    <p:sldId id="268" r:id="rId10"/>
    <p:sldId id="269" r:id="rId11"/>
    <p:sldId id="270" r:id="rId12"/>
    <p:sldId id="271" r:id="rId13"/>
    <p:sldId id="288" r:id="rId14"/>
    <p:sldId id="272" r:id="rId15"/>
    <p:sldId id="286" r:id="rId16"/>
    <p:sldId id="276" r:id="rId17"/>
    <p:sldId id="274" r:id="rId18"/>
    <p:sldId id="292" r:id="rId19"/>
    <p:sldId id="257" r:id="rId20"/>
    <p:sldId id="258" r:id="rId21"/>
    <p:sldId id="291" r:id="rId22"/>
    <p:sldId id="259" r:id="rId23"/>
    <p:sldId id="293" r:id="rId24"/>
    <p:sldId id="260" r:id="rId25"/>
    <p:sldId id="261" r:id="rId26"/>
    <p:sldId id="262" r:id="rId27"/>
    <p:sldId id="277" r:id="rId28"/>
    <p:sldId id="278" r:id="rId29"/>
    <p:sldId id="279" r:id="rId30"/>
    <p:sldId id="281" r:id="rId31"/>
    <p:sldId id="282" r:id="rId32"/>
    <p:sldId id="283" r:id="rId33"/>
    <p:sldId id="284"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55" autoAdjust="0"/>
    <p:restoredTop sz="94660"/>
  </p:normalViewPr>
  <p:slideViewPr>
    <p:cSldViewPr>
      <p:cViewPr>
        <p:scale>
          <a:sx n="66" d="100"/>
          <a:sy n="66" d="100"/>
        </p:scale>
        <p:origin x="-14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492E76-95E6-41F9-B07B-B4A29BF54FBC}" type="datetimeFigureOut">
              <a:rPr lang="en-IN" smtClean="0"/>
              <a:pPr/>
              <a:t>07-11-2019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AEDBB4-7FAD-44DD-8C52-4532BFBA352B}"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cfsan.fda.gov/~lrd/FCF189.html"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www.cfsan.fda.gov/~lrd/FCF101.html" TargetMode="External"/><Relationship Id="rId5" Type="http://schemas.openxmlformats.org/officeDocument/2006/relationships/hyperlink" Target="http://www.fda.gov/opacom/laws/fdcact/fdcact4.htm" TargetMode="External"/><Relationship Id="rId4" Type="http://schemas.openxmlformats.org/officeDocument/2006/relationships/hyperlink" Target="http://www.cfsan.fda.gov/~lrd/allerg7.html"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18FA6465-7853-4D5F-B03C-999FE58C390C}" type="slidenum">
              <a:rPr lang="en-US"/>
              <a:pPr/>
              <a:t>5</a:t>
            </a:fld>
            <a:endParaRPr lang="en-US"/>
          </a:p>
        </p:txBody>
      </p:sp>
      <p:sp>
        <p:nvSpPr>
          <p:cNvPr id="21507" name="Rectangle 2"/>
          <p:cNvSpPr>
            <a:spLocks noGrp="1" noRot="1" noChangeAspect="1" noChangeArrowheads="1" noTextEdit="1"/>
          </p:cNvSpPr>
          <p:nvPr>
            <p:ph type="sldImg"/>
          </p:nvPr>
        </p:nvSpPr>
        <p:spPr>
          <a:solidFill>
            <a:srgbClr val="FFFFFF"/>
          </a:solidFill>
          <a:ln/>
        </p:spPr>
      </p:sp>
      <p:sp>
        <p:nvSpPr>
          <p:cNvPr id="21508" name="Rectangle 3"/>
          <p:cNvSpPr>
            <a:spLocks noGrp="1" noChangeArrowheads="1"/>
          </p:cNvSpPr>
          <p:nvPr>
            <p:ph type="body" idx="1"/>
          </p:nvPr>
        </p:nvSpPr>
        <p:spPr>
          <a:solidFill>
            <a:srgbClr val="FFFFFF"/>
          </a:solidFill>
          <a:ln>
            <a:solidFill>
              <a:srgbClr val="000000"/>
            </a:solidFill>
          </a:ln>
        </p:spPr>
        <p:txBody>
          <a:bodyPr/>
          <a:lstStyle/>
          <a:p>
            <a:pPr marL="228600" indent="-228600" eaLnBrk="1" hangingPunct="1"/>
            <a:r>
              <a:rPr lang="en-US" smtClean="0"/>
              <a:t>HACCP (Hazard Analysis and Critical Control Point) is a systematic approach in identifying, evaluating and controlling food safety hazards. Food safety hazards are biological, chemical or physical agents that are reasonably likely to cause illness or injury in the absence of their control. A HACCP system is a preventive system of hazard control rather than a reactive one. HACCP systems are designed to prevent the occurrence of potential food safety problems. This is achieved by assessing the inherent hazards attributable to a product or a process, determining the necessary steps that will control the identified hazards, and implementing active managerial control practices to ensure that the hazards are eliminated or minimized. </a:t>
            </a:r>
          </a:p>
          <a:p>
            <a:pPr marL="228600" indent="-228600" eaLnBrk="1" hangingPunct="1"/>
            <a:endParaRPr lang="en-US" smtClean="0"/>
          </a:p>
          <a:p>
            <a:pPr marL="228600" indent="-228600" eaLnBrk="1" hangingPunct="1"/>
            <a:r>
              <a:rPr lang="en-US" smtClean="0"/>
              <a:t>Essentially, HACCP is a system that identifies and monitors specific foodborne hazards - biological, chemical, or physical properties - that can adversely affect the safety of the food product. This hazard analysis serves as the basis for establishing critical control points (CCPs). CCPs identify those points in the process that must be controlled to ensure the safety of the food. Further, critical limits are established that document the appropriate parameters that must be met at each CCP. Monitoring and verification steps are included in the system, again, to ensure that potential hazards are controlled. The hazard analysis, critical control points, critical limits, and monitoring and verification steps are documented in a HACCP plan. Seven principles have been developed which provide guidance on the development of an effective HACCP plan. </a:t>
            </a:r>
          </a:p>
          <a:p>
            <a:pPr marL="228600" indent="-228600" eaLnBrk="1" hangingPunct="1"/>
            <a:endParaRPr lang="en-US" smtClean="0"/>
          </a:p>
          <a:p>
            <a:pPr marL="228600" indent="-228600" eaLnBrk="1" hangingPunct="1"/>
            <a:r>
              <a:rPr lang="en-US" smtClean="0"/>
              <a:t>HACCP represents an important food protection tool supported by Standard Operating Procedures, employee training and other prerequisite programs that small independent businesses as well as national companies can implement to achieve active managerial control of hazards associated with foods. Employee training is key to successful implementation. Employees must learn which control points are critical in an operation and what the critical limits are at these points, for each preparation step they perform. Establishment management must also follow through by routinely monitoring the food operation to verify that employees are keeping the process under control by complying with the critical limits. </a:t>
            </a:r>
          </a:p>
          <a:p>
            <a:pPr marL="228600" indent="-228600" eaLnBrk="1" hangingPunct="1"/>
            <a:endParaRPr lang="en-US" smtClean="0"/>
          </a:p>
          <a:p>
            <a:pPr marL="228600" indent="-228600" eaLnBrk="1" hangingPunct="1"/>
            <a:r>
              <a:rPr lang="en-US" smtClean="0"/>
              <a:t>Local jurisdictions can effectively promote the industry's use of HACCP and apply the concepts during inspections. The implementation of HACCP continues to evolve as hazards and their control measures are more clearly defined. To meet the challenges presented by advances in food research, product development, and their impact at retail, regulatory personnel must keep themselves informed. Food protection publications issued by the food industry, professional organizations, and other groups and continuing education programs can be particularly helpful in providing an understanding of food operations and how the application of HACCP can bring a focus to food safety that traditional inspection methods have lacked. </a:t>
            </a:r>
          </a:p>
          <a:p>
            <a:pPr marL="228600" indent="-228600" eaLnBrk="1" hangingPunct="1"/>
            <a:endParaRPr lang="en-US" smtClean="0"/>
          </a:p>
          <a:p>
            <a:pPr marL="228600" indent="-228600" eaLnBrk="1" hangingPunct="1"/>
            <a:r>
              <a:rPr lang="en-US" smtClean="0"/>
              <a:t>FDA has issued guidance to industry in voluntarily applying HACCP principles in food establishments. The document entitled, "Managing Food Safety: A HACCP Principles Guide for Operators of Food Service, Retail Food Stores, and Other Food Establishments at the Retail Level" is discussed in Annex 2, 3. and can be found at the web site http://vm.cfsan.fda.gov/~dms/hret-toc.html. This Guide recognizes that there are differences between using a HACCP plan in food manufacturing plants. By incorporating the seven principles of HACCP, a good set of Standard Operating Procedures, and using a process approach, this Guide sets up a framework for the retail food industry to develop and implement a sound food safety management system. The Agency recognizes that this document has areas that need to be further clarified, developed with broader input, and based on industry's experiences with the practicalities of integrating the HACCP approach in their operations. This Guide will continue to evolve and improve. </a:t>
            </a:r>
          </a:p>
          <a:p>
            <a:pPr marL="228600" indent="-228600" eaLnBrk="1" hangingPunct="1"/>
            <a:endParaRPr lang="en-US" smtClean="0"/>
          </a:p>
          <a:p>
            <a:pPr marL="228600" indent="-228600" eaLnBrk="1" hangingPunct="1"/>
            <a:r>
              <a:rPr lang="en-US" smtClean="0"/>
              <a:t>FDA has also issued the guidance document, "FDA's Recommended National Retail Food Regulatory Program Standards" as discussed in Annex 2, 3. Program Standard 3 addresses the regulatory program's use of HACCP principles at retail. </a:t>
            </a:r>
          </a:p>
          <a:p>
            <a:pPr marL="228600" indent="-228600" eaLnBrk="1" hangingPunct="1"/>
            <a:endParaRPr lang="en-US" b="1" i="1" smtClean="0"/>
          </a:p>
          <a:p>
            <a:pPr marL="228600" indent="-228600" eaLnBrk="1" hangingPunct="1"/>
            <a:r>
              <a:rPr lang="en-US" b="1" i="1" smtClean="0"/>
              <a:t>(A) Definitions</a:t>
            </a:r>
            <a:endParaRPr lang="en-US" smtClean="0"/>
          </a:p>
          <a:p>
            <a:pPr marL="228600" indent="-228600" eaLnBrk="1" hangingPunct="1"/>
            <a:r>
              <a:rPr lang="en-US" smtClean="0"/>
              <a:t>Many terms are used in discussion of HACCP that must be clearly understood to effectively develop and implement a plan. The following definitions are provided for clarity:</a:t>
            </a:r>
          </a:p>
          <a:p>
            <a:pPr marL="228600" indent="-228600" eaLnBrk="1" hangingPunct="1">
              <a:buFontTx/>
              <a:buAutoNum type="arabicPeriod"/>
            </a:pPr>
            <a:r>
              <a:rPr lang="en-US" i="1" smtClean="0"/>
              <a:t>Acceptable level</a:t>
            </a:r>
            <a:r>
              <a:rPr lang="en-US" smtClean="0"/>
              <a:t> means the presence of a hazard which does not pose the likelihood of causing an unacceptable health risk.</a:t>
            </a:r>
            <a:br>
              <a:rPr lang="en-US" smtClean="0"/>
            </a:br>
            <a:r>
              <a:rPr lang="en-US" smtClean="0"/>
              <a:t> </a:t>
            </a:r>
          </a:p>
          <a:p>
            <a:pPr marL="228600" indent="-228600" eaLnBrk="1" hangingPunct="1">
              <a:buFontTx/>
              <a:buAutoNum type="arabicPeriod"/>
            </a:pPr>
            <a:r>
              <a:rPr lang="en-US" i="1" smtClean="0"/>
              <a:t>Control point</a:t>
            </a:r>
            <a:r>
              <a:rPr lang="en-US" smtClean="0"/>
              <a:t> means any point in a specific food system at which loss of control does not lead to an unacceptable health risk.</a:t>
            </a:r>
            <a:br>
              <a:rPr lang="en-US" smtClean="0"/>
            </a:br>
            <a:r>
              <a:rPr lang="en-US" smtClean="0"/>
              <a:t> </a:t>
            </a:r>
          </a:p>
          <a:p>
            <a:pPr marL="228600" indent="-228600" eaLnBrk="1" hangingPunct="1">
              <a:buFontTx/>
              <a:buAutoNum type="arabicPeriod"/>
            </a:pPr>
            <a:r>
              <a:rPr lang="en-US" i="1" smtClean="0"/>
              <a:t>Critical control point</a:t>
            </a:r>
            <a:r>
              <a:rPr lang="en-US" smtClean="0"/>
              <a:t>, as defined in the Food Code, means a point at which loss of control may result in an unacceptable health risk.</a:t>
            </a:r>
            <a:br>
              <a:rPr lang="en-US" smtClean="0"/>
            </a:br>
            <a:r>
              <a:rPr lang="en-US" smtClean="0"/>
              <a:t> </a:t>
            </a:r>
          </a:p>
          <a:p>
            <a:pPr marL="228600" indent="-228600" eaLnBrk="1" hangingPunct="1">
              <a:buFontTx/>
              <a:buAutoNum type="arabicPeriod"/>
            </a:pPr>
            <a:r>
              <a:rPr lang="en-US" i="1" smtClean="0"/>
              <a:t>Critical limit,</a:t>
            </a:r>
            <a:r>
              <a:rPr lang="en-US" smtClean="0"/>
              <a:t> as defined in the Food Code, means the maximum or minimum value to which a physical, biological, or chemical parameter must be controlled at a critical control point to minimize the risk that the identified food safety hazard may occur.</a:t>
            </a:r>
            <a:br>
              <a:rPr lang="en-US" smtClean="0"/>
            </a:br>
            <a:r>
              <a:rPr lang="en-US" smtClean="0"/>
              <a:t> </a:t>
            </a:r>
          </a:p>
          <a:p>
            <a:pPr marL="228600" indent="-228600" eaLnBrk="1" hangingPunct="1">
              <a:buFontTx/>
              <a:buAutoNum type="arabicPeriod"/>
            </a:pPr>
            <a:r>
              <a:rPr lang="en-US" i="1" smtClean="0"/>
              <a:t>Deviation</a:t>
            </a:r>
            <a:r>
              <a:rPr lang="en-US" smtClean="0"/>
              <a:t> means failure to meet a required critical limit for a critical control point.</a:t>
            </a:r>
            <a:br>
              <a:rPr lang="en-US" smtClean="0"/>
            </a:br>
            <a:r>
              <a:rPr lang="en-US" smtClean="0"/>
              <a:t> </a:t>
            </a:r>
          </a:p>
          <a:p>
            <a:pPr marL="228600" indent="-228600" eaLnBrk="1" hangingPunct="1">
              <a:buFontTx/>
              <a:buAutoNum type="arabicPeriod"/>
            </a:pPr>
            <a:r>
              <a:rPr lang="en-US" i="1" smtClean="0"/>
              <a:t>HACCP plan,</a:t>
            </a:r>
            <a:r>
              <a:rPr lang="en-US" smtClean="0"/>
              <a:t> as defined in the Food Code, means a written document that delineates the formal procedures for following the HACCP principles developed by The National Advisory Committee on Microbiological Criteria for Foods.</a:t>
            </a:r>
            <a:br>
              <a:rPr lang="en-US" smtClean="0"/>
            </a:br>
            <a:r>
              <a:rPr lang="en-US" smtClean="0"/>
              <a:t> </a:t>
            </a:r>
          </a:p>
          <a:p>
            <a:pPr marL="228600" indent="-228600" eaLnBrk="1" hangingPunct="1">
              <a:buFontTx/>
              <a:buAutoNum type="arabicPeriod"/>
            </a:pPr>
            <a:r>
              <a:rPr lang="en-US" i="1" smtClean="0"/>
              <a:t>Hazard,</a:t>
            </a:r>
            <a:r>
              <a:rPr lang="en-US" smtClean="0"/>
              <a:t> as defined in the Food Code, means a biological, chemical, or physical property that may cause an unacceptable consumer health risk.</a:t>
            </a:r>
            <a:br>
              <a:rPr lang="en-US" smtClean="0"/>
            </a:br>
            <a:r>
              <a:rPr lang="en-US" smtClean="0"/>
              <a:t> </a:t>
            </a:r>
          </a:p>
          <a:p>
            <a:pPr marL="228600" indent="-228600" eaLnBrk="1" hangingPunct="1">
              <a:buFontTx/>
              <a:buAutoNum type="arabicPeriod"/>
            </a:pPr>
            <a:r>
              <a:rPr lang="en-US" i="1" smtClean="0"/>
              <a:t>Monitoring </a:t>
            </a:r>
            <a:r>
              <a:rPr lang="en-US" smtClean="0"/>
              <a:t>means a planned sequence of observations or measurements of critical limits designed to produce an accurate record and intended to ensure that the critical limit maintains product safety. Continuous monitoring means an uninterrupted record of data.</a:t>
            </a:r>
            <a:br>
              <a:rPr lang="en-US" smtClean="0"/>
            </a:br>
            <a:r>
              <a:rPr lang="en-US" smtClean="0"/>
              <a:t> </a:t>
            </a:r>
          </a:p>
          <a:p>
            <a:pPr marL="228600" indent="-228600" eaLnBrk="1" hangingPunct="1">
              <a:buFontTx/>
              <a:buAutoNum type="arabicPeriod"/>
            </a:pPr>
            <a:r>
              <a:rPr lang="en-US" i="1" smtClean="0"/>
              <a:t>Preventive measure</a:t>
            </a:r>
            <a:r>
              <a:rPr lang="en-US" smtClean="0"/>
              <a:t> means an action to exclude, destroy, eliminate, or reduce a hazard and prevent recontamination through effective means.</a:t>
            </a:r>
            <a:br>
              <a:rPr lang="en-US" smtClean="0"/>
            </a:br>
            <a:r>
              <a:rPr lang="en-US" smtClean="0"/>
              <a:t> </a:t>
            </a:r>
          </a:p>
          <a:p>
            <a:pPr marL="228600" indent="-228600" eaLnBrk="1" hangingPunct="1">
              <a:buFontTx/>
              <a:buAutoNum type="arabicPeriod"/>
            </a:pPr>
            <a:r>
              <a:rPr lang="en-US" i="1" smtClean="0"/>
              <a:t> Risk</a:t>
            </a:r>
            <a:r>
              <a:rPr lang="en-US" smtClean="0"/>
              <a:t> means an estimate of the likely occurrence of a hazard.</a:t>
            </a:r>
            <a:br>
              <a:rPr lang="en-US" smtClean="0"/>
            </a:br>
            <a:r>
              <a:rPr lang="en-US" smtClean="0"/>
              <a:t> </a:t>
            </a:r>
          </a:p>
          <a:p>
            <a:pPr marL="228600" indent="-228600" eaLnBrk="1" hangingPunct="1">
              <a:buFontTx/>
              <a:buAutoNum type="arabicPeriod"/>
            </a:pPr>
            <a:r>
              <a:rPr lang="en-US" smtClean="0"/>
              <a:t> </a:t>
            </a:r>
            <a:r>
              <a:rPr lang="en-US" i="1" smtClean="0"/>
              <a:t>Sensitive ingredient</a:t>
            </a:r>
            <a:r>
              <a:rPr lang="en-US" smtClean="0"/>
              <a:t> means any ingredient historically associated with a known microbiological hazard that causes or contributes to production of a potentially hazardous food as defined in the Food Code.</a:t>
            </a:r>
            <a:br>
              <a:rPr lang="en-US" smtClean="0"/>
            </a:br>
            <a:r>
              <a:rPr lang="en-US" smtClean="0"/>
              <a:t> </a:t>
            </a:r>
          </a:p>
          <a:p>
            <a:pPr marL="228600" indent="-228600" eaLnBrk="1" hangingPunct="1">
              <a:buFontTx/>
              <a:buAutoNum type="arabicPeriod"/>
            </a:pPr>
            <a:r>
              <a:rPr lang="en-US" smtClean="0"/>
              <a:t> </a:t>
            </a:r>
            <a:r>
              <a:rPr lang="en-US" i="1" smtClean="0"/>
              <a:t>Verification</a:t>
            </a:r>
            <a:r>
              <a:rPr lang="en-US" smtClean="0"/>
              <a:t> means methods, procedures, and tests used to determine if the HACCP system in use is in compliance with the HACCP plan.</a:t>
            </a:r>
          </a:p>
          <a:p>
            <a:pPr marL="228600" indent="-228600" eaLnBrk="1" hangingPunct="1"/>
            <a:endParaRPr lang="en-US" b="1" i="1" smtClean="0"/>
          </a:p>
          <a:p>
            <a:pPr marL="228600" indent="-228600" eaLnBrk="1" hangingPunct="1"/>
            <a:r>
              <a:rPr lang="en-US" b="1" i="1" smtClean="0"/>
              <a:t>(B) History</a:t>
            </a:r>
            <a:endParaRPr lang="en-US" smtClean="0"/>
          </a:p>
          <a:p>
            <a:pPr marL="228600" indent="-228600" eaLnBrk="1" hangingPunct="1"/>
            <a:r>
              <a:rPr lang="en-US" smtClean="0"/>
              <a:t>The application of HACCP to food production was pioneered by the Pillsbury Company with the cooperation and participation of the National Aeronautic and Space Administration (NASA), Natick Laboratories of the U.S. Army, and the U.S. Air Force Space Laboratory Project Group. Application of the system in the early 1960's created food for the United State's space program that approached 100% assurance against contamination by bacterial and viral pathogens, toxins, and chemical or physical hazards that could cause illness or injury to astronauts. HACCP replaced end-product testing to provide food safety assurance and provided a preventive system for producing safe food that had universal application.</a:t>
            </a:r>
          </a:p>
          <a:p>
            <a:pPr marL="228600" indent="-228600" eaLnBrk="1" hangingPunct="1"/>
            <a:endParaRPr lang="en-US" smtClean="0"/>
          </a:p>
          <a:p>
            <a:pPr marL="228600" indent="-228600" eaLnBrk="1" hangingPunct="1"/>
            <a:r>
              <a:rPr lang="en-US" smtClean="0"/>
              <a:t>In the succeeding years, the HACCP system has been recognized worldwide as an effective system of controls. The system has undergone considerable analysis, refinement, and testing and is widely accepted in the United States and internationally. </a:t>
            </a:r>
          </a:p>
          <a:p>
            <a:pPr marL="228600" indent="-228600" eaLnBrk="1" hangingPunct="1"/>
            <a:endParaRPr lang="en-US" b="1" i="1" smtClean="0"/>
          </a:p>
          <a:p>
            <a:pPr marL="228600" indent="-228600" eaLnBrk="1" hangingPunct="1"/>
            <a:r>
              <a:rPr lang="en-US" b="1" i="1" smtClean="0"/>
              <a:t>(C) Advantages of HACCP</a:t>
            </a:r>
            <a:endParaRPr lang="en-US" smtClean="0"/>
          </a:p>
          <a:p>
            <a:pPr marL="228600" indent="-228600" eaLnBrk="1" hangingPunct="1"/>
            <a:r>
              <a:rPr lang="en-US" smtClean="0"/>
              <a:t>FDA is recommending the implementation of HACCP in food establishments because it is a system of preventive controls that is the most effective and efficient way to ensure that food products are safe. A HACCP system will emphasize the industry's role in continuous problem solving and prevention rather than relying solely on periodic facility inspections by regulatory agencies.</a:t>
            </a:r>
          </a:p>
          <a:p>
            <a:pPr marL="228600" indent="-228600" eaLnBrk="1" hangingPunct="1"/>
            <a:endParaRPr lang="en-US" smtClean="0"/>
          </a:p>
          <a:p>
            <a:pPr marL="228600" indent="-228600" eaLnBrk="1" hangingPunct="1"/>
            <a:r>
              <a:rPr lang="en-US" smtClean="0"/>
              <a:t>HACCP offers two additional benefits over conventional inspection techniques. First, it clearly identifies the food establishment as the final party responsible for ensuring the safety of the food it produces. HACCP requires the food establishment to analyze its preparation methods in a rational, scientific manner in order to identify critical control points and to establish critical limits and monitoring procedures. A vital aspect of the establishment's responsibility is to establish and maintain records that document adherence to the critical limits that relate to the identified critical control points, thus resulting in continuous self-inspection. Secondly, a HACCP system allows the regulatory agency to more comprehensively determine an establishment's level of compliance. A food establishment's use of HACCP requires development of a plan to prepare safe food. This plan must be shared with the regulatory agency because it must have access to CCP monitoring records and other data necessary to verify that the HACCP plan is working. Using conventional inspection techniques, an agency can only determine conditions during the time of inspection which provide a "snapshot" of conditions at the moment of the inspection. However, by adopting a HACCP approach, both current and past conditions can be determined. When regulatory agencies review HACCP records, they have, in effect, a look back through time. Therefore, the regulatory agency can better ensure that processes are under control. </a:t>
            </a:r>
          </a:p>
          <a:p>
            <a:pPr marL="228600" indent="-228600" eaLnBrk="1" hangingPunct="1"/>
            <a:endParaRPr lang="en-US" smtClean="0"/>
          </a:p>
          <a:p>
            <a:pPr marL="228600" indent="-228600" eaLnBrk="1" hangingPunct="1"/>
            <a:r>
              <a:rPr lang="en-US" smtClean="0"/>
              <a:t>Traditional inspection is relatively resource-intensive and inefficient and is reactive rather than preventive compared to the HACCP approach for ensuring food safety. Regulatory agencies are challenged to find new approaches to food safety that enable them to become more focused and efficient and to minimize costs wherever possible. Thus, the advantages of HACCP-based inspections are becoming increasingly acknowledged by the regulatory community.</a:t>
            </a:r>
          </a:p>
          <a:p>
            <a:pPr marL="228600" indent="-228600" eaLnBrk="1" hangingPunct="1"/>
            <a:endParaRPr lang="en-US" smtClean="0"/>
          </a:p>
          <a:p>
            <a:pPr marL="228600" indent="-228600" eaLnBrk="1" hangingPunct="1"/>
            <a:r>
              <a:rPr lang="en-US" smtClean="0"/>
              <a:t>Examples of the successful implementation of HACCP by food establishments may be found throughout the food industry. During the past several years, FDA and a number of state and local jurisdictions have worked with two national voluntary pilot projects for retail food stores and restaurants. These projects involved more than 20 food establishments and demonstrated that HACCP is a viable and practical option to improve food safety. FDA believes that HACCP concepts have matured to the point at which they can be formally implemented for all food products on an industry-wide basis.</a:t>
            </a:r>
          </a:p>
          <a:p>
            <a:pPr marL="228600" indent="-228600" eaLnBrk="1" hangingPunct="1"/>
            <a:endParaRPr lang="en-US" b="1" smtClean="0"/>
          </a:p>
          <a:p>
            <a:pPr marL="228600" indent="-228600" eaLnBrk="1" hangingPunct="1"/>
            <a:r>
              <a:rPr lang="en-US" b="1" smtClean="0"/>
              <a:t>2. HACCP PRINCIPLES</a:t>
            </a:r>
            <a:endParaRPr lang="en-US" smtClean="0"/>
          </a:p>
          <a:p>
            <a:pPr marL="228600" indent="-228600" eaLnBrk="1" hangingPunct="1"/>
            <a:r>
              <a:rPr lang="en-US" b="1" i="1" smtClean="0"/>
              <a:t>(A) Background of NACMCF</a:t>
            </a:r>
            <a:endParaRPr lang="en-US" smtClean="0"/>
          </a:p>
          <a:p>
            <a:pPr marL="228600" indent="-228600" eaLnBrk="1" hangingPunct="1"/>
            <a:r>
              <a:rPr lang="en-US" smtClean="0"/>
              <a:t>Established in 1988, the National Advisory Committee on Microbiological Criteria for Foods (NACMCF) is an advisory committee chartered under the U.S. Department of Agriculture (USDA) and comprised of participants from the USDA (Food Safety and Inspection Service), Department of Health and Human Services (U.S. Food and Drug Administration and the Centers for Disease Control and Prevention), the Department of Commerce (National Marine Fisheries Service), the Department of Defense (Office of the Army Surgeon General), academia, industry and state employees. NACMCF provides guidance and recommendations to the Secretary of Agriculture and the Secretary of Health and Human Services regarding the microbiological safety of foods. </a:t>
            </a:r>
          </a:p>
          <a:p>
            <a:pPr marL="228600" indent="-228600" eaLnBrk="1" hangingPunct="1"/>
            <a:endParaRPr lang="en-US" b="1" i="1" smtClean="0"/>
          </a:p>
          <a:p>
            <a:pPr marL="228600" indent="-228600" eaLnBrk="1" hangingPunct="1"/>
            <a:r>
              <a:rPr lang="en-US" b="1" i="1" smtClean="0"/>
              <a:t>(B) Development of HACCP Principles</a:t>
            </a:r>
            <a:endParaRPr lang="en-US" smtClean="0"/>
          </a:p>
          <a:p>
            <a:pPr marL="228600" indent="-228600" eaLnBrk="1" hangingPunct="1"/>
            <a:r>
              <a:rPr lang="en-US" smtClean="0"/>
              <a:t>In November 1992, NACMCF defined seven widely accepted HACCP principles that were to be considered when developing a HACCP plan. In 1997, the NACMCF reconvened the HCCP Working Group to review the Committee's November 1992 HACCP document and to compare it to current HACCP guidance prepared by the CODEX Committee on Food Hygiene. From this committee, HACCP was defined as a systematic approach to the identification, evaluation and control of food safety hazards based on the following seven principles: </a:t>
            </a:r>
          </a:p>
          <a:p>
            <a:pPr marL="228600" indent="-228600" eaLnBrk="1" hangingPunct="1"/>
            <a:r>
              <a:rPr lang="en-US" smtClean="0"/>
              <a:t>Principle 1: Conduct a hazard analysis.</a:t>
            </a:r>
            <a:br>
              <a:rPr lang="en-US" smtClean="0"/>
            </a:br>
            <a:r>
              <a:rPr lang="en-US" smtClean="0"/>
              <a:t>Principle 2: Determine the critical control points (CCPs). </a:t>
            </a:r>
            <a:br>
              <a:rPr lang="en-US" smtClean="0"/>
            </a:br>
            <a:r>
              <a:rPr lang="en-US" smtClean="0"/>
              <a:t>Principle 3: Establish critical limits. </a:t>
            </a:r>
            <a:br>
              <a:rPr lang="en-US" smtClean="0"/>
            </a:br>
            <a:r>
              <a:rPr lang="en-US" smtClean="0"/>
              <a:t>Principle 4: Establish monitoring procedures. </a:t>
            </a:r>
            <a:br>
              <a:rPr lang="en-US" smtClean="0"/>
            </a:br>
            <a:r>
              <a:rPr lang="en-US" smtClean="0"/>
              <a:t>Principle 5: Establish corrective actions. </a:t>
            </a:r>
            <a:br>
              <a:rPr lang="en-US" smtClean="0"/>
            </a:br>
            <a:r>
              <a:rPr lang="en-US" smtClean="0"/>
              <a:t>Principle 6: Establish verification procedures. </a:t>
            </a:r>
            <a:br>
              <a:rPr lang="en-US" smtClean="0"/>
            </a:br>
            <a:r>
              <a:rPr lang="en-US" smtClean="0"/>
              <a:t>Principle 7: Establish record-keeping and documentation procedures. </a:t>
            </a:r>
          </a:p>
          <a:p>
            <a:pPr marL="228600" indent="-228600" eaLnBrk="1" hangingPunct="1"/>
            <a:endParaRPr lang="en-US" smtClean="0"/>
          </a:p>
          <a:p>
            <a:pPr marL="228600" indent="-228600"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1D7FA82E-648C-49E5-90CA-6A3AFC2395E9}" type="slidenum">
              <a:rPr lang="en-US"/>
              <a:pPr/>
              <a:t>6</a:t>
            </a:fld>
            <a:endParaRPr lang="en-US"/>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ln>
        </p:spPr>
        <p:txBody>
          <a:bodyPr/>
          <a:lstStyle/>
          <a:p>
            <a:pPr marL="228600" indent="-228600"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AD9BB8C9-62DE-44C8-B084-E9AE4AAB73D1}" type="slidenum">
              <a:rPr lang="en-US"/>
              <a:pPr/>
              <a:t>7</a:t>
            </a:fld>
            <a:endParaRPr lang="en-US"/>
          </a:p>
        </p:txBody>
      </p:sp>
      <p:sp>
        <p:nvSpPr>
          <p:cNvPr id="26627" name="Rectangle 2"/>
          <p:cNvSpPr>
            <a:spLocks noGrp="1" noRot="1" noChangeAspect="1" noChangeArrowheads="1" noTextEdit="1"/>
          </p:cNvSpPr>
          <p:nvPr>
            <p:ph type="sldImg"/>
          </p:nvPr>
        </p:nvSpPr>
        <p:spPr>
          <a:solidFill>
            <a:srgbClr val="FFFFFF"/>
          </a:solidFill>
          <a:ln/>
        </p:spPr>
      </p:sp>
      <p:sp>
        <p:nvSpPr>
          <p:cNvPr id="26628" name="Rectangle 3"/>
          <p:cNvSpPr>
            <a:spLocks noGrp="1" noChangeArrowheads="1"/>
          </p:cNvSpPr>
          <p:nvPr>
            <p:ph type="body" idx="1"/>
          </p:nvPr>
        </p:nvSpPr>
        <p:spPr>
          <a:solidFill>
            <a:srgbClr val="FFFFFF"/>
          </a:solidFill>
          <a:ln>
            <a:solidFill>
              <a:srgbClr val="000000"/>
            </a:solidFill>
          </a:ln>
        </p:spPr>
        <p:txBody>
          <a:bodyPr/>
          <a:lstStyle/>
          <a:p>
            <a:pPr marL="228600" indent="-228600" eaLnBrk="1" hangingPunct="1"/>
            <a:r>
              <a:rPr lang="en-US" b="1" smtClean="0"/>
              <a:t>PRINCIPLE #1: HAZARD ANALYSIS</a:t>
            </a:r>
          </a:p>
          <a:p>
            <a:pPr marL="228600" indent="-228600" eaLnBrk="1" hangingPunct="1"/>
            <a:r>
              <a:rPr lang="en-US" smtClean="0"/>
              <a:t>(a) </a:t>
            </a:r>
            <a:r>
              <a:rPr lang="en-US" i="1" smtClean="0"/>
              <a:t>Purposes</a:t>
            </a:r>
            <a:endParaRPr lang="en-US" smtClean="0"/>
          </a:p>
          <a:p>
            <a:pPr marL="228600" indent="-228600" eaLnBrk="1" hangingPunct="1"/>
            <a:r>
              <a:rPr lang="en-US" smtClean="0"/>
              <a:t>The hazard analysis process accomplishes three purposes: </a:t>
            </a:r>
          </a:p>
          <a:p>
            <a:pPr marL="228600" indent="-228600" eaLnBrk="1" hangingPunct="1">
              <a:buFontTx/>
              <a:buAutoNum type="arabicPeriod"/>
            </a:pPr>
            <a:r>
              <a:rPr lang="en-US" smtClean="0"/>
              <a:t>Hazards of significance are identified;</a:t>
            </a:r>
            <a:br>
              <a:rPr lang="en-US" smtClean="0"/>
            </a:br>
            <a:endParaRPr lang="en-US" smtClean="0"/>
          </a:p>
          <a:p>
            <a:pPr marL="228600" indent="-228600" eaLnBrk="1" hangingPunct="1">
              <a:buFontTx/>
              <a:buAutoNum type="arabicPeriod"/>
            </a:pPr>
            <a:r>
              <a:rPr lang="en-US" smtClean="0"/>
              <a:t>The hazard analysis provides a risk basis for selecting likely hazards;</a:t>
            </a:r>
            <a:br>
              <a:rPr lang="en-US" smtClean="0"/>
            </a:br>
            <a:r>
              <a:rPr lang="en-US" smtClean="0"/>
              <a:t> </a:t>
            </a:r>
          </a:p>
          <a:p>
            <a:pPr marL="228600" indent="-228600" eaLnBrk="1" hangingPunct="1">
              <a:buFontTx/>
              <a:buAutoNum type="arabicPeriod"/>
            </a:pPr>
            <a:r>
              <a:rPr lang="en-US" smtClean="0"/>
              <a:t>Identified hazards can be used to develop preventive measures for a process or product to ensure or improve food safety.</a:t>
            </a:r>
          </a:p>
          <a:p>
            <a:pPr marL="228600" indent="-228600" eaLnBrk="1" hangingPunct="1"/>
            <a:r>
              <a:rPr lang="en-US" smtClean="0"/>
              <a:t>Before beginning to develop a HACCP plan, a team should be assembled that is familiar with the overall food operation and the specific production processes to be included in the plan. The team's goal and each member's responsibilities in reaching that goal must be clearly defined.</a:t>
            </a:r>
          </a:p>
          <a:p>
            <a:pPr marL="228600" indent="-228600" eaLnBrk="1" hangingPunct="1"/>
            <a:r>
              <a:rPr lang="en-US" smtClean="0"/>
              <a:t>The first step in the development of a HACCP plan for a food operation is identification of hazards associated with the product. A hazard may be a biological, chemical, or physical property that can cause a food to be unsafe. The analysis of hazards requires the assessment of two factors with respect to any identified hazard, i.e., the likelihood that the hazard will occur and the severity if it does occur. Hazard analysis also involves establishment of preventive measures for control. Hazards that involve low risk and that are not likely to occur need not be considered for the purposes of HACCP.</a:t>
            </a:r>
          </a:p>
          <a:p>
            <a:pPr marL="228600" indent="-228600" eaLnBrk="1" hangingPunct="1"/>
            <a:r>
              <a:rPr lang="en-US" smtClean="0"/>
              <a:t>To be effectively addressed, hazards must be such that their prevention, elimination, or reduction to acceptable levels is attained. </a:t>
            </a:r>
          </a:p>
          <a:p>
            <a:pPr marL="228600" indent="-228600" eaLnBrk="1" hangingPunct="1"/>
            <a:r>
              <a:rPr lang="en-US" smtClean="0"/>
              <a:t>Numerous issues have to be considered during hazard analysis. These relate to factors such as ingredients, processing, distribution, and the intended use of the product. These issues include whether a food contains sensitive ingredients that can create microbiological, chemical, or physical hazards; or whether sanitation practices that are used can introduce these hazards to the food that is being prepared or processed. An example is whether the finished food will be heated by the consumer, if it is consumed off the premises. Even factors beyond the immediate control of the food establishment, such as how the food will be treated if taken out by the consumer and how it will be consumed, must be considered because these factors could influence how food should be prepared or processed in the establishment.</a:t>
            </a:r>
          </a:p>
          <a:p>
            <a:pPr marL="228600" indent="-228600" eaLnBrk="1" hangingPunct="1"/>
            <a:r>
              <a:rPr lang="en-US" smtClean="0"/>
              <a:t>(b) </a:t>
            </a:r>
            <a:r>
              <a:rPr lang="en-US" i="1" smtClean="0"/>
              <a:t>Flow Diagram</a:t>
            </a:r>
            <a:endParaRPr lang="en-US" smtClean="0"/>
          </a:p>
          <a:p>
            <a:pPr marL="228600" indent="-228600" eaLnBrk="1" hangingPunct="1"/>
            <a:r>
              <a:rPr lang="en-US" smtClean="0"/>
              <a:t>Consequently, a flow diagram that delineates the steps in the process from receipt to sale or service forms the foundation for applying the seven principles. The significant hazards associated with each step in the flow diagram should be listed along with preventative measures proposed to control the hazards. This tabulation will be used under Principle 2 to determine the CCPs. The flow diagram should be constructed by a </a:t>
            </a:r>
            <a:r>
              <a:rPr lang="en-US" b="1" smtClean="0"/>
              <a:t>HACCP</a:t>
            </a:r>
            <a:r>
              <a:rPr lang="en-US" smtClean="0"/>
              <a:t> team that has knowledge and expertise on the product, process, and the likely hazards. Each step in a process should be identified and observed to accurately construct the flow diagram. Some examples of flow diagrams are found at the end of this Annex.</a:t>
            </a:r>
          </a:p>
          <a:p>
            <a:pPr marL="228600" indent="-228600" eaLnBrk="1" hangingPunct="1"/>
            <a:r>
              <a:rPr lang="en-US" smtClean="0"/>
              <a:t>(c) </a:t>
            </a:r>
            <a:r>
              <a:rPr lang="en-US" i="1" smtClean="0"/>
              <a:t>Biological Hazards</a:t>
            </a:r>
            <a:endParaRPr lang="en-US" smtClean="0"/>
          </a:p>
          <a:p>
            <a:pPr marL="228600" indent="-228600" eaLnBrk="1" hangingPunct="1"/>
            <a:r>
              <a:rPr lang="en-US" smtClean="0"/>
              <a:t>Foodborne biological hazards include bacterial, viral, and parasitic organisms. These organisms are commonly associated with humans and with raw products entering the food establishment. Many of these pathogens occur naturally in the environment where foods are grown. Most are killed or inactivated by adequate cooking and numbers are kept to a minimum by adequate cooling during distribution and storage.</a:t>
            </a:r>
          </a:p>
          <a:p>
            <a:pPr marL="228600" indent="-228600" eaLnBrk="1" hangingPunct="1"/>
            <a:r>
              <a:rPr lang="en-US" smtClean="0"/>
              <a:t>Bacterial pathogens comprise the majority of reported foodborne disease outbreaks and cases. A certain level of the pathogens can be expected with some raw foods. Temperature abuse, such as improper hot or cold holding temperatures, can significantly magnify this number. Cooked food which has been subject to cross-contamination with pathogens often provides a fertile medium for their rapid and progressive growth.</a:t>
            </a:r>
          </a:p>
          <a:p>
            <a:pPr marL="228600" indent="-228600" eaLnBrk="1" hangingPunct="1"/>
            <a:r>
              <a:rPr lang="en-US" smtClean="0"/>
              <a:t>Enteric viruses can be foodborne, waterborne, or transmitted from a person or from animals. Unlike bacteria, a virus cannot multiply outside of a living cell. Hepatitis A and Norwalk viruses are examples of viral hazards associated with ready-to-eat foods. </a:t>
            </a:r>
          </a:p>
          <a:p>
            <a:pPr marL="228600" indent="-228600" eaLnBrk="1" hangingPunct="1"/>
            <a:r>
              <a:rPr lang="en-US" smtClean="0"/>
              <a:t>Parasites are most often animal host-specific and can include humans in their life cycles. Parasitic infections are commonly associated with undercooking meat products or cross contamination of ready-to-eat food. Fishborne parasites in products that are intended to be eaten raw, marinated, or partially cooked can be killed by effective freezing techniques.</a:t>
            </a:r>
          </a:p>
          <a:p>
            <a:pPr marL="228600" indent="-228600" eaLnBrk="1" hangingPunct="1"/>
            <a:r>
              <a:rPr lang="en-US" smtClean="0"/>
              <a:t>The following table provides an assessment of severity of the biological hazards which may be associated with food being prepared, served, or sold in food establishments. </a:t>
            </a:r>
          </a:p>
          <a:p>
            <a:pPr marL="228600" indent="-228600" algn="ctr" eaLnBrk="1" hangingPunct="1"/>
            <a:endParaRPr lang="en-US" b="1" smtClean="0"/>
          </a:p>
          <a:p>
            <a:pPr marL="228600" indent="-228600" algn="ctr" eaLnBrk="1" hangingPunct="1"/>
            <a:r>
              <a:rPr lang="en-US" b="1" smtClean="0"/>
              <a:t>TABLE 1. Hazardous Microorganisms and Parasites</a:t>
            </a:r>
          </a:p>
          <a:p>
            <a:pPr marL="228600" indent="-228600" algn="ctr" eaLnBrk="1" hangingPunct="1"/>
            <a:r>
              <a:rPr lang="en-US" b="1" smtClean="0"/>
              <a:t>Grouped on the Basis of Risk Severity</a:t>
            </a:r>
            <a:r>
              <a:rPr lang="en-US" b="1" baseline="30000" smtClean="0"/>
              <a:t>a</a:t>
            </a:r>
            <a:endParaRPr lang="en-US" b="1" smtClean="0"/>
          </a:p>
          <a:p>
            <a:pPr marL="228600" indent="-228600" eaLnBrk="1" hangingPunct="1"/>
            <a:r>
              <a:rPr lang="en-US" b="1" smtClean="0"/>
              <a:t>Severe Hazards</a:t>
            </a:r>
            <a:endParaRPr lang="en-US" smtClean="0"/>
          </a:p>
          <a:p>
            <a:pPr marL="228600" indent="-228600" eaLnBrk="1" hangingPunct="1"/>
            <a:r>
              <a:rPr lang="en-US" b="1" i="1" smtClean="0"/>
              <a:t>Clostridium botulinum</a:t>
            </a:r>
            <a:r>
              <a:rPr lang="en-US" smtClean="0"/>
              <a:t> types A, B, E, and F</a:t>
            </a:r>
            <a:br>
              <a:rPr lang="en-US" smtClean="0"/>
            </a:br>
            <a:r>
              <a:rPr lang="en-US" b="1" i="1" smtClean="0"/>
              <a:t>Shigella dysenteriae</a:t>
            </a:r>
            <a:br>
              <a:rPr lang="en-US" b="1" i="1" smtClean="0"/>
            </a:br>
            <a:r>
              <a:rPr lang="en-US" b="1" i="1" smtClean="0"/>
              <a:t>Salmonella</a:t>
            </a:r>
            <a:r>
              <a:rPr lang="en-US" b="1" smtClean="0"/>
              <a:t> Typhi; paratyphi </a:t>
            </a:r>
            <a:r>
              <a:rPr lang="en-US" smtClean="0"/>
              <a:t>A, B</a:t>
            </a:r>
            <a:br>
              <a:rPr lang="en-US" smtClean="0"/>
            </a:br>
            <a:r>
              <a:rPr lang="en-US" smtClean="0"/>
              <a:t>Hepatitis A and E</a:t>
            </a:r>
            <a:br>
              <a:rPr lang="en-US" smtClean="0"/>
            </a:br>
            <a:r>
              <a:rPr lang="en-US" b="1" i="1" smtClean="0"/>
              <a:t>Brucella abortus</a:t>
            </a:r>
            <a:r>
              <a:rPr lang="en-US" smtClean="0"/>
              <a:t>; </a:t>
            </a:r>
            <a:r>
              <a:rPr lang="en-US" b="1" i="1" smtClean="0"/>
              <a:t>B. suis</a:t>
            </a:r>
            <a:br>
              <a:rPr lang="en-US" b="1" i="1" smtClean="0"/>
            </a:br>
            <a:r>
              <a:rPr lang="en-US" b="1" i="1" smtClean="0"/>
              <a:t>Vibrio cholerae</a:t>
            </a:r>
            <a:r>
              <a:rPr lang="en-US" smtClean="0"/>
              <a:t> 01</a:t>
            </a:r>
            <a:br>
              <a:rPr lang="en-US" smtClean="0"/>
            </a:br>
            <a:r>
              <a:rPr lang="en-US" b="1" i="1" smtClean="0"/>
              <a:t>Vibrio vulnificus</a:t>
            </a:r>
            <a:br>
              <a:rPr lang="en-US" b="1" i="1" smtClean="0"/>
            </a:br>
            <a:r>
              <a:rPr lang="en-US" b="1" i="1" smtClean="0"/>
              <a:t>Taenia solium</a:t>
            </a:r>
            <a:br>
              <a:rPr lang="en-US" b="1" i="1" smtClean="0"/>
            </a:br>
            <a:r>
              <a:rPr lang="en-US" b="1" i="1" smtClean="0"/>
              <a:t>Trichinella spiralis</a:t>
            </a:r>
            <a:endParaRPr lang="en-US" smtClean="0"/>
          </a:p>
          <a:p>
            <a:pPr marL="228600" indent="-228600" eaLnBrk="1" hangingPunct="1"/>
            <a:r>
              <a:rPr lang="en-US" b="1" smtClean="0"/>
              <a:t>Moderate Hazards: Potentially Extensive Spread</a:t>
            </a:r>
            <a:r>
              <a:rPr lang="en-US" b="1" baseline="30000" smtClean="0"/>
              <a:t>b</a:t>
            </a:r>
            <a:endParaRPr lang="en-US" smtClean="0"/>
          </a:p>
          <a:p>
            <a:pPr marL="228600" indent="-228600" eaLnBrk="1" hangingPunct="1"/>
            <a:r>
              <a:rPr lang="en-US" b="1" i="1" smtClean="0"/>
              <a:t>Listeria monocytogenes</a:t>
            </a:r>
            <a:br>
              <a:rPr lang="en-US" b="1" i="1" smtClean="0"/>
            </a:br>
            <a:r>
              <a:rPr lang="en-US" b="1" i="1" smtClean="0"/>
              <a:t>Salmonella </a:t>
            </a:r>
            <a:r>
              <a:rPr lang="en-US" smtClean="0"/>
              <a:t>spp.</a:t>
            </a:r>
            <a:br>
              <a:rPr lang="en-US" smtClean="0"/>
            </a:br>
            <a:r>
              <a:rPr lang="en-US" b="1" i="1" smtClean="0"/>
              <a:t>Shigella</a:t>
            </a:r>
            <a:r>
              <a:rPr lang="en-US" smtClean="0"/>
              <a:t> spp.</a:t>
            </a:r>
            <a:br>
              <a:rPr lang="en-US" smtClean="0"/>
            </a:br>
            <a:r>
              <a:rPr lang="en-US" smtClean="0"/>
              <a:t>Enterovirulent </a:t>
            </a:r>
            <a:r>
              <a:rPr lang="en-US" b="1" i="1" smtClean="0"/>
              <a:t>Escherichia coli </a:t>
            </a:r>
            <a:r>
              <a:rPr lang="en-US" smtClean="0"/>
              <a:t>(EEC)</a:t>
            </a:r>
            <a:br>
              <a:rPr lang="en-US" smtClean="0"/>
            </a:br>
            <a:r>
              <a:rPr lang="en-US" b="1" i="1" smtClean="0"/>
              <a:t>Streptococcus pyogenes</a:t>
            </a:r>
            <a:r>
              <a:rPr lang="en-US" smtClean="0"/>
              <a:t/>
            </a:r>
            <a:br>
              <a:rPr lang="en-US" smtClean="0"/>
            </a:br>
            <a:r>
              <a:rPr lang="en-US" smtClean="0"/>
              <a:t>Rotavirus</a:t>
            </a:r>
            <a:br>
              <a:rPr lang="en-US" smtClean="0"/>
            </a:br>
            <a:r>
              <a:rPr lang="en-US" smtClean="0"/>
              <a:t>Norwalk virus group</a:t>
            </a:r>
            <a:br>
              <a:rPr lang="en-US" smtClean="0"/>
            </a:br>
            <a:r>
              <a:rPr lang="en-US" b="1" i="1" smtClean="0"/>
              <a:t>Entamoeba histolytica</a:t>
            </a:r>
            <a:br>
              <a:rPr lang="en-US" b="1" i="1" smtClean="0"/>
            </a:br>
            <a:r>
              <a:rPr lang="en-US" b="1" i="1" smtClean="0"/>
              <a:t>Diphyllobothrium latum</a:t>
            </a:r>
            <a:br>
              <a:rPr lang="en-US" b="1" i="1" smtClean="0"/>
            </a:br>
            <a:r>
              <a:rPr lang="en-US" b="1" i="1" smtClean="0"/>
              <a:t>Ascaris lumbricoides</a:t>
            </a:r>
            <a:br>
              <a:rPr lang="en-US" b="1" i="1" smtClean="0"/>
            </a:br>
            <a:r>
              <a:rPr lang="en-US" b="1" i="1" smtClean="0"/>
              <a:t>Cryptosporidium parvum</a:t>
            </a:r>
            <a:endParaRPr lang="en-US" smtClean="0"/>
          </a:p>
          <a:p>
            <a:pPr marL="228600" indent="-228600" eaLnBrk="1" hangingPunct="1"/>
            <a:r>
              <a:rPr lang="en-US" b="1" smtClean="0"/>
              <a:t>Moderate Hazards: Limited Spread</a:t>
            </a:r>
            <a:endParaRPr lang="en-US" smtClean="0"/>
          </a:p>
          <a:p>
            <a:pPr marL="228600" indent="-228600" eaLnBrk="1" hangingPunct="1"/>
            <a:r>
              <a:rPr lang="en-US" b="1" i="1" smtClean="0"/>
              <a:t>Bacillus cereus</a:t>
            </a:r>
            <a:br>
              <a:rPr lang="en-US" b="1" i="1" smtClean="0"/>
            </a:br>
            <a:r>
              <a:rPr lang="en-US" b="1" i="1" smtClean="0"/>
              <a:t>Campylobacter jejuni</a:t>
            </a:r>
            <a:br>
              <a:rPr lang="en-US" b="1" i="1" smtClean="0"/>
            </a:br>
            <a:r>
              <a:rPr lang="en-US" b="1" i="1" smtClean="0"/>
              <a:t>Clostridium perfringens</a:t>
            </a:r>
            <a:br>
              <a:rPr lang="en-US" b="1" i="1" smtClean="0"/>
            </a:br>
            <a:r>
              <a:rPr lang="en-US" b="1" i="1" smtClean="0"/>
              <a:t>Staphylococcus aureus</a:t>
            </a:r>
            <a:br>
              <a:rPr lang="en-US" b="1" i="1" smtClean="0"/>
            </a:br>
            <a:r>
              <a:rPr lang="en-US" b="1" i="1" smtClean="0"/>
              <a:t>Vibrio cholerae</a:t>
            </a:r>
            <a:r>
              <a:rPr lang="en-US" smtClean="0"/>
              <a:t>, non-01</a:t>
            </a:r>
            <a:br>
              <a:rPr lang="en-US" smtClean="0"/>
            </a:br>
            <a:r>
              <a:rPr lang="en-US" b="1" i="1" smtClean="0"/>
              <a:t>Vibrio parahaemolyticus</a:t>
            </a:r>
            <a:br>
              <a:rPr lang="en-US" b="1" i="1" smtClean="0"/>
            </a:br>
            <a:r>
              <a:rPr lang="en-US" b="1" i="1" smtClean="0"/>
              <a:t>Yersinia enterocolitica</a:t>
            </a:r>
            <a:br>
              <a:rPr lang="en-US" b="1" i="1" smtClean="0"/>
            </a:br>
            <a:r>
              <a:rPr lang="en-US" b="1" i="1" smtClean="0"/>
              <a:t>Giardia lamblia</a:t>
            </a:r>
            <a:br>
              <a:rPr lang="en-US" b="1" i="1" smtClean="0"/>
            </a:br>
            <a:r>
              <a:rPr lang="en-US" b="1" i="1" smtClean="0"/>
              <a:t>Taenia saginata</a:t>
            </a:r>
            <a:endParaRPr lang="en-US" smtClean="0"/>
          </a:p>
          <a:p>
            <a:pPr marL="228600" indent="-228600" eaLnBrk="1" hangingPunct="1"/>
            <a:r>
              <a:rPr lang="en-US" baseline="30000" smtClean="0"/>
              <a:t>a</a:t>
            </a:r>
            <a:r>
              <a:rPr lang="en-US" smtClean="0"/>
              <a:t> Adapted from International Commission on Microbiological Specifications for Food (ICMSF) (1986). Used with permission, "HACCP Principles and Applications", Pierson and Corlett, Eds. 1992. Chapman &amp; Hall, New York, NY. </a:t>
            </a:r>
          </a:p>
          <a:p>
            <a:pPr marL="228600" indent="-228600" eaLnBrk="1" hangingPunct="1"/>
            <a:r>
              <a:rPr lang="en-US" baseline="30000" smtClean="0"/>
              <a:t>b</a:t>
            </a:r>
            <a:r>
              <a:rPr lang="en-US" smtClean="0"/>
              <a:t> Although classified as moderate hazards, complications and sequelae may be severe in certain susceptible populations. </a:t>
            </a:r>
          </a:p>
          <a:p>
            <a:pPr marL="228600" indent="-228600" eaLnBrk="1" hangingPunct="1"/>
            <a:r>
              <a:rPr lang="en-US" smtClean="0"/>
              <a:t>(d) </a:t>
            </a:r>
            <a:r>
              <a:rPr lang="en-US" i="1" smtClean="0"/>
              <a:t>Chemical Hazards</a:t>
            </a:r>
            <a:endParaRPr lang="en-US" smtClean="0"/>
          </a:p>
          <a:p>
            <a:pPr marL="228600" indent="-228600" eaLnBrk="1" hangingPunct="1"/>
            <a:r>
              <a:rPr lang="en-US" smtClean="0"/>
              <a:t>Chemical hazards in foods should be considered during a hazard analysis. Chemical contaminants may be naturally occurring or may be added during the processing of food. Harmful chemicals at very high levels have been associated with acute cases of foodborne illnesses and can be responsible for chronic illness at lower levels.</a:t>
            </a:r>
          </a:p>
          <a:p>
            <a:pPr marL="228600" indent="-228600" eaLnBrk="1" hangingPunct="1"/>
            <a:r>
              <a:rPr lang="en-US" smtClean="0"/>
              <a:t>The following table provides some examples of chemical hazards found within the naturally occurring and added chemical categories. The Code of Federal Regulations, Title 21, provides guidance on naturally occurring toxic substances and allowable limits for many of the chemicals added during processing (food additives). The FDA Compliance Policy Guidelines also provide information on other naturally occurring chemicals. </a:t>
            </a:r>
          </a:p>
          <a:p>
            <a:pPr marL="228600" indent="-228600" algn="ctr" eaLnBrk="1" hangingPunct="1"/>
            <a:r>
              <a:rPr lang="en-US" b="1" smtClean="0"/>
              <a:t>Table 2. Types of Chemical Hazards and Examples</a:t>
            </a:r>
            <a:r>
              <a:rPr lang="en-US" b="1" baseline="30000" smtClean="0"/>
              <a:t>a</a:t>
            </a:r>
            <a:endParaRPr lang="en-US" b="1" smtClean="0"/>
          </a:p>
          <a:p>
            <a:pPr marL="228600" indent="-228600" eaLnBrk="1" hangingPunct="1"/>
            <a:r>
              <a:rPr lang="en-US" b="1" smtClean="0"/>
              <a:t>Naturally Occurring Chemicals</a:t>
            </a:r>
            <a:endParaRPr lang="en-US" smtClean="0"/>
          </a:p>
          <a:p>
            <a:pPr marL="228600" indent="-228600" eaLnBrk="1" hangingPunct="1"/>
            <a:r>
              <a:rPr lang="en-US" smtClean="0"/>
              <a:t>Mycotoxins (e.g., aflatoxin) from mold</a:t>
            </a:r>
            <a:br>
              <a:rPr lang="en-US" smtClean="0"/>
            </a:br>
            <a:r>
              <a:rPr lang="en-US" smtClean="0"/>
              <a:t>Scombrotoxin (histamine) from protein decomposition</a:t>
            </a:r>
            <a:br>
              <a:rPr lang="en-US" smtClean="0"/>
            </a:br>
            <a:r>
              <a:rPr lang="en-US" smtClean="0"/>
              <a:t>Ciguatoxin from marine dinoflagellates</a:t>
            </a:r>
            <a:br>
              <a:rPr lang="en-US" smtClean="0"/>
            </a:br>
            <a:r>
              <a:rPr lang="en-US" smtClean="0"/>
              <a:t>Toxic mushroom species</a:t>
            </a:r>
            <a:br>
              <a:rPr lang="en-US" smtClean="0"/>
            </a:br>
            <a:r>
              <a:rPr lang="en-US" smtClean="0"/>
              <a:t>Shellfish toxins (from marine dinoflagellates)</a:t>
            </a:r>
            <a:br>
              <a:rPr lang="en-US" smtClean="0"/>
            </a:br>
            <a:r>
              <a:rPr lang="en-US" smtClean="0"/>
              <a:t>Paralytic shellfish poisoning (PSP)</a:t>
            </a:r>
            <a:br>
              <a:rPr lang="en-US" smtClean="0"/>
            </a:br>
            <a:r>
              <a:rPr lang="en-US" smtClean="0"/>
              <a:t>Diarrhetic shellfish poisoning (DSP)</a:t>
            </a:r>
            <a:br>
              <a:rPr lang="en-US" smtClean="0"/>
            </a:br>
            <a:r>
              <a:rPr lang="en-US" smtClean="0"/>
              <a:t>Neurotoxic shellfish poisoning (NSP)</a:t>
            </a:r>
            <a:br>
              <a:rPr lang="en-US" smtClean="0"/>
            </a:br>
            <a:r>
              <a:rPr lang="en-US" smtClean="0"/>
              <a:t>Amnesic shellfish poisoning (ASP)</a:t>
            </a:r>
            <a:br>
              <a:rPr lang="en-US" smtClean="0"/>
            </a:br>
            <a:r>
              <a:rPr lang="en-US" smtClean="0"/>
              <a:t>Plant toxins</a:t>
            </a:r>
            <a:br>
              <a:rPr lang="en-US" smtClean="0"/>
            </a:br>
            <a:r>
              <a:rPr lang="en-US" smtClean="0"/>
              <a:t>Pyrrolizidine alkaloids</a:t>
            </a:r>
            <a:br>
              <a:rPr lang="en-US" smtClean="0"/>
            </a:br>
            <a:r>
              <a:rPr lang="en-US" smtClean="0"/>
              <a:t>Phytohemagglutinin</a:t>
            </a:r>
          </a:p>
          <a:p>
            <a:pPr marL="228600" indent="-228600" eaLnBrk="1" hangingPunct="1"/>
            <a:r>
              <a:rPr lang="en-US" b="1" smtClean="0"/>
              <a:t>Added Chemicals</a:t>
            </a:r>
            <a:endParaRPr lang="en-US" smtClean="0"/>
          </a:p>
          <a:p>
            <a:pPr marL="228600" indent="-228600" eaLnBrk="1" hangingPunct="1"/>
            <a:r>
              <a:rPr lang="en-US" smtClean="0"/>
              <a:t>Agricultural chemicals:</a:t>
            </a:r>
            <a:br>
              <a:rPr lang="en-US" smtClean="0"/>
            </a:br>
            <a:r>
              <a:rPr lang="en-US" smtClean="0"/>
              <a:t>Pesticides, fungicides, fertilizers, insecticides, antibiotics and growth hormones</a:t>
            </a:r>
            <a:br>
              <a:rPr lang="en-US" smtClean="0"/>
            </a:br>
            <a:r>
              <a:rPr lang="en-US" smtClean="0"/>
              <a:t>Polychlorinated biphenyls (PCBs)</a:t>
            </a:r>
            <a:br>
              <a:rPr lang="en-US" smtClean="0"/>
            </a:br>
            <a:r>
              <a:rPr lang="en-US" smtClean="0"/>
              <a:t>Industrial chemicals</a:t>
            </a:r>
            <a:br>
              <a:rPr lang="en-US" smtClean="0"/>
            </a:br>
            <a:r>
              <a:rPr lang="en-US" smtClean="0"/>
              <a:t>Prohibited substances (</a:t>
            </a:r>
            <a:r>
              <a:rPr lang="en-US" smtClean="0">
                <a:hlinkClick r:id="rId3"/>
              </a:rPr>
              <a:t>21 CFR 189</a:t>
            </a:r>
            <a:r>
              <a:rPr lang="en-US" smtClean="0"/>
              <a:t>)</a:t>
            </a:r>
            <a:br>
              <a:rPr lang="en-US" smtClean="0"/>
            </a:br>
            <a:r>
              <a:rPr lang="en-US" smtClean="0"/>
              <a:t>  Direct</a:t>
            </a:r>
            <a:br>
              <a:rPr lang="en-US" smtClean="0"/>
            </a:br>
            <a:r>
              <a:rPr lang="en-US" smtClean="0"/>
              <a:t>  Indirect</a:t>
            </a:r>
            <a:br>
              <a:rPr lang="en-US" smtClean="0"/>
            </a:br>
            <a:r>
              <a:rPr lang="en-US" smtClean="0"/>
              <a:t>Toxic elements and compounds:</a:t>
            </a:r>
            <a:br>
              <a:rPr lang="en-US" smtClean="0"/>
            </a:br>
            <a:r>
              <a:rPr lang="en-US" smtClean="0"/>
              <a:t>  Lead, zinc, arsenic, mercury, and cyanide</a:t>
            </a:r>
          </a:p>
          <a:p>
            <a:pPr marL="228600" indent="-228600" eaLnBrk="1" hangingPunct="1"/>
            <a:r>
              <a:rPr lang="en-US" baseline="30000" smtClean="0"/>
              <a:t>a</a:t>
            </a:r>
            <a:r>
              <a:rPr lang="en-US" smtClean="0"/>
              <a:t> Used with permission, "HACCP Principles and Applications", Pierson and Corlett, Eds. 1992. Chapman &amp; Hall, New York, NY and adapted. </a:t>
            </a:r>
          </a:p>
          <a:p>
            <a:pPr marL="228600" indent="-228600" eaLnBrk="1" hangingPunct="1"/>
            <a:r>
              <a:rPr lang="en-US" smtClean="0"/>
              <a:t>Food additives:</a:t>
            </a:r>
          </a:p>
          <a:p>
            <a:pPr marL="228600" indent="-228600" eaLnBrk="1" hangingPunct="1"/>
            <a:r>
              <a:rPr lang="en-US" smtClean="0"/>
              <a:t>  Direct - allowable limits under GMPs</a:t>
            </a:r>
            <a:br>
              <a:rPr lang="en-US" smtClean="0"/>
            </a:br>
            <a:r>
              <a:rPr lang="en-US" smtClean="0"/>
              <a:t>Preservatives (nitrite and sulfiting agents)</a:t>
            </a:r>
            <a:br>
              <a:rPr lang="en-US" smtClean="0"/>
            </a:br>
            <a:r>
              <a:rPr lang="en-US" smtClean="0"/>
              <a:t>Flavor enhancers (monosodium glutamate)</a:t>
            </a:r>
            <a:br>
              <a:rPr lang="en-US" smtClean="0"/>
            </a:br>
            <a:r>
              <a:rPr lang="en-US" smtClean="0"/>
              <a:t>Nutritional additives (niacin)</a:t>
            </a:r>
            <a:br>
              <a:rPr lang="en-US" smtClean="0"/>
            </a:br>
            <a:r>
              <a:rPr lang="en-US" smtClean="0"/>
              <a:t>Color additives</a:t>
            </a:r>
            <a:br>
              <a:rPr lang="en-US" smtClean="0"/>
            </a:br>
            <a:r>
              <a:rPr lang="en-US" smtClean="0"/>
              <a:t>Secondary direct and indirect</a:t>
            </a:r>
            <a:br>
              <a:rPr lang="en-US" smtClean="0"/>
            </a:br>
            <a:r>
              <a:rPr lang="en-US" smtClean="0"/>
              <a:t>Chemicals used in establishments (e.g., lubricants, cleaners, sanitizers, cleaning compounds, coatings, and paints)</a:t>
            </a:r>
            <a:br>
              <a:rPr lang="en-US" smtClean="0"/>
            </a:br>
            <a:r>
              <a:rPr lang="en-US" smtClean="0"/>
              <a:t>Poisonous or toxic chemicals intentionally added (sabotage) (e) </a:t>
            </a:r>
            <a:r>
              <a:rPr lang="en-US" i="1" smtClean="0"/>
              <a:t>Food Allergens</a:t>
            </a:r>
            <a:endParaRPr lang="en-US" smtClean="0"/>
          </a:p>
          <a:p>
            <a:pPr marL="228600" indent="-228600" eaLnBrk="1" hangingPunct="1"/>
            <a:r>
              <a:rPr lang="en-US" smtClean="0"/>
              <a:t>Each year the Food &amp; Drug Administration (FDA) receives reports of consumers who experienced adverse reactions following exposure to an allergenic substance in foods. Food allergies are abnormal responses of the immune system, especially involving the production of allergen-specific IgE antibodies, to naturally occurring proteins in certain foods that most individuals can eat safely. Frequently such reactions occur because the presence of the allergenic substances in the foods is not declared on the food label. </a:t>
            </a:r>
          </a:p>
          <a:p>
            <a:pPr marL="228600" indent="-228600" eaLnBrk="1" hangingPunct="1"/>
            <a:r>
              <a:rPr lang="en-US" smtClean="0"/>
              <a:t>To combat this problem, the agency issued a letter titled "Notice to Manufacturers," dated June 10, 1996, which addressed labeling issues and Good Manufacturing Practices (GMPs). This letter is available on FDA's web site, </a:t>
            </a:r>
            <a:r>
              <a:rPr lang="en-US" smtClean="0">
                <a:hlinkClick r:id="rId4"/>
              </a:rPr>
              <a:t>www.cfsan.fda.gov/~lrd/allerg7.html</a:t>
            </a:r>
            <a:r>
              <a:rPr lang="en-US" smtClean="0"/>
              <a:t>. </a:t>
            </a:r>
          </a:p>
          <a:p>
            <a:pPr marL="228600" indent="-228600" eaLnBrk="1" hangingPunct="1"/>
            <a:r>
              <a:rPr lang="en-US" smtClean="0"/>
              <a:t>FDA believes there is scientific consensus that the following foods can cause serious allergic reactions in some individuals and account for more than 90% of all food allergies. </a:t>
            </a:r>
          </a:p>
          <a:p>
            <a:pPr marL="228600" indent="-228600" eaLnBrk="1" hangingPunct="1"/>
            <a:r>
              <a:rPr lang="en-US" smtClean="0"/>
              <a:t>Peanuts </a:t>
            </a:r>
            <a:br>
              <a:rPr lang="en-US" smtClean="0"/>
            </a:br>
            <a:r>
              <a:rPr lang="en-US" smtClean="0"/>
              <a:t>Soybeans </a:t>
            </a:r>
            <a:br>
              <a:rPr lang="en-US" smtClean="0"/>
            </a:br>
            <a:r>
              <a:rPr lang="en-US" smtClean="0"/>
              <a:t>Milk </a:t>
            </a:r>
            <a:br>
              <a:rPr lang="en-US" smtClean="0"/>
            </a:br>
            <a:r>
              <a:rPr lang="en-US" smtClean="0"/>
              <a:t>Eggs </a:t>
            </a:r>
            <a:br>
              <a:rPr lang="en-US" smtClean="0"/>
            </a:br>
            <a:r>
              <a:rPr lang="en-US" smtClean="0"/>
              <a:t>Fish </a:t>
            </a:r>
            <a:br>
              <a:rPr lang="en-US" smtClean="0"/>
            </a:br>
            <a:r>
              <a:rPr lang="en-US" smtClean="0"/>
              <a:t>Crustacea </a:t>
            </a:r>
            <a:br>
              <a:rPr lang="en-US" smtClean="0"/>
            </a:br>
            <a:r>
              <a:rPr lang="en-US" smtClean="0"/>
              <a:t>Tree nuts </a:t>
            </a:r>
            <a:br>
              <a:rPr lang="en-US" smtClean="0"/>
            </a:br>
            <a:r>
              <a:rPr lang="en-US" smtClean="0"/>
              <a:t>WheatCurrent FDA policy, as reflected in FDA Compliance Policy Guide (CPG) 555.250 with regard to direct addition as ingredients or sub-ingredients, is: </a:t>
            </a:r>
          </a:p>
          <a:p>
            <a:pPr marL="228600" indent="-228600" eaLnBrk="1" hangingPunct="1"/>
            <a:r>
              <a:rPr lang="en-US" smtClean="0"/>
              <a:t>Products which contain an allergenic ingredient by design must comply with </a:t>
            </a:r>
            <a:r>
              <a:rPr lang="en-US" smtClean="0">
                <a:hlinkClick r:id="rId5"/>
              </a:rPr>
              <a:t>21 U.S.C. 343(i)(2)</a:t>
            </a:r>
            <a:r>
              <a:rPr lang="en-US" smtClean="0"/>
              <a:t>. Where substances that are, bear, or contain allergens are added as ingredients or sub-ingredients (including rework), the Federal Food, Drug, and Cosmetic Act (the Act) requires a complete listing of the food ingredients (</a:t>
            </a:r>
            <a:r>
              <a:rPr lang="en-US" smtClean="0">
                <a:hlinkClick r:id="rId5"/>
              </a:rPr>
              <a:t>section 403(i)(2); 21 U.S.C. 343(i)(2)</a:t>
            </a:r>
            <a:r>
              <a:rPr lang="en-US" smtClean="0"/>
              <a:t>; </a:t>
            </a:r>
            <a:r>
              <a:rPr lang="en-US" smtClean="0">
                <a:hlinkClick r:id="rId6"/>
              </a:rPr>
              <a:t>21 C.F.R.101.4</a:t>
            </a:r>
            <a:r>
              <a:rPr lang="en-US" smtClean="0"/>
              <a:t> (689 KB)) unless a labeling exemption applies. </a:t>
            </a:r>
          </a:p>
          <a:p>
            <a:pPr marL="228600" indent="-228600" eaLnBrk="1" hangingPunct="1"/>
            <a:r>
              <a:rPr lang="en-US" smtClean="0"/>
              <a:t>FDA's Regulations (</a:t>
            </a:r>
            <a:r>
              <a:rPr lang="en-US" smtClean="0">
                <a:hlinkClick r:id="rId6"/>
              </a:rPr>
              <a:t>21 CFR 101.100(a)(3)</a:t>
            </a:r>
            <a:r>
              <a:rPr lang="en-US" smtClean="0"/>
              <a:t> (689 KB)), provide that incidental additives, such as processing aids, which are present in a food at insignificant levels and that do not have a technical or functional effect in the finished food are exempt from ingredient declaration. Some manufacturers have asserted to FDA that some allergens used as processing aids qualify for this exemption. FDA, however, does </a:t>
            </a:r>
            <a:r>
              <a:rPr lang="en-US" u="sng" smtClean="0"/>
              <a:t>not</a:t>
            </a:r>
            <a:r>
              <a:rPr lang="en-US" smtClean="0"/>
              <a:t> consider food allergens eligible for this exemption. Evidence indicates that some food allergens can cause serious reactions in sensitive individuals upon ingestion of very small amounts; therefore, the presence of an allergen </a:t>
            </a:r>
            <a:r>
              <a:rPr lang="en-US" u="sng" smtClean="0"/>
              <a:t>must</a:t>
            </a:r>
            <a:r>
              <a:rPr lang="en-US" smtClean="0"/>
              <a:t> be declared in accordance with </a:t>
            </a:r>
            <a:r>
              <a:rPr lang="en-US" smtClean="0">
                <a:hlinkClick r:id="rId6"/>
              </a:rPr>
              <a:t>21 CFR 101.4</a:t>
            </a:r>
            <a:r>
              <a:rPr lang="en-US" smtClean="0"/>
              <a:t> (689 KB). </a:t>
            </a:r>
          </a:p>
          <a:p>
            <a:pPr marL="228600" indent="-228600" eaLnBrk="1" hangingPunct="1"/>
            <a:r>
              <a:rPr lang="en-US" smtClean="0"/>
              <a:t>Allergens may be unintentionally added to food as a result of practices such as improper rework addition, product carry-over due to use of common equipment and production sequencing, or the presence of an allergenic product above exposed product lines. Such practices with respect to allergenic substances can be unsanitary conditions that may render the food injurious to health and adulterate the product under </a:t>
            </a:r>
            <a:r>
              <a:rPr lang="en-US" smtClean="0">
                <a:hlinkClick r:id="rId5"/>
              </a:rPr>
              <a:t>section 402(a)(4) of the Act [21 U.S.C. 342(a)(4)]</a:t>
            </a:r>
            <a:r>
              <a:rPr lang="en-US" smtClean="0"/>
              <a:t>. </a:t>
            </a:r>
          </a:p>
          <a:p>
            <a:pPr marL="228600" indent="-228600" eaLnBrk="1" hangingPunct="1"/>
            <a:r>
              <a:rPr lang="en-US" smtClean="0"/>
              <a:t>(f) </a:t>
            </a:r>
            <a:r>
              <a:rPr lang="en-US" i="1" smtClean="0"/>
              <a:t>Physical Hazards</a:t>
            </a:r>
            <a:endParaRPr lang="en-US" smtClean="0"/>
          </a:p>
          <a:p>
            <a:pPr marL="228600" indent="-228600" eaLnBrk="1" hangingPunct="1"/>
            <a:r>
              <a:rPr lang="en-US" smtClean="0"/>
              <a:t>Illness and injury can result from hard foreign objects in food. These physical hazards can result from contamination and/or poor procedures at many points in the food chain from harvest to consumer, including those within the food establishment.</a:t>
            </a:r>
          </a:p>
          <a:p>
            <a:pPr marL="228600" indent="-228600" eaLnBrk="1" hangingPunct="1"/>
            <a:r>
              <a:rPr lang="en-US" smtClean="0"/>
              <a:t>As establishments develop their HACCP programs, the following table can be used to further identify sources of potential physical risks to the food being prepared, served, or sold. </a:t>
            </a:r>
          </a:p>
          <a:p>
            <a:pPr marL="228600" indent="-228600" algn="ctr" eaLnBrk="1" hangingPunct="1"/>
            <a:r>
              <a:rPr lang="en-US" b="1" smtClean="0"/>
              <a:t>Table 3. Main Materials of Concern as Physical Hazards and Common Sources</a:t>
            </a:r>
            <a:r>
              <a:rPr lang="en-US" b="1" baseline="30000" smtClean="0"/>
              <a:t>a,b</a:t>
            </a:r>
            <a:r>
              <a:rPr lang="en-US" smtClean="0"/>
              <a:t> </a:t>
            </a:r>
            <a:r>
              <a:rPr lang="en-US" b="1" smtClean="0"/>
              <a:t>Material</a:t>
            </a:r>
          </a:p>
          <a:p>
            <a:pPr marL="228600" indent="-228600" eaLnBrk="1" hangingPunct="1"/>
            <a:r>
              <a:rPr lang="en-US" b="1" smtClean="0"/>
              <a:t>Injury Potential</a:t>
            </a:r>
          </a:p>
          <a:p>
            <a:pPr marL="228600" indent="-228600" eaLnBrk="1" hangingPunct="1"/>
            <a:r>
              <a:rPr lang="en-US" b="1" smtClean="0"/>
              <a:t>Sources</a:t>
            </a:r>
          </a:p>
          <a:p>
            <a:pPr marL="228600" indent="-228600" eaLnBrk="1" hangingPunct="1"/>
            <a:r>
              <a:rPr lang="en-US" smtClean="0"/>
              <a:t>Glass fixtures</a:t>
            </a:r>
          </a:p>
          <a:p>
            <a:pPr marL="228600" indent="-228600" eaLnBrk="1" hangingPunct="1"/>
            <a:r>
              <a:rPr lang="en-US" smtClean="0"/>
              <a:t>Cuts, bleeding; may require surgery to find or remove</a:t>
            </a:r>
          </a:p>
          <a:p>
            <a:pPr marL="228600" indent="-228600" eaLnBrk="1" hangingPunct="1"/>
            <a:r>
              <a:rPr lang="en-US" smtClean="0"/>
              <a:t>Bottles, jars, light, utensils, gauge covers</a:t>
            </a:r>
          </a:p>
          <a:p>
            <a:pPr marL="228600" indent="-228600" eaLnBrk="1" hangingPunct="1"/>
            <a:r>
              <a:rPr lang="en-US" smtClean="0"/>
              <a:t>Wood</a:t>
            </a:r>
          </a:p>
          <a:p>
            <a:pPr marL="228600" indent="-228600" eaLnBrk="1" hangingPunct="1"/>
            <a:r>
              <a:rPr lang="en-US" smtClean="0"/>
              <a:t>Cuts, infection, choking; may require surgery to remove </a:t>
            </a:r>
          </a:p>
          <a:p>
            <a:pPr marL="228600" indent="-228600" eaLnBrk="1" hangingPunct="1"/>
            <a:r>
              <a:rPr lang="en-US" smtClean="0"/>
              <a:t>Fields, pallets, boxes, buildings</a:t>
            </a:r>
          </a:p>
          <a:p>
            <a:pPr marL="228600" indent="-228600" eaLnBrk="1" hangingPunct="1"/>
            <a:r>
              <a:rPr lang="en-US" smtClean="0"/>
              <a:t>Stones, metal fragments</a:t>
            </a:r>
          </a:p>
          <a:p>
            <a:pPr marL="228600" indent="-228600" eaLnBrk="1" hangingPunct="1"/>
            <a:r>
              <a:rPr lang="en-US" smtClean="0"/>
              <a:t>Choking, broken teeth Cuts, infection; may require surgery to remove</a:t>
            </a:r>
          </a:p>
          <a:p>
            <a:pPr marL="228600" indent="-228600" eaLnBrk="1" hangingPunct="1"/>
            <a:r>
              <a:rPr lang="en-US" smtClean="0"/>
              <a:t>Fields, buildings, machinery, fields, wire, employees</a:t>
            </a:r>
          </a:p>
          <a:p>
            <a:pPr marL="228600" indent="-228600" eaLnBrk="1" hangingPunct="1"/>
            <a:r>
              <a:rPr lang="en-US" smtClean="0"/>
              <a:t>Insulation </a:t>
            </a:r>
          </a:p>
          <a:p>
            <a:pPr marL="228600" indent="-228600" eaLnBrk="1" hangingPunct="1"/>
            <a:r>
              <a:rPr lang="en-US" smtClean="0"/>
              <a:t>Choking; long-term if asbestos</a:t>
            </a:r>
          </a:p>
          <a:p>
            <a:pPr marL="228600" indent="-228600" eaLnBrk="1" hangingPunct="1"/>
            <a:r>
              <a:rPr lang="en-US" smtClean="0"/>
              <a:t>Building materials</a:t>
            </a:r>
          </a:p>
          <a:p>
            <a:pPr marL="228600" indent="-228600" eaLnBrk="1" hangingPunct="1"/>
            <a:r>
              <a:rPr lang="en-US" smtClean="0"/>
              <a:t>Bone</a:t>
            </a:r>
          </a:p>
          <a:p>
            <a:pPr marL="228600" indent="-228600" eaLnBrk="1" hangingPunct="1"/>
            <a:r>
              <a:rPr lang="en-US" smtClean="0"/>
              <a:t>Choking, trauma</a:t>
            </a:r>
          </a:p>
          <a:p>
            <a:pPr marL="228600" indent="-228600" eaLnBrk="1" hangingPunct="1"/>
            <a:r>
              <a:rPr lang="en-US" smtClean="0"/>
              <a:t>Fields, improper plant processing</a:t>
            </a:r>
          </a:p>
          <a:p>
            <a:pPr marL="228600" indent="-228600" eaLnBrk="1" hangingPunct="1"/>
            <a:r>
              <a:rPr lang="en-US" smtClean="0"/>
              <a:t>Plastic</a:t>
            </a:r>
          </a:p>
          <a:p>
            <a:pPr marL="228600" indent="-228600" eaLnBrk="1" hangingPunct="1"/>
            <a:r>
              <a:rPr lang="en-US" smtClean="0"/>
              <a:t>Choking, cuts, infection; may require surgery to remove</a:t>
            </a:r>
          </a:p>
          <a:p>
            <a:pPr marL="228600" indent="-228600" eaLnBrk="1" hangingPunct="1"/>
            <a:r>
              <a:rPr lang="en-US" smtClean="0"/>
              <a:t>Fields, plant packaging materials, pallets, employees</a:t>
            </a:r>
          </a:p>
          <a:p>
            <a:pPr marL="228600" indent="-228600" eaLnBrk="1" hangingPunct="1"/>
            <a:r>
              <a:rPr lang="en-US" smtClean="0"/>
              <a:t>Personal effects</a:t>
            </a:r>
          </a:p>
          <a:p>
            <a:pPr marL="228600" indent="-228600" eaLnBrk="1" hangingPunct="1"/>
            <a:r>
              <a:rPr lang="en-US" smtClean="0"/>
              <a:t>Choking, cuts, broken teeth; may require surgery to remove</a:t>
            </a:r>
          </a:p>
          <a:p>
            <a:pPr marL="228600" indent="-228600" eaLnBrk="1" hangingPunct="1"/>
            <a:r>
              <a:rPr lang="en-US" smtClean="0"/>
              <a:t>Employees </a:t>
            </a:r>
          </a:p>
          <a:p>
            <a:pPr marL="228600" indent="-228600" eaLnBrk="1" hangingPunct="1"/>
            <a:r>
              <a:rPr lang="en-US" baseline="30000" smtClean="0"/>
              <a:t>a</a:t>
            </a:r>
            <a:r>
              <a:rPr lang="en-US" smtClean="0"/>
              <a:t> Adapted from Corlett (1991).</a:t>
            </a:r>
          </a:p>
          <a:p>
            <a:pPr marL="228600" indent="-228600" eaLnBrk="1" hangingPunct="1"/>
            <a:r>
              <a:rPr lang="en-US" baseline="30000" smtClean="0"/>
              <a:t>b</a:t>
            </a:r>
            <a:r>
              <a:rPr lang="en-US" smtClean="0"/>
              <a:t> Used with permission, "HACCP Principles and Applications", Pierson and Corlett, Eds. 1992. Chapman &amp; Hall, New York, NY.</a:t>
            </a:r>
          </a:p>
          <a:p>
            <a:pPr marL="228600" indent="-228600" eaLnBrk="1" hangingPunct="1"/>
            <a:r>
              <a:rPr lang="en-US" smtClean="0"/>
              <a:t>(f) </a:t>
            </a:r>
            <a:r>
              <a:rPr lang="en-US" i="1" smtClean="0"/>
              <a:t>Determining Level of Risk</a:t>
            </a:r>
            <a:endParaRPr lang="en-US" smtClean="0"/>
          </a:p>
          <a:p>
            <a:pPr marL="228600" indent="-228600" eaLnBrk="1" hangingPunct="1"/>
            <a:r>
              <a:rPr lang="en-US" smtClean="0"/>
              <a:t>The potential significance or risk of each hazard should be assessed by considering its likelihood of occurrence and severity. The estimate of risk for a hazard occurring is based upon a combination of experience, epidemiological data, and information in the technical literature. Severity is the degree of seriousness of the consequences of a hazard if it were to become an actuality. </a:t>
            </a:r>
          </a:p>
          <a:p>
            <a:pPr marL="228600" indent="-228600" eaLnBrk="1" hangingPunct="1"/>
            <a:r>
              <a:rPr lang="en-US" smtClean="0"/>
              <a:t>Hazard identification in conjunction with risk estimation provides a rational basis for determining which hazards are significant and must be addressed in the HACCP plan. To determine risk during the hazard analysis, safety concerns must be differentiated from quality concerns. A food safety hazard is a biological, chemical, or physical property that may cause a food to be unsafe. There may be differences of opinion, even among experts, as to the risk of a hazard. The food establishment must rely upon the expert opinion published in peer reviewed literature or experts who actively assist in the development of the HACCP plan. </a:t>
            </a:r>
          </a:p>
          <a:p>
            <a:pPr marL="228600" indent="-228600" eaLnBrk="1" hangingPunct="1"/>
            <a:r>
              <a:rPr lang="en-US" smtClean="0"/>
              <a:t>The hazards must at least include those that are commonly associated with a specific product. If a hazard that is commonly associated is dismissed from the plan, the basis for rejecting it must be clearly stated in the hazard analysis so that it is understood and agreed to by the regulatory authority reviewing the HACCP plan. </a:t>
            </a:r>
          </a:p>
          <a:p>
            <a:pPr marL="228600" indent="-228600" eaLnBrk="1" hangingPunct="1"/>
            <a:r>
              <a:rPr lang="en-US" smtClean="0"/>
              <a:t>(g) </a:t>
            </a:r>
            <a:r>
              <a:rPr lang="en-US" i="1" smtClean="0"/>
              <a:t>Hazard Analysis Process</a:t>
            </a:r>
            <a:endParaRPr lang="en-US" smtClean="0"/>
          </a:p>
          <a:p>
            <a:pPr marL="228600" indent="-228600" eaLnBrk="1" hangingPunct="1"/>
            <a:r>
              <a:rPr lang="en-US" smtClean="0"/>
              <a:t>This point in hazard analysis consists of asking a series of questions which are appropriate to each step in the flow diagram. The hazard analysis should question the effect of a variety of factors upon the safety of the food.</a:t>
            </a:r>
          </a:p>
          <a:p>
            <a:pPr marL="228600" indent="-228600" eaLnBrk="1" hangingPunct="1">
              <a:buFontTx/>
              <a:buAutoNum type="arabicPeriod"/>
            </a:pPr>
            <a:r>
              <a:rPr lang="en-US" i="1" smtClean="0"/>
              <a:t>Ingredients</a:t>
            </a:r>
            <a:r>
              <a:rPr lang="en-US" smtClean="0"/>
              <a:t/>
            </a:r>
            <a:br>
              <a:rPr lang="en-US" smtClean="0"/>
            </a:br>
            <a:r>
              <a:rPr lang="en-US" smtClean="0"/>
              <a:t>  </a:t>
            </a:r>
          </a:p>
          <a:p>
            <a:pPr marL="228600" indent="-228600" eaLnBrk="1" hangingPunct="1">
              <a:buFontTx/>
              <a:buChar char="•"/>
            </a:pPr>
            <a:r>
              <a:rPr lang="en-US" smtClean="0"/>
              <a:t>Does the food contain any sensitive ingredients that are likely to present microbiological hazards (e.g., </a:t>
            </a:r>
            <a:r>
              <a:rPr lang="en-US" b="1" i="1" smtClean="0"/>
              <a:t>Salmonella</a:t>
            </a:r>
            <a:r>
              <a:rPr lang="en-US" smtClean="0"/>
              <a:t>, </a:t>
            </a:r>
            <a:r>
              <a:rPr lang="en-US" b="1" i="1" smtClean="0"/>
              <a:t>Staphylococcus</a:t>
            </a:r>
            <a:r>
              <a:rPr lang="en-US" smtClean="0"/>
              <a:t> </a:t>
            </a:r>
            <a:r>
              <a:rPr lang="en-US" b="1" i="1" smtClean="0"/>
              <a:t>aureus</a:t>
            </a:r>
            <a:r>
              <a:rPr lang="en-US" smtClean="0"/>
              <a:t>), chemical hazards (e.g., aflatoxin, antibiotic, or pesticide residues) or physical hazards (stones, glass, bone, metal)?</a:t>
            </a:r>
            <a:br>
              <a:rPr lang="en-US" smtClean="0"/>
            </a:br>
            <a:r>
              <a:rPr lang="en-US" smtClean="0"/>
              <a:t> </a:t>
            </a:r>
          </a:p>
          <a:p>
            <a:pPr marL="228600" indent="-228600" eaLnBrk="1" hangingPunct="1">
              <a:buFontTx/>
              <a:buAutoNum type="arabicPeriod"/>
            </a:pPr>
            <a:r>
              <a:rPr lang="en-US" i="1" smtClean="0"/>
              <a:t>Intrinsic factors of food</a:t>
            </a:r>
            <a:r>
              <a:rPr lang="en-US" smtClean="0"/>
              <a:t/>
            </a:r>
            <a:br>
              <a:rPr lang="en-US" smtClean="0"/>
            </a:br>
            <a:r>
              <a:rPr lang="en-US" smtClean="0"/>
              <a:t> </a:t>
            </a:r>
            <a:br>
              <a:rPr lang="en-US" smtClean="0"/>
            </a:br>
            <a:r>
              <a:rPr lang="en-US" smtClean="0"/>
              <a:t>Physical characteristics and composition (e.g., pH, type of acids, fermentable carbohydrate, water activity, preservatives) of the food during and after preparation can cause or prevent a hazard.</a:t>
            </a:r>
            <a:br>
              <a:rPr lang="en-US" smtClean="0"/>
            </a:br>
            <a:r>
              <a:rPr lang="en-US" smtClean="0"/>
              <a:t>  </a:t>
            </a:r>
          </a:p>
          <a:p>
            <a:pPr marL="228600" indent="-228600" eaLnBrk="1" hangingPunct="1">
              <a:buFontTx/>
              <a:buChar char="•"/>
            </a:pPr>
            <a:r>
              <a:rPr lang="en-US" smtClean="0"/>
              <a:t>Which intrinsic factors of the food must be controlled in order to ensure food safety?</a:t>
            </a:r>
            <a:br>
              <a:rPr lang="en-US" smtClean="0"/>
            </a:br>
            <a:r>
              <a:rPr lang="en-US" smtClean="0"/>
              <a:t> </a:t>
            </a:r>
          </a:p>
          <a:p>
            <a:pPr marL="228600" indent="-228600" eaLnBrk="1" hangingPunct="1">
              <a:buFontTx/>
              <a:buChar char="•"/>
            </a:pPr>
            <a:r>
              <a:rPr lang="en-US" smtClean="0"/>
              <a:t>Does the food permit survival or multiplication of pathogens and/or toxin formation in the food before or during preparation? </a:t>
            </a:r>
            <a:br>
              <a:rPr lang="en-US" smtClean="0"/>
            </a:br>
            <a:r>
              <a:rPr lang="en-US" smtClean="0"/>
              <a:t> </a:t>
            </a:r>
          </a:p>
          <a:p>
            <a:pPr marL="228600" indent="-228600" eaLnBrk="1" hangingPunct="1">
              <a:buFontTx/>
              <a:buChar char="•"/>
            </a:pPr>
            <a:r>
              <a:rPr lang="en-US" smtClean="0"/>
              <a:t>Will the food permit survival or multiplication of pathogens and/or toxin formation during subsequent steps of preparation, storage, or consumer possession?</a:t>
            </a:r>
            <a:br>
              <a:rPr lang="en-US" smtClean="0"/>
            </a:br>
            <a:r>
              <a:rPr lang="en-US" smtClean="0"/>
              <a:t> </a:t>
            </a:r>
          </a:p>
          <a:p>
            <a:pPr marL="228600" indent="-228600" eaLnBrk="1" hangingPunct="1">
              <a:buFontTx/>
              <a:buChar char="•"/>
            </a:pPr>
            <a:r>
              <a:rPr lang="en-US" smtClean="0"/>
              <a:t>Are there other similar products in the market place? What has been the safety record for these products?</a:t>
            </a:r>
            <a:br>
              <a:rPr lang="en-US" smtClean="0"/>
            </a:br>
            <a:r>
              <a:rPr lang="en-US" smtClean="0"/>
              <a:t> </a:t>
            </a:r>
          </a:p>
          <a:p>
            <a:pPr marL="228600" indent="-228600" eaLnBrk="1" hangingPunct="1">
              <a:buFontTx/>
              <a:buAutoNum type="arabicPeriod"/>
            </a:pPr>
            <a:r>
              <a:rPr lang="en-US" i="1" smtClean="0"/>
              <a:t>Procedures used for preparation/processing</a:t>
            </a:r>
            <a:r>
              <a:rPr lang="en-US" smtClean="0"/>
              <a:t/>
            </a:r>
            <a:br>
              <a:rPr lang="en-US" smtClean="0"/>
            </a:br>
            <a:r>
              <a:rPr lang="en-US" smtClean="0"/>
              <a:t>  </a:t>
            </a:r>
          </a:p>
          <a:p>
            <a:pPr marL="228600" indent="-228600" eaLnBrk="1" hangingPunct="1">
              <a:buFontTx/>
              <a:buChar char="•"/>
            </a:pPr>
            <a:r>
              <a:rPr lang="en-US" smtClean="0"/>
              <a:t>Does the preparation procedure or process include a controllable step that destroys pathogens or their toxins? Consider both vegetative cells and spores.</a:t>
            </a:r>
            <a:br>
              <a:rPr lang="en-US" smtClean="0"/>
            </a:br>
            <a:r>
              <a:rPr lang="en-US" smtClean="0"/>
              <a:t> </a:t>
            </a:r>
          </a:p>
          <a:p>
            <a:pPr marL="228600" indent="-228600" eaLnBrk="1" hangingPunct="1">
              <a:buFontTx/>
              <a:buChar char="•"/>
            </a:pPr>
            <a:r>
              <a:rPr lang="en-US" smtClean="0"/>
              <a:t>Is the product subject to recontamination between the preparation step (e.g., cooking) and packaging?</a:t>
            </a:r>
            <a:br>
              <a:rPr lang="en-US" smtClean="0"/>
            </a:br>
            <a:r>
              <a:rPr lang="en-US" smtClean="0"/>
              <a:t> </a:t>
            </a:r>
          </a:p>
          <a:p>
            <a:pPr marL="228600" indent="-228600" eaLnBrk="1" hangingPunct="1">
              <a:buFontTx/>
              <a:buAutoNum type="arabicPeriod"/>
            </a:pPr>
            <a:r>
              <a:rPr lang="en-US" i="1" smtClean="0"/>
              <a:t>Microbial Content of the Food</a:t>
            </a:r>
            <a:r>
              <a:rPr lang="en-US" smtClean="0"/>
              <a:t/>
            </a:r>
            <a:br>
              <a:rPr lang="en-US" smtClean="0"/>
            </a:br>
            <a:r>
              <a:rPr lang="en-US" smtClean="0"/>
              <a:t>  </a:t>
            </a:r>
          </a:p>
          <a:p>
            <a:pPr marL="228600" indent="-228600" eaLnBrk="1" hangingPunct="1">
              <a:buFontTx/>
              <a:buChar char="•"/>
            </a:pPr>
            <a:r>
              <a:rPr lang="en-US" smtClean="0"/>
              <a:t>Is the food commercially sterile (i.e., low acid canned food)?</a:t>
            </a:r>
            <a:br>
              <a:rPr lang="en-US" smtClean="0"/>
            </a:br>
            <a:r>
              <a:rPr lang="en-US" smtClean="0"/>
              <a:t> </a:t>
            </a:r>
          </a:p>
          <a:p>
            <a:pPr marL="228600" indent="-228600" eaLnBrk="1" hangingPunct="1">
              <a:buFontTx/>
              <a:buChar char="•"/>
            </a:pPr>
            <a:r>
              <a:rPr lang="en-US" smtClean="0"/>
              <a:t>Is it likely that the food will contain viable sporeforming or nonsporeforming pathogens?</a:t>
            </a:r>
            <a:br>
              <a:rPr lang="en-US" smtClean="0"/>
            </a:br>
            <a:r>
              <a:rPr lang="en-US" smtClean="0"/>
              <a:t> </a:t>
            </a:r>
          </a:p>
          <a:p>
            <a:pPr marL="228600" indent="-228600" eaLnBrk="1" hangingPunct="1">
              <a:buFontTx/>
              <a:buChar char="•"/>
            </a:pPr>
            <a:r>
              <a:rPr lang="en-US" smtClean="0"/>
              <a:t>What is the normal microbial content of the food stored under proper conditions?</a:t>
            </a:r>
            <a:br>
              <a:rPr lang="en-US" smtClean="0"/>
            </a:br>
            <a:r>
              <a:rPr lang="en-US" smtClean="0"/>
              <a:t> </a:t>
            </a:r>
          </a:p>
          <a:p>
            <a:pPr marL="228600" indent="-228600" eaLnBrk="1" hangingPunct="1">
              <a:buFontTx/>
              <a:buChar char="•"/>
            </a:pPr>
            <a:r>
              <a:rPr lang="en-US" smtClean="0"/>
              <a:t>Does the microbial population change during the time the food is stored before consumption?</a:t>
            </a:r>
            <a:br>
              <a:rPr lang="en-US" smtClean="0"/>
            </a:br>
            <a:r>
              <a:rPr lang="en-US" smtClean="0"/>
              <a:t> </a:t>
            </a:r>
          </a:p>
          <a:p>
            <a:pPr marL="228600" indent="-228600" eaLnBrk="1" hangingPunct="1">
              <a:buFontTx/>
              <a:buChar char="•"/>
            </a:pPr>
            <a:r>
              <a:rPr lang="en-US" smtClean="0"/>
              <a:t>Does that change in microbial population alter the safety of the food?</a:t>
            </a:r>
            <a:br>
              <a:rPr lang="en-US" smtClean="0"/>
            </a:br>
            <a:r>
              <a:rPr lang="en-US" smtClean="0"/>
              <a:t> </a:t>
            </a:r>
          </a:p>
          <a:p>
            <a:pPr marL="228600" indent="-228600" eaLnBrk="1" hangingPunct="1">
              <a:buFontTx/>
              <a:buAutoNum type="arabicPeriod"/>
            </a:pPr>
            <a:r>
              <a:rPr lang="en-US" i="1" smtClean="0"/>
              <a:t>Facility design</a:t>
            </a:r>
            <a:r>
              <a:rPr lang="en-US" smtClean="0"/>
              <a:t/>
            </a:r>
            <a:br>
              <a:rPr lang="en-US" smtClean="0"/>
            </a:br>
            <a:r>
              <a:rPr lang="en-US" smtClean="0"/>
              <a:t>  </a:t>
            </a:r>
          </a:p>
          <a:p>
            <a:pPr marL="228600" indent="-228600" eaLnBrk="1" hangingPunct="1">
              <a:buFontTx/>
              <a:buChar char="•"/>
            </a:pPr>
            <a:r>
              <a:rPr lang="en-US" smtClean="0"/>
              <a:t>Does the layout of the facility provide an adequate separation of raw materials from ready-to-eat foods?</a:t>
            </a:r>
            <a:br>
              <a:rPr lang="en-US" smtClean="0"/>
            </a:br>
            <a:r>
              <a:rPr lang="en-US" smtClean="0"/>
              <a:t> </a:t>
            </a:r>
          </a:p>
          <a:p>
            <a:pPr marL="228600" indent="-228600" eaLnBrk="1" hangingPunct="1">
              <a:buFontTx/>
              <a:buChar char="•"/>
            </a:pPr>
            <a:r>
              <a:rPr lang="en-US" smtClean="0"/>
              <a:t>Is positive air pressure maintained in product packaging areas? Is this essential for product safety?</a:t>
            </a:r>
            <a:br>
              <a:rPr lang="en-US" smtClean="0"/>
            </a:br>
            <a:r>
              <a:rPr lang="en-US" smtClean="0"/>
              <a:t> </a:t>
            </a:r>
          </a:p>
          <a:p>
            <a:pPr marL="228600" indent="-228600" eaLnBrk="1" hangingPunct="1">
              <a:buFontTx/>
              <a:buChar char="•"/>
            </a:pPr>
            <a:r>
              <a:rPr lang="en-US" smtClean="0"/>
              <a:t>Is the traffic pattern for people and moving equipment a potentially significant source of contamination?</a:t>
            </a:r>
            <a:br>
              <a:rPr lang="en-US" smtClean="0"/>
            </a:br>
            <a:r>
              <a:rPr lang="en-US" smtClean="0"/>
              <a:t> </a:t>
            </a:r>
          </a:p>
          <a:p>
            <a:pPr marL="228600" indent="-228600" eaLnBrk="1" hangingPunct="1">
              <a:buFontTx/>
              <a:buAutoNum type="arabicPeriod"/>
            </a:pPr>
            <a:r>
              <a:rPr lang="en-US" i="1" smtClean="0"/>
              <a:t>Equipment design</a:t>
            </a:r>
            <a:r>
              <a:rPr lang="en-US" smtClean="0"/>
              <a:t/>
            </a:r>
            <a:br>
              <a:rPr lang="en-US" smtClean="0"/>
            </a:br>
            <a:r>
              <a:rPr lang="en-US" smtClean="0"/>
              <a:t>  </a:t>
            </a:r>
          </a:p>
          <a:p>
            <a:pPr marL="228600" indent="-228600" eaLnBrk="1" hangingPunct="1">
              <a:buFontTx/>
              <a:buChar char="•"/>
            </a:pPr>
            <a:r>
              <a:rPr lang="en-US" smtClean="0"/>
              <a:t>Will the equipment provide the time/temperature control that is necessary for safe food?</a:t>
            </a:r>
            <a:br>
              <a:rPr lang="en-US" smtClean="0"/>
            </a:br>
            <a:r>
              <a:rPr lang="en-US" smtClean="0"/>
              <a:t> </a:t>
            </a:r>
          </a:p>
          <a:p>
            <a:pPr marL="228600" indent="-228600" eaLnBrk="1" hangingPunct="1">
              <a:buFontTx/>
              <a:buChar char="•"/>
            </a:pPr>
            <a:r>
              <a:rPr lang="en-US" smtClean="0"/>
              <a:t>Is the equipment properly sized for the volume of food that will be prepared?</a:t>
            </a:r>
            <a:br>
              <a:rPr lang="en-US" smtClean="0"/>
            </a:br>
            <a:r>
              <a:rPr lang="en-US" smtClean="0"/>
              <a:t> </a:t>
            </a:r>
          </a:p>
          <a:p>
            <a:pPr marL="228600" indent="-228600" eaLnBrk="1" hangingPunct="1">
              <a:buFontTx/>
              <a:buChar char="•"/>
            </a:pPr>
            <a:r>
              <a:rPr lang="en-US" smtClean="0"/>
              <a:t>Can the equipment be sufficiently controlled so that the variation in performance will be within the tolerances required to produce a safe food?</a:t>
            </a:r>
            <a:br>
              <a:rPr lang="en-US" smtClean="0"/>
            </a:br>
            <a:r>
              <a:rPr lang="en-US" smtClean="0"/>
              <a:t> </a:t>
            </a:r>
          </a:p>
          <a:p>
            <a:pPr marL="228600" indent="-228600" eaLnBrk="1" hangingPunct="1">
              <a:buFontTx/>
              <a:buChar char="•"/>
            </a:pPr>
            <a:r>
              <a:rPr lang="en-US" smtClean="0"/>
              <a:t>Is the equipment reliable or is it prone to frequent breakdowns?</a:t>
            </a:r>
            <a:br>
              <a:rPr lang="en-US" smtClean="0"/>
            </a:br>
            <a:r>
              <a:rPr lang="en-US" smtClean="0"/>
              <a:t> </a:t>
            </a:r>
          </a:p>
          <a:p>
            <a:pPr marL="228600" indent="-228600" eaLnBrk="1" hangingPunct="1">
              <a:buFontTx/>
              <a:buChar char="•"/>
            </a:pPr>
            <a:r>
              <a:rPr lang="en-US" smtClean="0"/>
              <a:t>Is the equipment designed so that it can be cleaned and sanitized?</a:t>
            </a:r>
            <a:br>
              <a:rPr lang="en-US" smtClean="0"/>
            </a:br>
            <a:r>
              <a:rPr lang="en-US" smtClean="0"/>
              <a:t> </a:t>
            </a:r>
          </a:p>
          <a:p>
            <a:pPr marL="228600" indent="-228600" eaLnBrk="1" hangingPunct="1">
              <a:buFontTx/>
              <a:buChar char="•"/>
            </a:pPr>
            <a:r>
              <a:rPr lang="en-US" smtClean="0"/>
              <a:t>Is there a chance for product contamination with hazardous substances, e.g., glass?</a:t>
            </a:r>
            <a:br>
              <a:rPr lang="en-US" smtClean="0"/>
            </a:br>
            <a:r>
              <a:rPr lang="en-US" smtClean="0"/>
              <a:t> </a:t>
            </a:r>
          </a:p>
          <a:p>
            <a:pPr marL="228600" indent="-228600" eaLnBrk="1" hangingPunct="1">
              <a:buFontTx/>
              <a:buChar char="•"/>
            </a:pPr>
            <a:r>
              <a:rPr lang="en-US" smtClean="0"/>
              <a:t>What product safety devices such as time/temperature integrators are used to enhance consumer safety?</a:t>
            </a:r>
            <a:br>
              <a:rPr lang="en-US" smtClean="0"/>
            </a:br>
            <a:r>
              <a:rPr lang="en-US" smtClean="0"/>
              <a:t> </a:t>
            </a:r>
          </a:p>
          <a:p>
            <a:pPr marL="228600" indent="-228600" eaLnBrk="1" hangingPunct="1">
              <a:buFontTx/>
              <a:buAutoNum type="arabicPeriod"/>
            </a:pPr>
            <a:r>
              <a:rPr lang="en-US" i="1" smtClean="0"/>
              <a:t>Packaging</a:t>
            </a:r>
            <a:r>
              <a:rPr lang="en-US" smtClean="0"/>
              <a:t/>
            </a:r>
            <a:br>
              <a:rPr lang="en-US" smtClean="0"/>
            </a:br>
            <a:r>
              <a:rPr lang="en-US" smtClean="0"/>
              <a:t>  </a:t>
            </a:r>
          </a:p>
          <a:p>
            <a:pPr marL="228600" indent="-228600" eaLnBrk="1" hangingPunct="1">
              <a:buFontTx/>
              <a:buChar char="•"/>
            </a:pPr>
            <a:r>
              <a:rPr lang="en-US" smtClean="0"/>
              <a:t>Does the method of packaging affect the multiplication of microbial pathogens and/or the formation of toxins?</a:t>
            </a:r>
            <a:br>
              <a:rPr lang="en-US" smtClean="0"/>
            </a:br>
            <a:r>
              <a:rPr lang="en-US" smtClean="0"/>
              <a:t> </a:t>
            </a:r>
          </a:p>
          <a:p>
            <a:pPr marL="228600" indent="-228600" eaLnBrk="1" hangingPunct="1">
              <a:buFontTx/>
              <a:buChar char="•"/>
            </a:pPr>
            <a:r>
              <a:rPr lang="en-US" smtClean="0"/>
              <a:t>Is the packaging material resistant to damage, thereby preventing the entrance of microbial contamination?</a:t>
            </a:r>
            <a:br>
              <a:rPr lang="en-US" smtClean="0"/>
            </a:br>
            <a:r>
              <a:rPr lang="en-US" smtClean="0"/>
              <a:t> </a:t>
            </a:r>
          </a:p>
          <a:p>
            <a:pPr marL="228600" indent="-228600" eaLnBrk="1" hangingPunct="1">
              <a:buFontTx/>
              <a:buChar char="•"/>
            </a:pPr>
            <a:r>
              <a:rPr lang="en-US" smtClean="0"/>
              <a:t>Is the package clearly labeled "Keep Refrigerated" if this is required for safety?</a:t>
            </a:r>
            <a:br>
              <a:rPr lang="en-US" smtClean="0"/>
            </a:br>
            <a:r>
              <a:rPr lang="en-US" smtClean="0"/>
              <a:t> </a:t>
            </a:r>
          </a:p>
          <a:p>
            <a:pPr marL="228600" indent="-228600" eaLnBrk="1" hangingPunct="1">
              <a:buFontTx/>
              <a:buChar char="•"/>
            </a:pPr>
            <a:r>
              <a:rPr lang="en-US" smtClean="0"/>
              <a:t>Does the package include instructions for the safe handling and preparation of the food by the consumer?</a:t>
            </a:r>
            <a:br>
              <a:rPr lang="en-US" smtClean="0"/>
            </a:br>
            <a:r>
              <a:rPr lang="en-US" smtClean="0"/>
              <a:t> </a:t>
            </a:r>
          </a:p>
          <a:p>
            <a:pPr marL="228600" indent="-228600" eaLnBrk="1" hangingPunct="1">
              <a:buFontTx/>
              <a:buChar char="•"/>
            </a:pPr>
            <a:r>
              <a:rPr lang="en-US" smtClean="0"/>
              <a:t>Are tamper-evident packaging features used?</a:t>
            </a:r>
            <a:br>
              <a:rPr lang="en-US" smtClean="0"/>
            </a:br>
            <a:r>
              <a:rPr lang="en-US" smtClean="0"/>
              <a:t> </a:t>
            </a:r>
          </a:p>
          <a:p>
            <a:pPr marL="228600" indent="-228600" eaLnBrk="1" hangingPunct="1">
              <a:buFontTx/>
              <a:buChar char="•"/>
            </a:pPr>
            <a:r>
              <a:rPr lang="en-US" smtClean="0"/>
              <a:t>Is each package legibly and accurately coded to indicate production lot?</a:t>
            </a:r>
            <a:br>
              <a:rPr lang="en-US" smtClean="0"/>
            </a:br>
            <a:r>
              <a:rPr lang="en-US" smtClean="0"/>
              <a:t> </a:t>
            </a:r>
          </a:p>
          <a:p>
            <a:pPr marL="228600" indent="-228600" eaLnBrk="1" hangingPunct="1">
              <a:buFontTx/>
              <a:buChar char="•"/>
            </a:pPr>
            <a:r>
              <a:rPr lang="en-US" smtClean="0"/>
              <a:t>Does each package contain the proper label?</a:t>
            </a:r>
            <a:br>
              <a:rPr lang="en-US" smtClean="0"/>
            </a:br>
            <a:r>
              <a:rPr lang="en-US" smtClean="0"/>
              <a:t> </a:t>
            </a:r>
          </a:p>
          <a:p>
            <a:pPr marL="228600" indent="-228600" eaLnBrk="1" hangingPunct="1">
              <a:buFontTx/>
              <a:buAutoNum type="arabicPeriod"/>
            </a:pPr>
            <a:r>
              <a:rPr lang="en-US" i="1" smtClean="0"/>
              <a:t>Sanitation</a:t>
            </a:r>
            <a:r>
              <a:rPr lang="en-US" smtClean="0"/>
              <a:t/>
            </a:r>
            <a:br>
              <a:rPr lang="en-US" smtClean="0"/>
            </a:br>
            <a:r>
              <a:rPr lang="en-US" smtClean="0"/>
              <a:t>  </a:t>
            </a:r>
          </a:p>
          <a:p>
            <a:pPr marL="228600" indent="-228600" eaLnBrk="1" hangingPunct="1">
              <a:buFontTx/>
              <a:buChar char="•"/>
            </a:pPr>
            <a:r>
              <a:rPr lang="en-US" smtClean="0"/>
              <a:t>Can the sanitation practices that are employed impact upon the safety of the food that is being prepared?</a:t>
            </a:r>
            <a:br>
              <a:rPr lang="en-US" smtClean="0"/>
            </a:br>
            <a:r>
              <a:rPr lang="en-US" smtClean="0"/>
              <a:t> </a:t>
            </a:r>
          </a:p>
          <a:p>
            <a:pPr marL="228600" indent="-228600" eaLnBrk="1" hangingPunct="1">
              <a:buFontTx/>
              <a:buChar char="•"/>
            </a:pPr>
            <a:r>
              <a:rPr lang="en-US" smtClean="0"/>
              <a:t>Can the facility be cleaned and sanitized to permit the safe handling of food?</a:t>
            </a:r>
            <a:br>
              <a:rPr lang="en-US" smtClean="0"/>
            </a:br>
            <a:r>
              <a:rPr lang="en-US" smtClean="0"/>
              <a:t> </a:t>
            </a:r>
          </a:p>
          <a:p>
            <a:pPr marL="228600" indent="-228600" eaLnBrk="1" hangingPunct="1">
              <a:buFontTx/>
              <a:buChar char="•"/>
            </a:pPr>
            <a:r>
              <a:rPr lang="en-US" smtClean="0"/>
              <a:t>Is it possible to provide sanitary conditions consistently and adequately to ensure safe foods?</a:t>
            </a:r>
            <a:br>
              <a:rPr lang="en-US" smtClean="0"/>
            </a:br>
            <a:r>
              <a:rPr lang="en-US" smtClean="0"/>
              <a:t> </a:t>
            </a:r>
          </a:p>
          <a:p>
            <a:pPr marL="228600" indent="-228600" eaLnBrk="1" hangingPunct="1">
              <a:buFontTx/>
              <a:buAutoNum type="arabicPeriod"/>
            </a:pPr>
            <a:r>
              <a:rPr lang="en-US" i="1" smtClean="0"/>
              <a:t>Employee health, hygiene, and education</a:t>
            </a:r>
            <a:r>
              <a:rPr lang="en-US" smtClean="0"/>
              <a:t/>
            </a:r>
            <a:br>
              <a:rPr lang="en-US" smtClean="0"/>
            </a:br>
            <a:r>
              <a:rPr lang="en-US" smtClean="0"/>
              <a:t>  </a:t>
            </a:r>
          </a:p>
          <a:p>
            <a:pPr marL="228600" indent="-228600" eaLnBrk="1" hangingPunct="1">
              <a:buFontTx/>
              <a:buChar char="•"/>
            </a:pPr>
            <a:r>
              <a:rPr lang="en-US" smtClean="0"/>
              <a:t>Can employee health or personal hygiene practices impact the safety of the food being prepared?</a:t>
            </a:r>
            <a:br>
              <a:rPr lang="en-US" smtClean="0"/>
            </a:br>
            <a:r>
              <a:rPr lang="en-US" smtClean="0"/>
              <a:t> </a:t>
            </a:r>
          </a:p>
          <a:p>
            <a:pPr marL="228600" indent="-228600" eaLnBrk="1" hangingPunct="1">
              <a:buFontTx/>
              <a:buChar char="•"/>
            </a:pPr>
            <a:r>
              <a:rPr lang="en-US" smtClean="0"/>
              <a:t>Do the employees understand the food preparation process and the factors they must control to ensure safe foods?</a:t>
            </a:r>
            <a:br>
              <a:rPr lang="en-US" smtClean="0"/>
            </a:br>
            <a:r>
              <a:rPr lang="en-US" smtClean="0"/>
              <a:t> </a:t>
            </a:r>
          </a:p>
          <a:p>
            <a:pPr marL="228600" indent="-228600" eaLnBrk="1" hangingPunct="1">
              <a:buFontTx/>
              <a:buChar char="•"/>
            </a:pPr>
            <a:r>
              <a:rPr lang="en-US" smtClean="0"/>
              <a:t>Will the employees inform management of a problem which could impact food safety?</a:t>
            </a:r>
            <a:br>
              <a:rPr lang="en-US" smtClean="0"/>
            </a:br>
            <a:r>
              <a:rPr lang="en-US" smtClean="0"/>
              <a:t> </a:t>
            </a:r>
          </a:p>
          <a:p>
            <a:pPr marL="228600" indent="-228600" eaLnBrk="1" hangingPunct="1">
              <a:buFontTx/>
              <a:buAutoNum type="arabicPeriod"/>
            </a:pPr>
            <a:r>
              <a:rPr lang="en-US" i="1" smtClean="0"/>
              <a:t>Conditions of storage between packaging and the consumer</a:t>
            </a:r>
            <a:r>
              <a:rPr lang="en-US" smtClean="0"/>
              <a:t/>
            </a:r>
            <a:br>
              <a:rPr lang="en-US" smtClean="0"/>
            </a:br>
            <a:r>
              <a:rPr lang="en-US" smtClean="0"/>
              <a:t>  </a:t>
            </a:r>
          </a:p>
          <a:p>
            <a:pPr marL="228600" indent="-228600" eaLnBrk="1" hangingPunct="1">
              <a:buFontTx/>
              <a:buChar char="•"/>
            </a:pPr>
            <a:r>
              <a:rPr lang="en-US" smtClean="0"/>
              <a:t>What is the likelihood that the food will be improperly stored at the wrong temperature?</a:t>
            </a:r>
            <a:br>
              <a:rPr lang="en-US" smtClean="0"/>
            </a:br>
            <a:r>
              <a:rPr lang="en-US" smtClean="0"/>
              <a:t> </a:t>
            </a:r>
          </a:p>
          <a:p>
            <a:pPr marL="228600" indent="-228600" eaLnBrk="1" hangingPunct="1">
              <a:buFontTx/>
              <a:buChar char="•"/>
            </a:pPr>
            <a:r>
              <a:rPr lang="en-US" smtClean="0"/>
              <a:t>Would storage at improper temperatures lead to a microbiologically unsafe food?</a:t>
            </a:r>
            <a:br>
              <a:rPr lang="en-US" smtClean="0"/>
            </a:br>
            <a:r>
              <a:rPr lang="en-US" smtClean="0"/>
              <a:t> </a:t>
            </a:r>
          </a:p>
          <a:p>
            <a:pPr marL="228600" indent="-228600" eaLnBrk="1" hangingPunct="1">
              <a:buFontTx/>
              <a:buAutoNum type="arabicPeriod"/>
            </a:pPr>
            <a:r>
              <a:rPr lang="en-US" i="1" smtClean="0"/>
              <a:t>Intended use</a:t>
            </a:r>
            <a:r>
              <a:rPr lang="en-US" smtClean="0"/>
              <a:t/>
            </a:r>
            <a:br>
              <a:rPr lang="en-US" smtClean="0"/>
            </a:br>
            <a:r>
              <a:rPr lang="en-US" smtClean="0"/>
              <a:t>  </a:t>
            </a:r>
          </a:p>
          <a:p>
            <a:pPr marL="228600" indent="-228600" eaLnBrk="1" hangingPunct="1">
              <a:buFontTx/>
              <a:buChar char="•"/>
            </a:pPr>
            <a:r>
              <a:rPr lang="en-US" smtClean="0"/>
              <a:t>Will the food be heated by the consumer?</a:t>
            </a:r>
            <a:br>
              <a:rPr lang="en-US" smtClean="0"/>
            </a:br>
            <a:r>
              <a:rPr lang="en-US" smtClean="0"/>
              <a:t> </a:t>
            </a:r>
          </a:p>
          <a:p>
            <a:pPr marL="228600" indent="-228600" eaLnBrk="1" hangingPunct="1">
              <a:buFontTx/>
              <a:buChar char="•"/>
            </a:pPr>
            <a:r>
              <a:rPr lang="en-US" smtClean="0"/>
              <a:t>Will there likely be leftovers?</a:t>
            </a:r>
            <a:br>
              <a:rPr lang="en-US" smtClean="0"/>
            </a:br>
            <a:r>
              <a:rPr lang="en-US" smtClean="0"/>
              <a:t> </a:t>
            </a:r>
          </a:p>
          <a:p>
            <a:pPr marL="228600" indent="-228600" eaLnBrk="1" hangingPunct="1">
              <a:buFontTx/>
              <a:buAutoNum type="arabicPeriod"/>
            </a:pPr>
            <a:r>
              <a:rPr lang="en-US" i="1" smtClean="0"/>
              <a:t>Intended consumer</a:t>
            </a:r>
            <a:r>
              <a:rPr lang="en-US" smtClean="0"/>
              <a:t/>
            </a:r>
            <a:br>
              <a:rPr lang="en-US" smtClean="0"/>
            </a:br>
            <a:r>
              <a:rPr lang="en-US" smtClean="0"/>
              <a:t>  </a:t>
            </a:r>
          </a:p>
          <a:p>
            <a:pPr marL="228600" indent="-228600" eaLnBrk="1" hangingPunct="1">
              <a:buFontTx/>
              <a:buChar char="•"/>
            </a:pPr>
            <a:r>
              <a:rPr lang="en-US" smtClean="0"/>
              <a:t>Is the food intended for the general public, i.e., a population that does not have an increased risk of becoming ill.</a:t>
            </a:r>
            <a:br>
              <a:rPr lang="en-US" smtClean="0"/>
            </a:br>
            <a:r>
              <a:rPr lang="en-US" smtClean="0"/>
              <a:t> </a:t>
            </a:r>
          </a:p>
          <a:p>
            <a:pPr marL="228600" indent="-228600" eaLnBrk="1" hangingPunct="1">
              <a:buFontTx/>
              <a:buChar char="•"/>
            </a:pPr>
            <a:r>
              <a:rPr lang="en-US" smtClean="0"/>
              <a:t>Is the food intended for consumption by a population with increased susceptibility to illness (e.g., infants, the elderly, the infirm, and immunocompromised individuals)?</a:t>
            </a:r>
            <a:br>
              <a:rPr lang="en-US" smtClean="0"/>
            </a:br>
            <a:r>
              <a:rPr lang="en-US" smtClean="0"/>
              <a:t> </a:t>
            </a:r>
          </a:p>
          <a:p>
            <a:pPr marL="228600" indent="-228600" eaLnBrk="1" hangingPunct="1"/>
            <a:r>
              <a:rPr lang="en-US" smtClean="0"/>
              <a:t>(h) </a:t>
            </a:r>
            <a:r>
              <a:rPr lang="en-US" i="1" smtClean="0"/>
              <a:t>Developing Preventive Measures</a:t>
            </a:r>
            <a:endParaRPr lang="en-US" smtClean="0"/>
          </a:p>
          <a:p>
            <a:pPr marL="228600" indent="-228600" eaLnBrk="1" hangingPunct="1"/>
            <a:r>
              <a:rPr lang="en-US" smtClean="0"/>
              <a:t>The preventive measures procedure identifies the steps in the process at which hazards can be controlled.</a:t>
            </a:r>
          </a:p>
          <a:p>
            <a:pPr marL="228600" indent="-228600" eaLnBrk="1" hangingPunct="1"/>
            <a:r>
              <a:rPr lang="en-US" smtClean="0"/>
              <a:t>After identifying the hazards the food establishment must then consider what preventive measures, if any, can be applied for each hazard. Preventive measures are physical, chemical, or other factors that can be used to control an identified health hazard. More than one preventive measure may be required to control a specific hazard and more than one hazard may be controlled by a specified preventive measure.</a:t>
            </a:r>
          </a:p>
          <a:p>
            <a:pPr marL="228600" indent="-228600" eaLnBrk="1" hangingPunct="1"/>
            <a:r>
              <a:rPr lang="en-US" smtClean="0"/>
              <a:t>For example, if a HACCP team were to conduct a hazard analysis for the preparation of hamburgers from frozen beef patties, enteric pathogens on the incoming raw meat would be identified as a potential hazard. Cooking is a preventive measure which can be used to eliminate this hazard. Thus, cooking, the preventive measure, would be listed along with the hazard (i.e., enteric pathogens) as follows: </a:t>
            </a:r>
          </a:p>
          <a:p>
            <a:pPr marL="228600" indent="-228600" eaLnBrk="1" hangingPunct="1"/>
            <a:r>
              <a:rPr lang="en-US" b="1" smtClean="0"/>
              <a:t>Step</a:t>
            </a:r>
          </a:p>
          <a:p>
            <a:pPr marL="228600" indent="-228600" eaLnBrk="1" hangingPunct="1"/>
            <a:r>
              <a:rPr lang="en-US" b="1" smtClean="0"/>
              <a:t>Identified Hazard</a:t>
            </a:r>
          </a:p>
          <a:p>
            <a:pPr marL="228600" indent="-228600" eaLnBrk="1" hangingPunct="1"/>
            <a:r>
              <a:rPr lang="en-US" b="1" smtClean="0"/>
              <a:t>Preventive Measures</a:t>
            </a:r>
          </a:p>
          <a:p>
            <a:pPr marL="228600" indent="-228600" eaLnBrk="1" hangingPunct="1"/>
            <a:r>
              <a:rPr lang="en-US" smtClean="0"/>
              <a:t>Cooking</a:t>
            </a:r>
          </a:p>
          <a:p>
            <a:pPr marL="228600" indent="-228600" eaLnBrk="1" hangingPunct="1"/>
            <a:r>
              <a:rPr lang="en-US" smtClean="0"/>
              <a:t>Enteric pathogens</a:t>
            </a:r>
          </a:p>
          <a:p>
            <a:pPr marL="228600" indent="-228600" eaLnBrk="1" hangingPunct="1"/>
            <a:r>
              <a:rPr lang="en-US" smtClean="0"/>
              <a:t>Cooking sufficiently to kill enteric pathogens</a:t>
            </a:r>
          </a:p>
          <a:p>
            <a:pPr marL="228600" indent="-228600"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44687B64-BCDD-47B4-9025-8DE44FEB5F58}" type="slidenum">
              <a:rPr lang="en-US"/>
              <a:pPr/>
              <a:t>8</a:t>
            </a:fld>
            <a:endParaRPr lang="en-US"/>
          </a:p>
        </p:txBody>
      </p:sp>
      <p:sp>
        <p:nvSpPr>
          <p:cNvPr id="28675" name="Rectangle 2"/>
          <p:cNvSpPr>
            <a:spLocks noGrp="1" noRot="1" noChangeAspect="1" noChangeArrowheads="1" noTextEdit="1"/>
          </p:cNvSpPr>
          <p:nvPr>
            <p:ph type="sldImg"/>
          </p:nvPr>
        </p:nvSpPr>
        <p:spPr>
          <a:solidFill>
            <a:srgbClr val="FFFFFF"/>
          </a:solidFill>
          <a:ln/>
        </p:spPr>
      </p:sp>
      <p:sp>
        <p:nvSpPr>
          <p:cNvPr id="2867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b="1" smtClean="0"/>
              <a:t>PRINCIPLE #2: IDENTIFY THE CRITICAL CONTROL POINTS (CCP) IN FOOD PREPARATION</a:t>
            </a:r>
          </a:p>
          <a:p>
            <a:pPr eaLnBrk="1" hangingPunct="1"/>
            <a:r>
              <a:rPr lang="en-US" smtClean="0"/>
              <a:t>A CCP is a point, step, or procedure at which control can be applied and a food safety hazard can be prevented, eliminated, or reduced to acceptable levels. Points in food preparation that may be CCPs include cooking, chilling, specific sanitation procedures, product formulation control, prevention of cross contamination, and certain aspects of employee and environmental hygiene. For example, cooking that must occur at a specific temperature and for a specified time in order to destroy microbiological pathogens is a critical control point. Likewise, refrigeration or the adjustment of a food's pH to a level required to prevent hazardous microorganisms from multiplying or toxins from forming are also CCPs. </a:t>
            </a:r>
          </a:p>
          <a:p>
            <a:pPr eaLnBrk="1" hangingPunct="1"/>
            <a:endParaRPr lang="en-US" smtClean="0"/>
          </a:p>
          <a:p>
            <a:pPr eaLnBrk="1" hangingPunct="1"/>
            <a:r>
              <a:rPr lang="en-US" smtClean="0"/>
              <a:t>Many points in food preparation may be considered control points, but very few are actually critical control points. A control point is any point, step, or procedure at which biological, physical, or chemical factors can be controlled. Concerns that do not impact food safety may be addressed at control points; however, since these control points do not relate to food safety, they are not included in the HACCP plan.</a:t>
            </a:r>
          </a:p>
          <a:p>
            <a:pPr eaLnBrk="1" hangingPunct="1"/>
            <a:endParaRPr lang="en-US" smtClean="0"/>
          </a:p>
          <a:p>
            <a:pPr eaLnBrk="1" hangingPunct="1"/>
            <a:r>
              <a:rPr lang="en-US" smtClean="0"/>
              <a:t>Different facilities preparing the same food can differ in the risk of hazards and the points, steps, or procedures which are CCPs. This can be due to differences in each facility such as layout, equipment, selection of ingredients, or the process that is used. Generic HACCP plans can serve as useful guides; however, it is essential that the unique conditions within each facility be considered during the development of a HACCP plan.</a:t>
            </a:r>
          </a:p>
          <a:p>
            <a:pPr eaLnBrk="1" hangingPunct="1"/>
            <a:endParaRPr lang="en-US" smtClean="0"/>
          </a:p>
          <a:p>
            <a:pPr eaLnBrk="1" hangingPunct="1"/>
            <a:r>
              <a:rPr lang="en-US" smtClean="0"/>
              <a:t>CCPs must be carefully developed and documented. In addition, they must be used only for purposes of product safety. The following decision tree is helpful in verifying which of the food preparation steps should be designated as CCPs.</a:t>
            </a:r>
          </a:p>
          <a:p>
            <a:pPr algn="ctr" eaLnBrk="1" hangingPunct="1"/>
            <a:r>
              <a:rPr lang="en-US" smtClean="0"/>
              <a:t> </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2E9E4356-9178-4C0A-9A1A-D0F8FD6387BA}" type="slidenum">
              <a:rPr lang="en-US"/>
              <a:pPr/>
              <a:t>9</a:t>
            </a:fld>
            <a:endParaRPr lang="en-US"/>
          </a:p>
        </p:txBody>
      </p:sp>
      <p:sp>
        <p:nvSpPr>
          <p:cNvPr id="30723" name="Rectangle 2"/>
          <p:cNvSpPr>
            <a:spLocks noGrp="1" noRot="1" noChangeAspect="1" noChangeArrowheads="1" noTextEdit="1"/>
          </p:cNvSpPr>
          <p:nvPr>
            <p:ph type="sldImg"/>
          </p:nvPr>
        </p:nvSpPr>
        <p:spPr>
          <a:solidFill>
            <a:srgbClr val="FFFFFF"/>
          </a:solidFill>
          <a:ln/>
        </p:spPr>
      </p:sp>
      <p:sp>
        <p:nvSpPr>
          <p:cNvPr id="3072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b="1" smtClean="0"/>
              <a:t>PRINCIPLE #3: ESTABLISH CRITICAL LIMITS FOR PREVENTIVE MEASURES</a:t>
            </a:r>
          </a:p>
          <a:p>
            <a:pPr eaLnBrk="1" hangingPunct="1"/>
            <a:r>
              <a:rPr lang="en-US" smtClean="0"/>
              <a:t>This step involves establishing a criterion that must be met for each preventive measure associated with a CCP. Critical limits can be thought of as boundaries of safety for each CCP and may be set for preventive measures such as temperature, time, physical dimensions, a</a:t>
            </a:r>
            <a:r>
              <a:rPr lang="en-US" baseline="-30000" smtClean="0"/>
              <a:t>w</a:t>
            </a:r>
            <a:r>
              <a:rPr lang="en-US" smtClean="0"/>
              <a:t>, pH, and available chlorine. Critical limits may be derived from sources such as regulatory standards and guidelines, scientific literature, experimental studies, and consultation with experts.</a:t>
            </a:r>
          </a:p>
          <a:p>
            <a:pPr eaLnBrk="1" hangingPunct="1"/>
            <a:endParaRPr lang="en-US" b="1" smtClean="0"/>
          </a:p>
          <a:p>
            <a:pPr eaLnBrk="1" hangingPunct="1"/>
            <a:r>
              <a:rPr lang="en-US" b="1" smtClean="0"/>
              <a:t>Criteria Most Frequently Used for Critical Limits</a:t>
            </a:r>
          </a:p>
          <a:p>
            <a:pPr eaLnBrk="1" hangingPunct="1"/>
            <a:r>
              <a:rPr lang="en-US" smtClean="0"/>
              <a:t>Time</a:t>
            </a:r>
            <a:br>
              <a:rPr lang="en-US" smtClean="0"/>
            </a:br>
            <a:r>
              <a:rPr lang="en-US" smtClean="0"/>
              <a:t>Temperature</a:t>
            </a:r>
            <a:br>
              <a:rPr lang="en-US" smtClean="0"/>
            </a:br>
            <a:r>
              <a:rPr lang="en-US" smtClean="0"/>
              <a:t>Humidity</a:t>
            </a:r>
            <a:br>
              <a:rPr lang="en-US" smtClean="0"/>
            </a:br>
            <a:r>
              <a:rPr lang="en-US" smtClean="0"/>
              <a:t>a</a:t>
            </a:r>
            <a:r>
              <a:rPr lang="en-US" baseline="-30000" smtClean="0"/>
              <a:t>w</a:t>
            </a:r>
            <a:r>
              <a:rPr lang="en-US" smtClean="0"/>
              <a:t/>
            </a:r>
            <a:br>
              <a:rPr lang="en-US" smtClean="0"/>
            </a:br>
            <a:r>
              <a:rPr lang="en-US" smtClean="0"/>
              <a:t>pH</a:t>
            </a:r>
            <a:br>
              <a:rPr lang="en-US" smtClean="0"/>
            </a:br>
            <a:r>
              <a:rPr lang="en-US" smtClean="0"/>
              <a:t>Titratable acidity</a:t>
            </a:r>
            <a:br>
              <a:rPr lang="en-US" smtClean="0"/>
            </a:br>
            <a:r>
              <a:rPr lang="en-US" smtClean="0"/>
              <a:t>Preservatives</a:t>
            </a:r>
            <a:br>
              <a:rPr lang="en-US" smtClean="0"/>
            </a:br>
            <a:r>
              <a:rPr lang="en-US" smtClean="0"/>
              <a:t>Salt concentration</a:t>
            </a:r>
            <a:br>
              <a:rPr lang="en-US" smtClean="0"/>
            </a:br>
            <a:r>
              <a:rPr lang="en-US" smtClean="0"/>
              <a:t>Available chlorine</a:t>
            </a:r>
            <a:br>
              <a:rPr lang="en-US" smtClean="0"/>
            </a:br>
            <a:r>
              <a:rPr lang="en-US" smtClean="0"/>
              <a:t>Viscosity</a:t>
            </a:r>
            <a:br>
              <a:rPr lang="en-US" smtClean="0"/>
            </a:br>
            <a:endParaRPr lang="en-US" smtClean="0"/>
          </a:p>
          <a:p>
            <a:pPr eaLnBrk="1" hangingPunct="1"/>
            <a:r>
              <a:rPr lang="en-US" i="1" smtClean="0"/>
              <a:t>Critical Limit</a:t>
            </a:r>
            <a:endParaRPr lang="en-US" smtClean="0"/>
          </a:p>
          <a:p>
            <a:pPr eaLnBrk="1" hangingPunct="1"/>
            <a:r>
              <a:rPr lang="en-US" smtClean="0"/>
              <a:t>A critical limit is defined as a criterion that must be met for each preventive measure associated with a CCP. Each CCP will have one or more preventive measures that must be properly controlled to ensure prevention, elimination, or reduction of hazards to acceptable levels. The food establishment is responsible for using competent authorities to validate that the critical limits chosen will control the identified hazard.</a:t>
            </a:r>
          </a:p>
          <a:p>
            <a:pPr eaLnBrk="1" hangingPunct="1"/>
            <a:endParaRPr lang="en-US" smtClean="0"/>
          </a:p>
          <a:p>
            <a:pPr eaLnBrk="1" hangingPunct="1"/>
            <a:r>
              <a:rPr lang="en-US" smtClean="0"/>
              <a:t>(b) </a:t>
            </a:r>
            <a:r>
              <a:rPr lang="en-US" i="1" smtClean="0"/>
              <a:t>Target Level</a:t>
            </a:r>
            <a:endParaRPr lang="en-US" smtClean="0"/>
          </a:p>
          <a:p>
            <a:pPr eaLnBrk="1" hangingPunct="1"/>
            <a:r>
              <a:rPr lang="en-US" smtClean="0"/>
              <a:t>In some cases, variables involved in food preparation may require certain target levels to ensure that critical limits are not exceeded. For example, a preventive measure and critical limit may be an internal product temperature of 71°C (160°F) during one stage of a process. The oven temperature, however, may be 71 ±3°C (160±°F); thus an oven target temperature would have to be greater than 74°C (165°F) so that no product receives a cook of less than 71°C (160°F).</a:t>
            </a:r>
          </a:p>
          <a:p>
            <a:pPr eaLnBrk="1" hangingPunct="1"/>
            <a:endParaRPr lang="en-US" smtClean="0"/>
          </a:p>
          <a:p>
            <a:pPr eaLnBrk="1" hangingPunct="1"/>
            <a:r>
              <a:rPr lang="en-US" smtClean="0"/>
              <a:t>(c) </a:t>
            </a:r>
            <a:r>
              <a:rPr lang="en-US" i="1" smtClean="0"/>
              <a:t>Application Example</a:t>
            </a:r>
            <a:endParaRPr lang="en-US" smtClean="0"/>
          </a:p>
          <a:p>
            <a:pPr eaLnBrk="1" hangingPunct="1"/>
            <a:r>
              <a:rPr lang="en-US" smtClean="0"/>
              <a:t>An example for Principle 3 is the cooking of beef patties. The process should be designed to eliminate the most heat-resistant vegetative pathogen which could reasonably be expected to be in the product. Criteria may be required for factors such as temperature, time, and meat patty thickness. Technical development of the appropriate critical limits requires accurate information on the probable maximum numbers of these microorganisms in the meat and their heat resistance. The relationship between the CCP and its critical limits for the meat patty example is shown below:</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C7570328-9A32-4FC5-A573-C63F6CBC6AF4}" type="slidenum">
              <a:rPr lang="en-US"/>
              <a:pPr/>
              <a:t>10</a:t>
            </a:fld>
            <a:endParaRPr lang="en-US"/>
          </a:p>
        </p:txBody>
      </p:sp>
      <p:sp>
        <p:nvSpPr>
          <p:cNvPr id="32771" name="Rectangle 2"/>
          <p:cNvSpPr>
            <a:spLocks noGrp="1" noRot="1" noChangeAspect="1" noChangeArrowheads="1" noTextEdit="1"/>
          </p:cNvSpPr>
          <p:nvPr>
            <p:ph type="sldImg"/>
          </p:nvPr>
        </p:nvSpPr>
        <p:spPr>
          <a:solidFill>
            <a:srgbClr val="FFFFFF"/>
          </a:solidFill>
          <a:ln/>
        </p:spPr>
      </p:sp>
      <p:sp>
        <p:nvSpPr>
          <p:cNvPr id="32772" name="Rectangle 3"/>
          <p:cNvSpPr>
            <a:spLocks noGrp="1" noChangeArrowheads="1"/>
          </p:cNvSpPr>
          <p:nvPr>
            <p:ph type="body" idx="1"/>
          </p:nvPr>
        </p:nvSpPr>
        <p:spPr>
          <a:solidFill>
            <a:srgbClr val="FFFFFF"/>
          </a:solidFill>
          <a:ln>
            <a:solidFill>
              <a:srgbClr val="000000"/>
            </a:solidFill>
          </a:ln>
        </p:spPr>
        <p:txBody>
          <a:bodyPr/>
          <a:lstStyle/>
          <a:p>
            <a:pPr marL="228600" indent="-228600" eaLnBrk="1" hangingPunct="1"/>
            <a:r>
              <a:rPr lang="en-US" b="1" smtClean="0"/>
              <a:t>PRINCIPLE #4: ESTABLISH PROCEDURES TO MONITOR CCPs</a:t>
            </a:r>
          </a:p>
          <a:p>
            <a:pPr marL="228600" indent="-228600" eaLnBrk="1" hangingPunct="1"/>
            <a:r>
              <a:rPr lang="en-US" smtClean="0"/>
              <a:t>(a) </a:t>
            </a:r>
            <a:r>
              <a:rPr lang="en-US" i="1" smtClean="0"/>
              <a:t>Observations and Measurements</a:t>
            </a:r>
            <a:endParaRPr lang="en-US" smtClean="0"/>
          </a:p>
          <a:p>
            <a:pPr marL="228600" indent="-228600" eaLnBrk="1" hangingPunct="1"/>
            <a:r>
              <a:rPr lang="en-US" smtClean="0"/>
              <a:t>Monitoring is a planned sequence of observations or measurements to assess whether a CCP is under control and to produce an accurate record for use in future verification procedures. There are three main purposes for monitoring: (1) It tracks the system's operation so that a trend toward a loss of control can be recognized and corrective action can be taken to bring the process back into control before a deviation occurs; (2) It indicates when loss of control and a deviation have actually occurred, and corrective action must be taken; and (3) It provides written documentation for use in verification of the HACCP plan.</a:t>
            </a:r>
            <a:br>
              <a:rPr lang="en-US" smtClean="0"/>
            </a:br>
            <a:r>
              <a:rPr lang="en-US" smtClean="0"/>
              <a:t> </a:t>
            </a:r>
          </a:p>
          <a:p>
            <a:pPr marL="228600" indent="-228600" eaLnBrk="1" hangingPunct="1"/>
            <a:r>
              <a:rPr lang="en-US" b="1" smtClean="0"/>
              <a:t>Examples of Measurements for Monitoring  </a:t>
            </a:r>
          </a:p>
          <a:p>
            <a:pPr marL="228600" indent="-228600" eaLnBrk="1" hangingPunct="1">
              <a:buFontTx/>
              <a:buChar char="•"/>
            </a:pPr>
            <a:r>
              <a:rPr lang="en-US" smtClean="0"/>
              <a:t>Visual observation</a:t>
            </a:r>
          </a:p>
          <a:p>
            <a:pPr marL="228600" indent="-228600" eaLnBrk="1" hangingPunct="1">
              <a:buFontTx/>
              <a:buChar char="•"/>
            </a:pPr>
            <a:r>
              <a:rPr lang="en-US" smtClean="0"/>
              <a:t>Temperature</a:t>
            </a:r>
          </a:p>
          <a:p>
            <a:pPr marL="228600" indent="-228600" eaLnBrk="1" hangingPunct="1">
              <a:buFontTx/>
              <a:buChar char="•"/>
            </a:pPr>
            <a:r>
              <a:rPr lang="en-US" smtClean="0"/>
              <a:t>Time</a:t>
            </a:r>
          </a:p>
          <a:p>
            <a:pPr marL="228600" indent="-228600" eaLnBrk="1" hangingPunct="1">
              <a:buFontTx/>
              <a:buChar char="•"/>
            </a:pPr>
            <a:r>
              <a:rPr lang="en-US" smtClean="0"/>
              <a:t>pH</a:t>
            </a:r>
          </a:p>
          <a:p>
            <a:pPr marL="228600" indent="-228600" eaLnBrk="1" hangingPunct="1">
              <a:buFontTx/>
              <a:buChar char="•"/>
            </a:pPr>
            <a:r>
              <a:rPr lang="en-US" smtClean="0"/>
              <a:t>Water activity (a</a:t>
            </a:r>
            <a:r>
              <a:rPr lang="en-US" baseline="-25000" smtClean="0"/>
              <a:t>w</a:t>
            </a:r>
            <a:r>
              <a:rPr lang="en-US" smtClean="0"/>
              <a:t>)</a:t>
            </a:r>
          </a:p>
          <a:p>
            <a:pPr marL="228600" indent="-228600" eaLnBrk="1" hangingPunct="1"/>
            <a:r>
              <a:rPr lang="en-US" smtClean="0"/>
              <a:t/>
            </a:r>
            <a:br>
              <a:rPr lang="en-US" smtClean="0"/>
            </a:br>
            <a:r>
              <a:rPr lang="en-US" smtClean="0"/>
              <a:t>(b) </a:t>
            </a:r>
            <a:r>
              <a:rPr lang="en-US" i="1" smtClean="0"/>
              <a:t>Continuous Monitoring</a:t>
            </a:r>
            <a:r>
              <a:rPr lang="en-US" smtClean="0"/>
              <a:t/>
            </a:r>
            <a:br>
              <a:rPr lang="en-US" smtClean="0"/>
            </a:br>
            <a:r>
              <a:rPr lang="en-US" smtClean="0"/>
              <a:t>An unsafe food may result if a process is not properly controlled and a deviation occurs. Because of the potentially serious consequences of a critical defect, monitoring procedures must be effective.</a:t>
            </a:r>
          </a:p>
          <a:p>
            <a:pPr marL="228600" indent="-228600" eaLnBrk="1" hangingPunct="1"/>
            <a:endParaRPr lang="en-US" smtClean="0"/>
          </a:p>
          <a:p>
            <a:pPr marL="228600" indent="-228600" eaLnBrk="1" hangingPunct="1"/>
            <a:r>
              <a:rPr lang="en-US" smtClean="0"/>
              <a:t>Continuous monitoring is always preferred when feasible and continuous monitoring is possible with many types of physical and chemical methods. For example, the temperature and time for an institutional cook-chill operation can be recorded continuously on temperature recording charts. If the temperature falls below the scheduled temperature or the time is insufficient, as recorded on the chart, the batch must be recorded as a process deviation and reprocessed or discarded.</a:t>
            </a:r>
          </a:p>
          <a:p>
            <a:pPr marL="228600" indent="-228600" eaLnBrk="1" hangingPunct="1"/>
            <a:endParaRPr lang="en-US" smtClean="0"/>
          </a:p>
          <a:p>
            <a:pPr marL="228600" indent="-228600" eaLnBrk="1" hangingPunct="1"/>
            <a:r>
              <a:rPr lang="en-US" smtClean="0"/>
              <a:t>Instrumentation used by the food establishment for measuring critical limits must be carefully calibrated for accuracy. Records of calibrations must be maintained as a part of the HACCP plan documentation.</a:t>
            </a:r>
          </a:p>
          <a:p>
            <a:pPr marL="228600" indent="-228600" eaLnBrk="1" hangingPunct="1"/>
            <a:endParaRPr lang="en-US" smtClean="0"/>
          </a:p>
          <a:p>
            <a:pPr marL="228600" indent="-228600" eaLnBrk="1" hangingPunct="1"/>
            <a:r>
              <a:rPr lang="en-US" smtClean="0"/>
              <a:t>(c) </a:t>
            </a:r>
            <a:r>
              <a:rPr lang="en-US" i="1" smtClean="0"/>
              <a:t>Monitoring Procedures</a:t>
            </a:r>
            <a:endParaRPr lang="en-US" smtClean="0"/>
          </a:p>
          <a:p>
            <a:pPr marL="228600" indent="-228600" eaLnBrk="1" hangingPunct="1"/>
            <a:r>
              <a:rPr lang="en-US" smtClean="0"/>
              <a:t>When it is not possible to monitor a critical limit on a continuous basis, it is necessary to establish that the monitoring interval will be reliable enough to indicate that the hazard is under control. Statistically designed data collection or sampling systems lend themselves to this purpose. When statistical process control is used, it is important to recognize that violations of critical limits must not occur. For example, when a temperature of 68°C (155°F) or higher is required for product safety, the minimum temperature of the product may be set at a target that is above this temperature to compensate for variation.</a:t>
            </a:r>
          </a:p>
          <a:p>
            <a:pPr marL="228600" indent="-228600" eaLnBrk="1" hangingPunct="1"/>
            <a:endParaRPr lang="en-US" smtClean="0"/>
          </a:p>
          <a:p>
            <a:pPr marL="228600" indent="-228600" eaLnBrk="1" hangingPunct="1"/>
            <a:r>
              <a:rPr lang="en-US" smtClean="0"/>
              <a:t>Most monitoring procedures for CCPs will need to be done rapidly because the time frame between food preparation and consumption does not allow for lengthy analytical testing. Microbiological testing is seldom effective for monitoring CCPs because of its time-consuming nature. Therefore, physical and chemical measurements are preferred because they may be done rapidly and can indicate whether microbiological control is occurring.</a:t>
            </a:r>
          </a:p>
          <a:p>
            <a:pPr marL="228600" indent="-228600" eaLnBrk="1" hangingPunct="1"/>
            <a:endParaRPr lang="en-US" smtClean="0"/>
          </a:p>
          <a:p>
            <a:pPr marL="228600" indent="-228600" eaLnBrk="1" hangingPunct="1"/>
            <a:r>
              <a:rPr lang="en-US" smtClean="0"/>
              <a:t>Assignment of responsibility for monitoring is an important consideration for each CCP within the operation. Specific assignments will depend on the number of CCPs, preventive measures, and the complexity of monitoring. The most appropriate employees for such assignments are often directly associated with the operation, such as the person in charge of the food establishment, chefs, and departmental supervisors.</a:t>
            </a:r>
          </a:p>
          <a:p>
            <a:pPr marL="228600" indent="-228600" eaLnBrk="1" hangingPunct="1"/>
            <a:endParaRPr lang="en-US" smtClean="0"/>
          </a:p>
          <a:p>
            <a:pPr marL="228600" indent="-228600" eaLnBrk="1" hangingPunct="1"/>
            <a:r>
              <a:rPr lang="en-US" smtClean="0"/>
              <a:t>Individuals monitoring CCPs must be trained in the monitoring technique, completely understand the purpose and importance of monitoring, and be unbiased in monitoring and reporting so that monitoring is accurately recorded. The designated individuals must have ready access to the CCP being monitored and to the calibrated instrumentation designated in the HACCP plan.</a:t>
            </a:r>
          </a:p>
          <a:p>
            <a:pPr marL="228600" indent="-228600" eaLnBrk="1" hangingPunct="1"/>
            <a:endParaRPr lang="en-US" smtClean="0"/>
          </a:p>
          <a:p>
            <a:pPr marL="228600" indent="-228600" eaLnBrk="1" hangingPunct="1"/>
            <a:r>
              <a:rPr lang="en-US" smtClean="0"/>
              <a:t>The person responsible for monitoring must also record a food operation or product that does not meet critical limits and ensure that immediate corrective action can be taken. All records and documents associated with CCP monitoring must be signed or initialed by the person doing the monitoring.</a:t>
            </a:r>
          </a:p>
          <a:p>
            <a:pPr marL="228600" indent="-228600" eaLnBrk="1" hangingPunct="1"/>
            <a:endParaRPr lang="en-US" smtClean="0"/>
          </a:p>
          <a:p>
            <a:pPr marL="228600" indent="-228600" eaLnBrk="1" hangingPunct="1"/>
            <a:r>
              <a:rPr lang="en-US" smtClean="0"/>
              <a:t>Random checks may be useful in supplementing the monitoring of certain CCPs. They may be used to check incoming ingredients, serve as a check for compliance where ingredients are recertified as meeting certain standards, and assess factors such as equipment. Random checks are also advisable for monitoring environmental factors such as airborne contamination, and cleaning and sanitizing gloves.</a:t>
            </a:r>
          </a:p>
          <a:p>
            <a:pPr marL="228600" indent="-228600" eaLnBrk="1" hangingPunct="1"/>
            <a:endParaRPr lang="en-US" smtClean="0"/>
          </a:p>
          <a:p>
            <a:pPr marL="228600" indent="-228600" eaLnBrk="1" hangingPunct="1"/>
            <a:r>
              <a:rPr lang="en-US" smtClean="0"/>
              <a:t>With some foods containing microbiologically sensitive ingredients, there may not be an alternative to microbiological testing. However, it is important to recognize that a sampling frequency which is adequate for reliable detection of low levels of pathogens is seldom possible because of the large number of samples needed. For this reason, microbiological testing has limitations in a HACCP system, but is valuable as a means of establishing and verifying the effectiveness of control at CCPs (such as through challenge tests, random testing, or testing that focuses on isolating the source of a problem).</a:t>
            </a:r>
          </a:p>
          <a:p>
            <a:pPr marL="228600" indent="-228600"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8C30D539-53A5-4B46-9518-EB7B0D379AB3}" type="slidenum">
              <a:rPr lang="en-US"/>
              <a:pPr/>
              <a:t>11</a:t>
            </a:fld>
            <a:endParaRPr lang="en-US"/>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ln>
        </p:spPr>
        <p:txBody>
          <a:bodyPr/>
          <a:lstStyle/>
          <a:p>
            <a:pPr marL="228600" indent="-228600" eaLnBrk="1" hangingPunct="1"/>
            <a:r>
              <a:rPr lang="en-US" b="1" smtClean="0"/>
              <a:t>PRINCIPLE #5: ESTABLISH THE CORRECTIVE ACTION TO BE TAKEN WHEN MONITORING SHOWS THAT A CRITICAL LIMIT HAD BEEN EXCEEDED</a:t>
            </a:r>
          </a:p>
          <a:p>
            <a:pPr marL="228600" indent="-228600" eaLnBrk="1" hangingPunct="1"/>
            <a:endParaRPr lang="en-US" b="1" smtClean="0"/>
          </a:p>
          <a:p>
            <a:pPr marL="228600" indent="-228600" eaLnBrk="1" hangingPunct="1"/>
            <a:r>
              <a:rPr lang="en-US" b="1" smtClean="0"/>
              <a:t>Purpose of Corrective Action Plan</a:t>
            </a:r>
          </a:p>
          <a:p>
            <a:pPr marL="228600" indent="-228600" eaLnBrk="1" hangingPunct="1"/>
            <a:r>
              <a:rPr lang="en-US" smtClean="0"/>
              <a:t>Although the HACCP system is intended to prevent deviations from occurring, perfection is rarely, if ever, achievable. Thus, there must be a corrective action plan in place to:</a:t>
            </a:r>
          </a:p>
          <a:p>
            <a:pPr marL="228600" indent="-228600" eaLnBrk="1" hangingPunct="1">
              <a:buFontTx/>
              <a:buChar char="•"/>
            </a:pPr>
            <a:r>
              <a:rPr lang="en-US" smtClean="0"/>
              <a:t>Determine the disposition of any food that was produced when a deviation was occurring;</a:t>
            </a:r>
            <a:br>
              <a:rPr lang="en-US" smtClean="0"/>
            </a:br>
            <a:endParaRPr lang="en-US" smtClean="0"/>
          </a:p>
          <a:p>
            <a:pPr marL="228600" indent="-228600" eaLnBrk="1" hangingPunct="1">
              <a:buFontTx/>
              <a:buChar char="•"/>
            </a:pPr>
            <a:r>
              <a:rPr lang="en-US" smtClean="0"/>
              <a:t>Correct the cause of the deviation and ensure that the critical control point is under control; and</a:t>
            </a:r>
            <a:br>
              <a:rPr lang="en-US" smtClean="0"/>
            </a:br>
            <a:endParaRPr lang="en-US" smtClean="0"/>
          </a:p>
          <a:p>
            <a:pPr marL="228600" indent="-228600" eaLnBrk="1" hangingPunct="1">
              <a:buFontTx/>
              <a:buChar char="•"/>
            </a:pPr>
            <a:r>
              <a:rPr lang="en-US" smtClean="0"/>
              <a:t>Maintain records of corrective actions.</a:t>
            </a:r>
          </a:p>
          <a:p>
            <a:pPr marL="228600" indent="-228600" eaLnBrk="1" hangingPunct="1"/>
            <a:endParaRPr lang="en-US" smtClean="0"/>
          </a:p>
          <a:p>
            <a:pPr marL="228600" indent="-228600" eaLnBrk="1" hangingPunct="1"/>
            <a:r>
              <a:rPr lang="en-US" b="1" smtClean="0"/>
              <a:t>Aspects of Corrective Action Plan</a:t>
            </a:r>
          </a:p>
          <a:p>
            <a:pPr marL="228600" indent="-228600" eaLnBrk="1" hangingPunct="1"/>
            <a:r>
              <a:rPr lang="en-US" smtClean="0"/>
              <a:t>Because of the variations in CCPs for different food operations and the diversity of possible deviations, specific corrective action plans must be developed for each CCP. The actions must demonstrate that the CCP has been brought under control. Individuals who have a thorough understanding of the operation, product, and HACCP plan must be assigned responsibility for taking corrective action. Corrective action procedures must be documented in the HACCP plan.</a:t>
            </a:r>
          </a:p>
          <a:p>
            <a:pPr marL="228600" indent="-228600" eaLnBrk="1" hangingPunct="1"/>
            <a:endParaRPr lang="en-US" smtClean="0"/>
          </a:p>
          <a:p>
            <a:pPr marL="228600" indent="-228600" eaLnBrk="1" hangingPunct="1"/>
            <a:r>
              <a:rPr lang="en-US" smtClean="0"/>
              <a:t>Food establishments covered by the Food Code will usually be concerned with food which has a limited shelf-life and distribution. Primary focus for the application of this HACCP principle will be on the correction of the procedure or condition which led to the noncompliance. More frequent monitoring may be temporarily required to ensure that the deviation from the established critical limit is not continuing when the operation is resumed.</a:t>
            </a:r>
          </a:p>
          <a:p>
            <a:pPr marL="228600" indent="-228600" eaLnBrk="1" hangingPunct="1"/>
            <a:endParaRPr lang="en-US" smtClean="0"/>
          </a:p>
          <a:p>
            <a:pPr marL="228600" indent="-228600" eaLnBrk="1" hangingPunct="1"/>
            <a:r>
              <a:rPr lang="en-US" smtClean="0"/>
              <a:t>If a deviation should occur in food operations that are traditionally considered food processing operations, such as cook-chill, curing and smoking, or reduced oxygen packaging, the food establishment must place the product on hold pending completion of appropriate corrective actions and analyses. As appropriate, scientific experts and regulatory agencies must be consulted regarding additional testing or disposition of the product. Identification of deviant lots and corrective actions taken to ensure safety of these lots must be noted in the HACCP record. This record must remain on file for a reasonable period after the expiration date or expected shelf life of the product.</a:t>
            </a:r>
          </a:p>
          <a:p>
            <a:pPr marL="228600" indent="-228600"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7AB6B6B9-7D23-446B-AE75-E378E257FFBA}" type="slidenum">
              <a:rPr lang="en-US"/>
              <a:pPr/>
              <a:t>12</a:t>
            </a:fld>
            <a:endParaRPr lang="en-US"/>
          </a:p>
        </p:txBody>
      </p:sp>
      <p:sp>
        <p:nvSpPr>
          <p:cNvPr id="36867" name="Rectangle 2"/>
          <p:cNvSpPr>
            <a:spLocks noGrp="1" noRot="1" noChangeAspect="1" noChangeArrowheads="1" noTextEdit="1"/>
          </p:cNvSpPr>
          <p:nvPr>
            <p:ph type="sldImg"/>
          </p:nvPr>
        </p:nvSpPr>
        <p:spPr>
          <a:solidFill>
            <a:srgbClr val="FFFFFF"/>
          </a:solidFill>
          <a:ln/>
        </p:spPr>
      </p:sp>
      <p:sp>
        <p:nvSpPr>
          <p:cNvPr id="36868" name="Rectangle 3"/>
          <p:cNvSpPr>
            <a:spLocks noGrp="1" noChangeArrowheads="1"/>
          </p:cNvSpPr>
          <p:nvPr>
            <p:ph type="body" idx="1"/>
          </p:nvPr>
        </p:nvSpPr>
        <p:spPr>
          <a:solidFill>
            <a:srgbClr val="FFFFFF"/>
          </a:solidFill>
          <a:ln>
            <a:solidFill>
              <a:srgbClr val="000000"/>
            </a:solidFill>
          </a:ln>
        </p:spPr>
        <p:txBody>
          <a:bodyPr/>
          <a:lstStyle/>
          <a:p>
            <a:pPr marL="228600" indent="-228600" eaLnBrk="1" hangingPunct="1"/>
            <a:r>
              <a:rPr lang="en-US" b="1" smtClean="0"/>
              <a:t>PRINCIPLE #6: ESTABLISH PROCEDURES TO VERIFY THAT THE HACCP SYSTEM IS WORKING</a:t>
            </a:r>
          </a:p>
          <a:p>
            <a:pPr marL="228600" indent="-228600" eaLnBrk="1" hangingPunct="1"/>
            <a:endParaRPr lang="en-US" i="1" smtClean="0"/>
          </a:p>
          <a:p>
            <a:pPr marL="228600" indent="-228600" eaLnBrk="1" hangingPunct="1"/>
            <a:r>
              <a:rPr lang="en-US" b="1" smtClean="0"/>
              <a:t>Establishing Verification Procedures</a:t>
            </a:r>
          </a:p>
          <a:p>
            <a:pPr marL="228600" indent="-228600" eaLnBrk="1" hangingPunct="1">
              <a:buFontTx/>
              <a:buAutoNum type="arabicPeriod"/>
            </a:pPr>
            <a:r>
              <a:rPr lang="en-US" smtClean="0"/>
              <a:t>The first phase of the process is the scientific or technical verification that critical limits at CCPs are satisfactory. This can be complex and may require intensive involvement of highly skilled professionals from a variety of disciplines capable of doing focused studies and analyses. A review of the critical limits is necessary to verify that the limits are adequate to control the hazards that are likely to occur.</a:t>
            </a:r>
            <a:br>
              <a:rPr lang="en-US" smtClean="0"/>
            </a:br>
            <a:r>
              <a:rPr lang="en-US" smtClean="0"/>
              <a:t> </a:t>
            </a:r>
          </a:p>
          <a:p>
            <a:pPr marL="228600" indent="-228600" eaLnBrk="1" hangingPunct="1">
              <a:buFontTx/>
              <a:buAutoNum type="arabicPeriod"/>
            </a:pPr>
            <a:r>
              <a:rPr lang="en-US" smtClean="0"/>
              <a:t>The second phase of verification ensures that the facility's HACCP plan is functioning effectively. A functioning HACCP system requires little end-product sampling, since appropriate safeguards are built in early in the food preparation. Therefore, rather than relying on end-product sampling, food establishments must rely on frequent reviews of their HACCP plan, verification that the HACCP plan is being correctly followed, review of CCP records, and determinations that appropriate risk management decisions and product dispositions are made when preparation deviations occur.</a:t>
            </a:r>
            <a:br>
              <a:rPr lang="en-US" smtClean="0"/>
            </a:br>
            <a:r>
              <a:rPr lang="en-US" smtClean="0"/>
              <a:t> </a:t>
            </a:r>
          </a:p>
          <a:p>
            <a:pPr marL="228600" indent="-228600" eaLnBrk="1" hangingPunct="1">
              <a:buFontTx/>
              <a:buAutoNum type="arabicPeriod"/>
            </a:pPr>
            <a:r>
              <a:rPr lang="en-US" smtClean="0"/>
              <a:t>The third phase consists of documented periodic revalidations, independent of audits or other verification procedures, that must be performed to ensure the accuracy of the HACCP plan. Revalidations are performed by a HACCP team on a regular basis and/or whenever significant product, preparation, or packaging changes require modification of the HACCP plan. The revalidation includes a documented on-site review and verification of all flow diagrams and CCPs in the HACCP plan. The HACCP team modifies the HACCP plan as necessary.</a:t>
            </a:r>
            <a:br>
              <a:rPr lang="en-US" smtClean="0"/>
            </a:br>
            <a:r>
              <a:rPr lang="en-US" smtClean="0"/>
              <a:t> </a:t>
            </a:r>
          </a:p>
          <a:p>
            <a:pPr marL="228600" indent="-228600" eaLnBrk="1" hangingPunct="1">
              <a:buFontTx/>
              <a:buAutoNum type="arabicPeriod"/>
            </a:pPr>
            <a:r>
              <a:rPr lang="en-US" smtClean="0"/>
              <a:t>The fourth phase of verification deals with the regulatory agency's responsibility and actions to ensure that the establishment's HACCP system is functioning satisfactorily.</a:t>
            </a:r>
          </a:p>
          <a:p>
            <a:pPr marL="228600" indent="-228600" eaLnBrk="1" hangingPunct="1"/>
            <a:endParaRPr lang="en-US" i="1" smtClean="0"/>
          </a:p>
          <a:p>
            <a:pPr marL="228600" indent="-228600" eaLnBrk="1" hangingPunct="1"/>
            <a:r>
              <a:rPr lang="en-US" smtClean="0"/>
              <a:t>The following are some examples of HACCP plan verification activities which should be used as a part of a HACCP program:</a:t>
            </a:r>
          </a:p>
          <a:p>
            <a:pPr marL="228600" indent="-228600" eaLnBrk="1" hangingPunct="1"/>
            <a:endParaRPr lang="en-US" smtClean="0"/>
          </a:p>
          <a:p>
            <a:pPr marL="228600" indent="-228600" eaLnBrk="1" hangingPunct="1">
              <a:spcBef>
                <a:spcPct val="0"/>
              </a:spcBef>
            </a:pPr>
            <a:r>
              <a:rPr lang="en-US" smtClean="0"/>
              <a:t>Verification procedures may include:</a:t>
            </a:r>
            <a:br>
              <a:rPr lang="en-US" smtClean="0"/>
            </a:br>
            <a:endParaRPr lang="en-US" smtClean="0"/>
          </a:p>
          <a:p>
            <a:pPr marL="228600" indent="-228600" eaLnBrk="1" hangingPunct="1">
              <a:spcBef>
                <a:spcPct val="0"/>
              </a:spcBef>
            </a:pPr>
            <a:r>
              <a:rPr lang="en-US" smtClean="0"/>
              <a:t>Establishment of appropriate verification inspection schedules;</a:t>
            </a:r>
            <a:br>
              <a:rPr lang="en-US" smtClean="0"/>
            </a:br>
            <a:endParaRPr lang="en-US" smtClean="0"/>
          </a:p>
          <a:p>
            <a:pPr marL="228600" indent="-228600" eaLnBrk="1" hangingPunct="1">
              <a:spcBef>
                <a:spcPct val="0"/>
              </a:spcBef>
            </a:pPr>
            <a:r>
              <a:rPr lang="en-US" smtClean="0"/>
              <a:t>Review of the HACCP plan;</a:t>
            </a:r>
            <a:br>
              <a:rPr lang="en-US" smtClean="0"/>
            </a:br>
            <a:endParaRPr lang="en-US" smtClean="0"/>
          </a:p>
          <a:p>
            <a:pPr marL="228600" indent="-228600" eaLnBrk="1" hangingPunct="1">
              <a:spcBef>
                <a:spcPct val="0"/>
              </a:spcBef>
            </a:pPr>
            <a:r>
              <a:rPr lang="en-US" smtClean="0"/>
              <a:t>Review of CCP records;</a:t>
            </a:r>
          </a:p>
          <a:p>
            <a:pPr marL="228600" indent="-228600" eaLnBrk="1" hangingPunct="1">
              <a:spcBef>
                <a:spcPct val="0"/>
              </a:spcBef>
            </a:pPr>
            <a:endParaRPr lang="en-US" smtClean="0"/>
          </a:p>
          <a:p>
            <a:pPr marL="228600" indent="-228600" eaLnBrk="1" hangingPunct="1">
              <a:spcBef>
                <a:spcPct val="0"/>
              </a:spcBef>
              <a:buFontTx/>
              <a:buChar char="•"/>
            </a:pPr>
            <a:r>
              <a:rPr lang="en-US" smtClean="0"/>
              <a:t>Review of deviations and their resolution, including the disposition of food;</a:t>
            </a:r>
            <a:br>
              <a:rPr lang="en-US" smtClean="0"/>
            </a:br>
            <a:r>
              <a:rPr lang="en-US" smtClean="0"/>
              <a:t>Visual inspections of operations to observe if CCPs are under control;</a:t>
            </a:r>
            <a:br>
              <a:rPr lang="en-US" smtClean="0"/>
            </a:br>
            <a:r>
              <a:rPr lang="en-US" smtClean="0"/>
              <a:t>Random sample collection and analysis;</a:t>
            </a:r>
            <a:br>
              <a:rPr lang="en-US" smtClean="0"/>
            </a:br>
            <a:r>
              <a:rPr lang="en-US" smtClean="0"/>
              <a:t>Review of critical limits to verify that they are adequate to control hazards;</a:t>
            </a:r>
            <a:br>
              <a:rPr lang="en-US" smtClean="0"/>
            </a:br>
            <a:r>
              <a:rPr lang="en-US" smtClean="0"/>
              <a:t>Review of written record of verification inspections which certifies compliance with the HACCP plan or deviations from the plan and the corrective actions taken;</a:t>
            </a:r>
            <a:br>
              <a:rPr lang="en-US" smtClean="0"/>
            </a:br>
            <a:r>
              <a:rPr lang="en-US" smtClean="0"/>
              <a:t>Validation of HACCP plan, including on-site review and verification of flow diagrams and CCPs; and</a:t>
            </a:r>
            <a:br>
              <a:rPr lang="en-US" smtClean="0"/>
            </a:br>
            <a:r>
              <a:rPr lang="en-US" smtClean="0"/>
              <a:t>Review of modifications of the HACCP plan.</a:t>
            </a:r>
            <a:br>
              <a:rPr lang="en-US" smtClean="0"/>
            </a:br>
            <a:r>
              <a:rPr lang="en-US" smtClean="0"/>
              <a:t> </a:t>
            </a:r>
          </a:p>
          <a:p>
            <a:pPr marL="228600" indent="-228600" eaLnBrk="1" hangingPunct="1">
              <a:buFontTx/>
              <a:buAutoNum type="arabicPeriod"/>
            </a:pPr>
            <a:r>
              <a:rPr lang="en-US" i="1" smtClean="0"/>
              <a:t>Verification inspections should be conducted:</a:t>
            </a:r>
            <a:r>
              <a:rPr lang="en-US" smtClean="0"/>
              <a:t> </a:t>
            </a:r>
          </a:p>
          <a:p>
            <a:pPr marL="228600" indent="-228600" eaLnBrk="1" hangingPunct="1">
              <a:buFontTx/>
              <a:buChar char="•"/>
            </a:pPr>
            <a:r>
              <a:rPr lang="en-US" smtClean="0"/>
              <a:t>Routinely or on an unannounced basis, to ensure that selected CCPs are under control;</a:t>
            </a:r>
            <a:br>
              <a:rPr lang="en-US" smtClean="0"/>
            </a:br>
            <a:r>
              <a:rPr lang="en-US" smtClean="0"/>
              <a:t> </a:t>
            </a:r>
          </a:p>
          <a:p>
            <a:pPr marL="228600" indent="-228600" eaLnBrk="1" hangingPunct="1">
              <a:buFontTx/>
              <a:buChar char="•"/>
            </a:pPr>
            <a:r>
              <a:rPr lang="en-US" smtClean="0"/>
              <a:t>When it is determined that intensive coverage of a specific food is needed because of new information concerning food safety;</a:t>
            </a:r>
            <a:br>
              <a:rPr lang="en-US" smtClean="0"/>
            </a:br>
            <a:r>
              <a:rPr lang="en-US" smtClean="0"/>
              <a:t> </a:t>
            </a:r>
          </a:p>
          <a:p>
            <a:pPr marL="228600" indent="-228600" eaLnBrk="1" hangingPunct="1">
              <a:buFontTx/>
              <a:buChar char="•"/>
            </a:pPr>
            <a:r>
              <a:rPr lang="en-US" smtClean="0"/>
              <a:t>When foods prepared at the establishment have been implicated as a vehicle of foodborne disease;</a:t>
            </a:r>
            <a:br>
              <a:rPr lang="en-US" smtClean="0"/>
            </a:br>
            <a:r>
              <a:rPr lang="en-US" smtClean="0"/>
              <a:t> </a:t>
            </a:r>
          </a:p>
          <a:p>
            <a:pPr marL="228600" indent="-228600" eaLnBrk="1" hangingPunct="1">
              <a:buFontTx/>
              <a:buChar char="•"/>
            </a:pPr>
            <a:r>
              <a:rPr lang="en-US" smtClean="0"/>
              <a:t>When requested on a consultative basis and resources allow accommodating the request;</a:t>
            </a:r>
            <a:br>
              <a:rPr lang="en-US" smtClean="0"/>
            </a:br>
            <a:r>
              <a:rPr lang="en-US" smtClean="0"/>
              <a:t> </a:t>
            </a:r>
          </a:p>
          <a:p>
            <a:pPr marL="228600" indent="-228600" eaLnBrk="1" hangingPunct="1">
              <a:buFontTx/>
              <a:buChar char="•"/>
            </a:pPr>
            <a:r>
              <a:rPr lang="en-US" smtClean="0"/>
              <a:t>When established criteria have not been met; and</a:t>
            </a:r>
            <a:br>
              <a:rPr lang="en-US" smtClean="0"/>
            </a:br>
            <a:r>
              <a:rPr lang="en-US" smtClean="0"/>
              <a:t> </a:t>
            </a:r>
          </a:p>
          <a:p>
            <a:pPr marL="228600" indent="-228600" eaLnBrk="1" hangingPunct="1">
              <a:buFontTx/>
              <a:buChar char="•"/>
            </a:pPr>
            <a:r>
              <a:rPr lang="en-US" smtClean="0"/>
              <a:t>To verify that changes have been implemented correctly after a HACCP plan has been modified.</a:t>
            </a:r>
            <a:br>
              <a:rPr lang="en-US" smtClean="0"/>
            </a:br>
            <a:r>
              <a:rPr lang="en-US" smtClean="0"/>
              <a:t> </a:t>
            </a:r>
          </a:p>
          <a:p>
            <a:pPr marL="228600" indent="-228600" eaLnBrk="1" hangingPunct="1">
              <a:buFontTx/>
              <a:buAutoNum type="arabicPeriod"/>
            </a:pPr>
            <a:r>
              <a:rPr lang="en-US" i="1" smtClean="0"/>
              <a:t>Verification reports should include information about:</a:t>
            </a:r>
            <a:r>
              <a:rPr lang="en-US" smtClean="0"/>
              <a:t> </a:t>
            </a:r>
          </a:p>
          <a:p>
            <a:pPr marL="228600" indent="-228600" eaLnBrk="1" hangingPunct="1">
              <a:buFontTx/>
              <a:buChar char="•"/>
            </a:pPr>
            <a:r>
              <a:rPr lang="en-US" smtClean="0"/>
              <a:t>Existence of a HACCP plan and the person(s) responsible for administering and updating the HACCP plan;</a:t>
            </a:r>
            <a:br>
              <a:rPr lang="en-US" smtClean="0"/>
            </a:br>
            <a:r>
              <a:rPr lang="en-US" smtClean="0"/>
              <a:t> </a:t>
            </a:r>
          </a:p>
          <a:p>
            <a:pPr marL="228600" indent="-228600" eaLnBrk="1" hangingPunct="1">
              <a:buFontTx/>
              <a:buChar char="•"/>
            </a:pPr>
            <a:r>
              <a:rPr lang="en-US" smtClean="0"/>
              <a:t>The status of records associated with CCP monitoring;</a:t>
            </a:r>
            <a:br>
              <a:rPr lang="en-US" smtClean="0"/>
            </a:br>
            <a:r>
              <a:rPr lang="en-US" smtClean="0"/>
              <a:t> </a:t>
            </a:r>
          </a:p>
          <a:p>
            <a:pPr marL="228600" indent="-228600" eaLnBrk="1" hangingPunct="1">
              <a:buFontTx/>
              <a:buChar char="•"/>
            </a:pPr>
            <a:r>
              <a:rPr lang="en-US" smtClean="0"/>
              <a:t>Direct monitoring data of the CCP while in operation; Certification that monitoring equipment is properly calibrated and in working order;</a:t>
            </a:r>
            <a:br>
              <a:rPr lang="en-US" smtClean="0"/>
            </a:br>
            <a:r>
              <a:rPr lang="en-US" smtClean="0"/>
              <a:t> </a:t>
            </a:r>
          </a:p>
          <a:p>
            <a:pPr marL="228600" indent="-228600" eaLnBrk="1" hangingPunct="1">
              <a:buFontTx/>
              <a:buChar char="•"/>
            </a:pPr>
            <a:r>
              <a:rPr lang="en-US" smtClean="0"/>
              <a:t>Deviations and corrective actions;</a:t>
            </a:r>
            <a:br>
              <a:rPr lang="en-US" smtClean="0"/>
            </a:br>
            <a:r>
              <a:rPr lang="en-US" smtClean="0"/>
              <a:t> </a:t>
            </a:r>
          </a:p>
          <a:p>
            <a:pPr marL="228600" indent="-228600" eaLnBrk="1" hangingPunct="1">
              <a:buFontTx/>
              <a:buChar char="•"/>
            </a:pPr>
            <a:r>
              <a:rPr lang="en-US" smtClean="0"/>
              <a:t>Any samples analyzed to verify that CCPs are under control. Analyses may involve physical, chemical, microbiological, or organoleptic methods;</a:t>
            </a:r>
            <a:br>
              <a:rPr lang="en-US" smtClean="0"/>
            </a:br>
            <a:r>
              <a:rPr lang="en-US" smtClean="0"/>
              <a:t> </a:t>
            </a:r>
          </a:p>
          <a:p>
            <a:pPr marL="228600" indent="-228600" eaLnBrk="1" hangingPunct="1">
              <a:buFontTx/>
              <a:buChar char="•"/>
            </a:pPr>
            <a:r>
              <a:rPr lang="en-US" smtClean="0"/>
              <a:t>Modifications to the HACCP plan; and</a:t>
            </a:r>
            <a:br>
              <a:rPr lang="en-US" smtClean="0"/>
            </a:br>
            <a:r>
              <a:rPr lang="en-US" smtClean="0"/>
              <a:t> </a:t>
            </a:r>
          </a:p>
          <a:p>
            <a:pPr marL="228600" indent="-228600" eaLnBrk="1" hangingPunct="1">
              <a:buFontTx/>
              <a:buChar char="•"/>
            </a:pPr>
            <a:r>
              <a:rPr lang="en-US" smtClean="0"/>
              <a:t>Training and knowledge of individuals responsible for monitoring CCPs.</a:t>
            </a:r>
            <a:br>
              <a:rPr lang="en-US" smtClean="0"/>
            </a:br>
            <a:endParaRPr lang="en-US" smtClean="0"/>
          </a:p>
          <a:p>
            <a:pPr marL="228600" indent="-228600" eaLnBrk="1" hangingPunct="1"/>
            <a:r>
              <a:rPr lang="en-US" smtClean="0"/>
              <a:t>(c) </a:t>
            </a:r>
            <a:r>
              <a:rPr lang="en-US" i="1" smtClean="0"/>
              <a:t>Training and Knowledge</a:t>
            </a:r>
            <a:r>
              <a:rPr lang="en-US" smtClean="0"/>
              <a:t> </a:t>
            </a:r>
          </a:p>
          <a:p>
            <a:pPr marL="228600" indent="-228600" eaLnBrk="1" hangingPunct="1">
              <a:buFontTx/>
              <a:buAutoNum type="arabicPeriod"/>
            </a:pPr>
            <a:r>
              <a:rPr lang="en-US" i="1" smtClean="0"/>
              <a:t>Focus and Objective</a:t>
            </a:r>
            <a:endParaRPr lang="en-US" smtClean="0"/>
          </a:p>
          <a:p>
            <a:pPr marL="228600" indent="-228600" eaLnBrk="1" hangingPunct="1">
              <a:buFontTx/>
              <a:buAutoNum type="arabicPeriod"/>
            </a:pPr>
            <a:r>
              <a:rPr lang="en-US" smtClean="0"/>
              <a:t>Training and knowledge are very important in making HACCP successful in any food establishment. HACCP works best when it is integrated into each employee's normal duties rather than added as something extra.</a:t>
            </a:r>
          </a:p>
          <a:p>
            <a:pPr marL="228600" indent="-228600" eaLnBrk="1" hangingPunct="1">
              <a:buFontTx/>
              <a:buAutoNum type="arabicPeriod"/>
            </a:pPr>
            <a:r>
              <a:rPr lang="en-US" smtClean="0"/>
              <a:t>The depth and breadth of training will depend on the particular employee's responsibilities within the establishment. Management or supervisory individuals will need a deeper understanding of the HACCP process because they are responsible for proper plan implementation and routine monitoring of CCPs such as product cooking temperatures and cooling times. The training plan should be specific to the establishment's operation rather than attempt to develop HACCP expertise for broad application.</a:t>
            </a:r>
          </a:p>
          <a:p>
            <a:pPr marL="228600" indent="-228600" eaLnBrk="1" hangingPunct="1">
              <a:buFontTx/>
              <a:buAutoNum type="arabicPeriod"/>
            </a:pPr>
            <a:r>
              <a:rPr lang="en-US" smtClean="0"/>
              <a:t>The food employee's training should provide an overview of HACCP's prevention philosophy while focusing on the specifics of the employee's normal functions. The CCPs such as proper handwashing and use of utensils or gloves for working with ready-to-eat food should be stressed. The use of recipes or Standard Operating Procedures (SOPs) which include the critical limits of cooking times and temperatures, with a final cooking time and temperature measurement step, should be included.</a:t>
            </a:r>
          </a:p>
          <a:p>
            <a:pPr marL="228600" indent="-228600" eaLnBrk="1" hangingPunct="1">
              <a:buFontTx/>
              <a:buAutoNum type="arabicPeriod"/>
            </a:pPr>
            <a:r>
              <a:rPr lang="en-US" smtClean="0"/>
              <a:t>For all employees, the fundamental training goal should be to make them proficient in the specific tasks which the HACCP plan requires them to perform. This includes the development of a level of competency in their decision making about the implementation of proper corrective actions when monitoring reveals violation of the critical limit. The training should also include the proper completion and maintenance of any records specified in the establishment's plan.</a:t>
            </a:r>
          </a:p>
          <a:p>
            <a:pPr marL="228600" indent="-228600" eaLnBrk="1" hangingPunct="1">
              <a:buFontTx/>
              <a:buAutoNum type="arabicPeriod"/>
            </a:pPr>
            <a:r>
              <a:rPr lang="en-US" smtClean="0"/>
              <a:t>Reinforcement </a:t>
            </a:r>
          </a:p>
          <a:p>
            <a:pPr marL="228600" indent="-228600" eaLnBrk="1" hangingPunct="1">
              <a:buFontTx/>
              <a:buAutoNum type="arabicPeriod"/>
            </a:pPr>
            <a:r>
              <a:rPr lang="en-US" smtClean="0"/>
              <a:t>Training reinforcement is also needed for continued motivation of the food establishment employees. Some examples might include:</a:t>
            </a:r>
          </a:p>
          <a:p>
            <a:pPr marL="228600" indent="-228600" eaLnBrk="1" hangingPunct="1">
              <a:buFontTx/>
              <a:buChar char="•"/>
            </a:pPr>
            <a:r>
              <a:rPr lang="en-US" smtClean="0"/>
              <a:t>A HACCP video training program such as the Pennsylvania Department of Environmental Regulation's Foodborne Illness: It's Your Business;</a:t>
            </a:r>
            <a:br>
              <a:rPr lang="en-US" smtClean="0"/>
            </a:br>
            <a:r>
              <a:rPr lang="en-US" smtClean="0"/>
              <a:t> </a:t>
            </a:r>
          </a:p>
          <a:p>
            <a:pPr marL="228600" indent="-228600" eaLnBrk="1" hangingPunct="1">
              <a:buFontTx/>
              <a:buChar char="•"/>
            </a:pPr>
            <a:r>
              <a:rPr lang="en-US" smtClean="0"/>
              <a:t>Changing reminders about HACCP critical limits such as "HANDWASHING PAYS BIG DIVIDENDS" printed on employee's time cards or checks; and</a:t>
            </a:r>
            <a:br>
              <a:rPr lang="en-US" smtClean="0"/>
            </a:br>
            <a:r>
              <a:rPr lang="en-US" smtClean="0"/>
              <a:t> </a:t>
            </a:r>
          </a:p>
          <a:p>
            <a:pPr marL="228600" indent="-228600" eaLnBrk="1" hangingPunct="1">
              <a:buFontTx/>
              <a:buChar char="•"/>
            </a:pPr>
            <a:r>
              <a:rPr lang="en-US" smtClean="0"/>
              <a:t>Work station reminders such as pictorials on how and when to take food temperatures.</a:t>
            </a:r>
            <a:br>
              <a:rPr lang="en-US" smtClean="0"/>
            </a:br>
            <a:r>
              <a:rPr lang="en-US" smtClean="0"/>
              <a:t> </a:t>
            </a:r>
          </a:p>
          <a:p>
            <a:pPr marL="228600" indent="-228600" eaLnBrk="1" hangingPunct="1">
              <a:buFontTx/>
              <a:buAutoNum type="arabicPeriod"/>
            </a:pPr>
            <a:r>
              <a:rPr lang="en-US" smtClean="0"/>
              <a:t>Every time there is a change in a product or food operation within the establishment, the HACCP training needs should be evaluated. For example, when a food establishment substitutes a frozen seafood product for a fresh one, proper thawing critical limits should be taught and then monitored for implementation. The employees should be made sensitive to how the changes will affect food safety</a:t>
            </a:r>
          </a:p>
          <a:p>
            <a:pPr marL="228600" indent="-228600" eaLnBrk="1" hangingPunct="1">
              <a:buFontTx/>
              <a:buAutoNum type="arabicPeriod"/>
            </a:pPr>
            <a:r>
              <a:rPr lang="en-US" smtClean="0"/>
              <a:t>The HACCP plan should include a feedback loop for employees to suggest what additional training is needed. All employees should be made a part of the continuous food safety improvement cycle because the old statement is very true, "The customer's health is in their hands". This helps maintain their active awareness and involvement in the importance of each job to the safety of the food provided by their establishment.</a:t>
            </a:r>
          </a:p>
          <a:p>
            <a:pPr marL="228600" indent="-228600"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A8A8033D-D2BF-4129-A53C-39407ABB539D}" type="slidenum">
              <a:rPr lang="en-US"/>
              <a:pPr/>
              <a:t>14</a:t>
            </a:fld>
            <a:endParaRPr lang="en-US"/>
          </a:p>
        </p:txBody>
      </p:sp>
      <p:sp>
        <p:nvSpPr>
          <p:cNvPr id="38915" name="Rectangle 2"/>
          <p:cNvSpPr>
            <a:spLocks noGrp="1" noRot="1" noChangeAspect="1" noChangeArrowheads="1" noTextEdit="1"/>
          </p:cNvSpPr>
          <p:nvPr>
            <p:ph type="sldImg"/>
          </p:nvPr>
        </p:nvSpPr>
        <p:spPr>
          <a:solidFill>
            <a:srgbClr val="FFFFFF"/>
          </a:solidFill>
          <a:ln/>
        </p:spPr>
      </p:sp>
      <p:sp>
        <p:nvSpPr>
          <p:cNvPr id="38916" name="Rectangle 3"/>
          <p:cNvSpPr>
            <a:spLocks noGrp="1" noChangeArrowheads="1"/>
          </p:cNvSpPr>
          <p:nvPr>
            <p:ph type="body" idx="1"/>
          </p:nvPr>
        </p:nvSpPr>
        <p:spPr>
          <a:solidFill>
            <a:srgbClr val="FFFFFF"/>
          </a:solidFill>
          <a:ln>
            <a:solidFill>
              <a:srgbClr val="000000"/>
            </a:solidFill>
          </a:ln>
        </p:spPr>
        <p:txBody>
          <a:bodyPr/>
          <a:lstStyle/>
          <a:p>
            <a:pPr marL="228600" indent="-228600" eaLnBrk="1" hangingPunct="1"/>
            <a:r>
              <a:rPr lang="en-US" b="1" smtClean="0"/>
              <a:t>HACCP PRINCIPLE #7: ESTABLISH EFFECTIVE RECORD KEEPING SYSTEMS THAT DOCUMENT THE HACCP SYSTEM</a:t>
            </a:r>
          </a:p>
          <a:p>
            <a:pPr marL="228600" indent="-228600" eaLnBrk="1" hangingPunct="1"/>
            <a:endParaRPr lang="en-US" b="1" smtClean="0"/>
          </a:p>
          <a:p>
            <a:pPr marL="228600" indent="-228600" eaLnBrk="1" hangingPunct="1"/>
            <a:r>
              <a:rPr lang="en-US" b="1" smtClean="0"/>
              <a:t>Written HACCP Plan</a:t>
            </a:r>
          </a:p>
          <a:p>
            <a:pPr marL="228600" indent="-228600" eaLnBrk="1" hangingPunct="1"/>
            <a:r>
              <a:rPr lang="en-US" smtClean="0"/>
              <a:t>This principle requires the preparation and maintenance of a written HACCP plan by the food establishment. The plan must detail the hazards of each individual or categorical product covered by the plan. It must clearly identify the CCPs and critical limits for each CCP. CCP monitoring and record keeping procedures must be shown in the establishment's HACCP plan. HACCP plan implementation strategy should be provided as a part of the food establishment's documentation.</a:t>
            </a:r>
          </a:p>
          <a:p>
            <a:pPr marL="228600" indent="-228600" eaLnBrk="1" hangingPunct="1"/>
            <a:endParaRPr lang="en-US" smtClean="0"/>
          </a:p>
          <a:p>
            <a:pPr marL="228600" indent="-228600" eaLnBrk="1" hangingPunct="1"/>
            <a:r>
              <a:rPr lang="en-US" b="1" smtClean="0"/>
              <a:t>Record Keeping</a:t>
            </a:r>
          </a:p>
          <a:p>
            <a:pPr marL="228600" indent="-228600" eaLnBrk="1" hangingPunct="1"/>
            <a:r>
              <a:rPr lang="en-US" smtClean="0"/>
              <a:t>The principle requires the maintenance of records generated during the operation of the plan. The record keeping associated with HACCP procedures ultimately makes the system work. One conclusion of a study of HACCP performed by the U.S. Department of Commerce is that correcting problems without record keeping almost guarantees that problems will recur. The requirement to record events at CCPs on a regular basis ensures that preventive monitoring is occurring in a systematic way. Unusual occurrences that are discovered as CCPs are monitored or that otherwise come to light must be corrected and recorded immediately with notation of the corrective action taken.</a:t>
            </a:r>
          </a:p>
          <a:p>
            <a:pPr marL="228600" indent="-228600" eaLnBrk="1" hangingPunct="1"/>
            <a:endParaRPr lang="en-US" smtClean="0"/>
          </a:p>
          <a:p>
            <a:pPr marL="228600" indent="-228600" eaLnBrk="1" hangingPunct="1"/>
            <a:r>
              <a:rPr lang="en-US" smtClean="0"/>
              <a:t>The level of sophistication of the record keeping necessary for the food establishment is dependent on the complexity of the food preparation operation. A sous vidé process or cook-chill operation for a large institution would require more record keeping than a limited menu cook-serve operation. The simplest effective record keeping system that lends itself well to integration within the existing operation is best.</a:t>
            </a:r>
          </a:p>
          <a:p>
            <a:pPr marL="228600" indent="-228600" eaLnBrk="1" hangingPunct="1"/>
            <a:endParaRPr lang="en-US" smtClean="0"/>
          </a:p>
          <a:p>
            <a:pPr marL="228600" indent="-228600" eaLnBrk="1" hangingPunct="1"/>
            <a:r>
              <a:rPr lang="en-US" b="1" smtClean="0"/>
              <a:t>Contents of the Plan and Records</a:t>
            </a:r>
          </a:p>
          <a:p>
            <a:pPr marL="228600" indent="-228600" eaLnBrk="1" hangingPunct="1"/>
            <a:r>
              <a:rPr lang="en-US" smtClean="0"/>
              <a:t>The approved HACCP plan and associated records must be on file at the food establishment. Generally, the following are examples of documents that can be included in the total HACCP system:</a:t>
            </a:r>
          </a:p>
          <a:p>
            <a:pPr marL="228600" indent="-228600" eaLnBrk="1" hangingPunct="1">
              <a:buFontTx/>
              <a:buAutoNum type="arabicPeriod"/>
            </a:pPr>
            <a:r>
              <a:rPr lang="en-US" smtClean="0"/>
              <a:t>Listing of the HACCP team and assigned responsibilities;</a:t>
            </a:r>
          </a:p>
          <a:p>
            <a:pPr marL="228600" indent="-228600" eaLnBrk="1" hangingPunct="1">
              <a:buFontTx/>
              <a:buAutoNum type="arabicPeriod"/>
            </a:pPr>
            <a:r>
              <a:rPr lang="en-US" smtClean="0"/>
              <a:t>Description of the product and its intended use;</a:t>
            </a:r>
          </a:p>
          <a:p>
            <a:pPr marL="228600" indent="-228600" eaLnBrk="1" hangingPunct="1">
              <a:buFontTx/>
              <a:buAutoNum type="arabicPeriod"/>
            </a:pPr>
            <a:r>
              <a:rPr lang="en-US" smtClean="0"/>
              <a:t>Flow diagram food preparation indicating CCPs;</a:t>
            </a:r>
            <a:br>
              <a:rPr lang="en-US" smtClean="0"/>
            </a:br>
            <a:endParaRPr lang="en-US" smtClean="0"/>
          </a:p>
          <a:p>
            <a:pPr marL="228600" indent="-228600" eaLnBrk="1" hangingPunct="1">
              <a:buFontTx/>
              <a:buAutoNum type="arabicPeriod"/>
            </a:pPr>
            <a:endParaRPr lang="en-US" smtClean="0"/>
          </a:p>
          <a:p>
            <a:pPr marL="228600" indent="-228600" eaLnBrk="1" hangingPunct="1">
              <a:buFontTx/>
              <a:buAutoNum type="arabicPeriod"/>
            </a:pPr>
            <a:r>
              <a:rPr lang="en-US" smtClean="0"/>
              <a:t>Hazards associated with each CCP and preventive measures;</a:t>
            </a:r>
            <a:br>
              <a:rPr lang="en-US" smtClean="0"/>
            </a:br>
            <a:r>
              <a:rPr lang="en-US" smtClean="0"/>
              <a:t> </a:t>
            </a:r>
          </a:p>
          <a:p>
            <a:pPr marL="228600" indent="-228600" eaLnBrk="1" hangingPunct="1">
              <a:buFontTx/>
              <a:buAutoNum type="arabicPeriod"/>
            </a:pPr>
            <a:r>
              <a:rPr lang="en-US" smtClean="0"/>
              <a:t>Critical limits;</a:t>
            </a:r>
            <a:br>
              <a:rPr lang="en-US" smtClean="0"/>
            </a:br>
            <a:r>
              <a:rPr lang="en-US" smtClean="0"/>
              <a:t> </a:t>
            </a:r>
          </a:p>
          <a:p>
            <a:pPr marL="228600" indent="-228600" eaLnBrk="1" hangingPunct="1">
              <a:buFontTx/>
              <a:buAutoNum type="arabicPeriod"/>
            </a:pPr>
            <a:r>
              <a:rPr lang="en-US" smtClean="0"/>
              <a:t>Monitoring system;</a:t>
            </a:r>
            <a:br>
              <a:rPr lang="en-US" smtClean="0"/>
            </a:br>
            <a:r>
              <a:rPr lang="en-US" smtClean="0"/>
              <a:t> </a:t>
            </a:r>
          </a:p>
          <a:p>
            <a:pPr marL="228600" indent="-228600" eaLnBrk="1" hangingPunct="1">
              <a:buFontTx/>
              <a:buAutoNum type="arabicPeriod"/>
            </a:pPr>
            <a:r>
              <a:rPr lang="en-US" smtClean="0"/>
              <a:t>Corrective action plans for deviations from critical limits;</a:t>
            </a:r>
            <a:br>
              <a:rPr lang="en-US" smtClean="0"/>
            </a:br>
            <a:r>
              <a:rPr lang="en-US" smtClean="0"/>
              <a:t> </a:t>
            </a:r>
          </a:p>
          <a:p>
            <a:pPr marL="228600" indent="-228600" eaLnBrk="1" hangingPunct="1">
              <a:buFontTx/>
              <a:buAutoNum type="arabicPeriod"/>
            </a:pPr>
            <a:r>
              <a:rPr lang="en-US" smtClean="0"/>
              <a:t>Record keeping procedures; and</a:t>
            </a:r>
          </a:p>
          <a:p>
            <a:pPr marL="228600" indent="-228600" eaLnBrk="1" hangingPunct="1">
              <a:buFontTx/>
              <a:buAutoNum type="arabicPeriod"/>
            </a:pPr>
            <a:r>
              <a:rPr lang="en-US" smtClean="0"/>
              <a:t>Procedures for verification of HACCP system.</a:t>
            </a:r>
            <a:br>
              <a:rPr lang="en-US" smtClean="0"/>
            </a:br>
            <a:r>
              <a:rPr lang="en-US" smtClean="0"/>
              <a:t> </a:t>
            </a:r>
          </a:p>
          <a:p>
            <a:pPr marL="228600" indent="-228600" eaLnBrk="1" hangingPunct="1"/>
            <a:r>
              <a:rPr lang="en-US" i="1" smtClean="0"/>
              <a:t>Format for HACCP Information</a:t>
            </a:r>
            <a:endParaRPr lang="en-US" smtClean="0"/>
          </a:p>
          <a:p>
            <a:pPr marL="228600" indent="-228600" eaLnBrk="1" hangingPunct="1"/>
            <a:r>
              <a:rPr lang="en-US" smtClean="0"/>
              <a:t>In addition to listing the HACCP team, product description and uses, and providing a flow diagram, other information in the HACCP plan can be tabulated as follows:</a:t>
            </a:r>
          </a:p>
          <a:p>
            <a:pPr marL="228600" indent="-228600" eaLnBrk="1" hangingPunct="1"/>
            <a:r>
              <a:rPr lang="en-US" smtClean="0"/>
              <a:t>Process Step</a:t>
            </a:r>
          </a:p>
          <a:p>
            <a:pPr marL="228600" indent="-228600" eaLnBrk="1" hangingPunct="1"/>
            <a:r>
              <a:rPr lang="en-US" smtClean="0"/>
              <a:t>CCP</a:t>
            </a:r>
          </a:p>
          <a:p>
            <a:pPr marL="228600" indent="-228600" eaLnBrk="1" hangingPunct="1"/>
            <a:r>
              <a:rPr lang="en-US" smtClean="0"/>
              <a:t>Chemical</a:t>
            </a:r>
            <a:br>
              <a:rPr lang="en-US" smtClean="0"/>
            </a:br>
            <a:r>
              <a:rPr lang="en-US" smtClean="0"/>
              <a:t>Physical</a:t>
            </a:r>
            <a:br>
              <a:rPr lang="en-US" smtClean="0"/>
            </a:br>
            <a:r>
              <a:rPr lang="en-US" smtClean="0"/>
              <a:t>Biological</a:t>
            </a:r>
            <a:br>
              <a:rPr lang="en-US" smtClean="0"/>
            </a:br>
            <a:r>
              <a:rPr lang="en-US" smtClean="0"/>
              <a:t>Hazards</a:t>
            </a:r>
          </a:p>
          <a:p>
            <a:pPr marL="228600" indent="-228600" eaLnBrk="1" hangingPunct="1"/>
            <a:r>
              <a:rPr lang="en-US" smtClean="0"/>
              <a:t>Critical Limit</a:t>
            </a:r>
          </a:p>
          <a:p>
            <a:pPr marL="228600" indent="-228600" eaLnBrk="1" hangingPunct="1"/>
            <a:r>
              <a:rPr lang="en-US" smtClean="0"/>
              <a:t>Monitoring Procedures Frequency Person(s) Responsible</a:t>
            </a:r>
          </a:p>
          <a:p>
            <a:pPr marL="228600" indent="-228600" eaLnBrk="1" hangingPunct="1"/>
            <a:r>
              <a:rPr lang="en-US" smtClean="0"/>
              <a:t>Corrective Action(s) Person(s) Responsible</a:t>
            </a:r>
          </a:p>
          <a:p>
            <a:pPr marL="228600" indent="-228600" eaLnBrk="1" hangingPunct="1"/>
            <a:r>
              <a:rPr lang="en-US" smtClean="0"/>
              <a:t>HACCP Records</a:t>
            </a:r>
          </a:p>
          <a:p>
            <a:pPr marL="228600" indent="-228600" eaLnBrk="1" hangingPunct="1"/>
            <a:r>
              <a:rPr lang="en-US" smtClean="0"/>
              <a:t>Verification Procedures/Person(s) Responsible</a:t>
            </a:r>
          </a:p>
          <a:p>
            <a:pPr marL="228600" indent="-228600" eaLnBrk="1" hangingPunct="1"/>
            <a:r>
              <a:rPr lang="en-US" smtClean="0"/>
              <a:t> </a:t>
            </a:r>
          </a:p>
          <a:p>
            <a:pPr marL="228600" indent="-228600" eaLnBrk="1" hangingPunct="1"/>
            <a:r>
              <a:rPr lang="en-US" smtClean="0"/>
              <a:t> The following chart is an example of a HACCP plan documentation for a product cooling step in a retail level food establishment.</a:t>
            </a:r>
          </a:p>
          <a:p>
            <a:pPr marL="228600" indent="-228600" eaLnBrk="1" hangingPunct="1"/>
            <a:r>
              <a:rPr lang="en-US" b="1" smtClean="0"/>
              <a:t>PROCESS STEP</a:t>
            </a:r>
          </a:p>
          <a:p>
            <a:pPr marL="228600" indent="-228600" eaLnBrk="1" hangingPunct="1"/>
            <a:r>
              <a:rPr lang="en-US" b="1" smtClean="0"/>
              <a:t>COOLING</a:t>
            </a:r>
          </a:p>
          <a:p>
            <a:pPr marL="228600" indent="-228600" eaLnBrk="1" hangingPunct="1"/>
            <a:r>
              <a:rPr lang="en-US" b="1" smtClean="0"/>
              <a:t>CCPCritical Control Point #8</a:t>
            </a:r>
            <a:r>
              <a:rPr lang="en-US" smtClean="0"/>
              <a:t>Criteria or Critical Limit</a:t>
            </a:r>
          </a:p>
          <a:p>
            <a:pPr marL="228600" indent="-228600" eaLnBrk="1" hangingPunct="1"/>
            <a:r>
              <a:rPr lang="en-US" smtClean="0"/>
              <a:t>Cool Foods Rapidly in Small Quantities to 5°C (41°F)</a:t>
            </a:r>
          </a:p>
          <a:p>
            <a:pPr marL="228600" indent="-228600" eaLnBrk="1" hangingPunct="1"/>
            <a:r>
              <a:rPr lang="en-US" smtClean="0"/>
              <a:t>Establish Monitoring</a:t>
            </a:r>
          </a:p>
          <a:p>
            <a:pPr marL="228600" indent="-228600" eaLnBrk="1" hangingPunct="1"/>
            <a:r>
              <a:rPr lang="en-US" smtClean="0"/>
              <a:t>Department Personnel Break Down Food into Small Quantities and Monitor The Cooling Process</a:t>
            </a:r>
          </a:p>
          <a:p>
            <a:pPr marL="228600" indent="-228600" eaLnBrk="1" hangingPunct="1"/>
            <a:r>
              <a:rPr lang="en-US" smtClean="0"/>
              <a:t>Corrective/Preventive Action</a:t>
            </a:r>
          </a:p>
          <a:p>
            <a:pPr marL="228600" indent="-228600" eaLnBrk="1" hangingPunct="1"/>
            <a:r>
              <a:rPr lang="en-US" smtClean="0"/>
              <a:t>Modify Cooling Procedures/ Discard</a:t>
            </a:r>
          </a:p>
          <a:p>
            <a:pPr marL="228600" indent="-228600" eaLnBrk="1" hangingPunct="1"/>
            <a:r>
              <a:rPr lang="en-US" smtClean="0"/>
              <a:t>HACCP Records</a:t>
            </a:r>
          </a:p>
          <a:p>
            <a:pPr marL="228600" indent="-228600" eaLnBrk="1" hangingPunct="1"/>
            <a:r>
              <a:rPr lang="en-US" smtClean="0"/>
              <a:t>Deli Cooking/Cooling Log</a:t>
            </a:r>
          </a:p>
          <a:p>
            <a:pPr marL="228600" indent="-228600" eaLnBrk="1" hangingPunct="1"/>
            <a:r>
              <a:rPr lang="en-US" smtClean="0"/>
              <a:t>HACCP System Verification</a:t>
            </a:r>
          </a:p>
          <a:p>
            <a:pPr marL="228600" indent="-228600" eaLnBrk="1" hangingPunct="1"/>
            <a:r>
              <a:rPr lang="en-US" smtClean="0"/>
              <a:t>Deli Safety Audit by Store Manager</a:t>
            </a:r>
          </a:p>
          <a:p>
            <a:pPr marL="228600" indent="-228600" eaLnBrk="1" hangingPunct="1"/>
            <a:r>
              <a:rPr lang="en-US" smtClean="0"/>
              <a:t>(e) </a:t>
            </a:r>
            <a:r>
              <a:rPr lang="en-US" i="1" smtClean="0"/>
              <a:t>Examples of Records obtained during the operation of the plan: </a:t>
            </a:r>
            <a:endParaRPr lang="en-US" smtClean="0"/>
          </a:p>
          <a:p>
            <a:pPr marL="228600" indent="-228600" eaLnBrk="1" hangingPunct="1">
              <a:buFontTx/>
              <a:buAutoNum type="arabicPeriod"/>
            </a:pPr>
            <a:r>
              <a:rPr lang="en-US" i="1" smtClean="0"/>
              <a:t>Ingredients</a:t>
            </a:r>
            <a:r>
              <a:rPr lang="en-US" smtClean="0"/>
              <a:t/>
            </a:r>
            <a:br>
              <a:rPr lang="en-US" smtClean="0"/>
            </a:br>
            <a:r>
              <a:rPr lang="en-US" smtClean="0"/>
              <a:t>  </a:t>
            </a:r>
          </a:p>
          <a:p>
            <a:pPr marL="228600" indent="-228600" eaLnBrk="1" hangingPunct="1">
              <a:buFontTx/>
              <a:buChar char="•"/>
            </a:pPr>
            <a:r>
              <a:rPr lang="en-US" smtClean="0"/>
              <a:t>Supplier certification documenting compliance with establishment's specifications.</a:t>
            </a:r>
            <a:br>
              <a:rPr lang="en-US" smtClean="0"/>
            </a:br>
            <a:r>
              <a:rPr lang="en-US" smtClean="0"/>
              <a:t> </a:t>
            </a:r>
          </a:p>
          <a:p>
            <a:pPr marL="228600" indent="-228600" eaLnBrk="1" hangingPunct="1">
              <a:buFontTx/>
              <a:buChar char="•"/>
            </a:pPr>
            <a:r>
              <a:rPr lang="en-US" smtClean="0"/>
              <a:t>Establishment audit records verifying supplier compliance.</a:t>
            </a:r>
            <a:br>
              <a:rPr lang="en-US" smtClean="0"/>
            </a:br>
            <a:r>
              <a:rPr lang="en-US" smtClean="0"/>
              <a:t> </a:t>
            </a:r>
          </a:p>
          <a:p>
            <a:pPr marL="228600" indent="-228600" eaLnBrk="1" hangingPunct="1">
              <a:buFontTx/>
              <a:buChar char="•"/>
            </a:pPr>
            <a:r>
              <a:rPr lang="en-US" smtClean="0"/>
              <a:t>Storage temperature record for temperature-sensitive ingredients.</a:t>
            </a:r>
            <a:br>
              <a:rPr lang="en-US" smtClean="0"/>
            </a:br>
            <a:r>
              <a:rPr lang="en-US" smtClean="0"/>
              <a:t> </a:t>
            </a:r>
          </a:p>
          <a:p>
            <a:pPr marL="228600" indent="-228600" eaLnBrk="1" hangingPunct="1">
              <a:buFontTx/>
              <a:buChar char="•"/>
            </a:pPr>
            <a:r>
              <a:rPr lang="en-US" smtClean="0"/>
              <a:t>Storage time records of limited shelf-life ingredients.</a:t>
            </a:r>
            <a:br>
              <a:rPr lang="en-US" smtClean="0"/>
            </a:br>
            <a:r>
              <a:rPr lang="en-US" smtClean="0"/>
              <a:t> </a:t>
            </a:r>
          </a:p>
          <a:p>
            <a:pPr marL="228600" indent="-228600" eaLnBrk="1" hangingPunct="1">
              <a:buFontTx/>
              <a:buAutoNum type="arabicPeriod"/>
            </a:pPr>
            <a:r>
              <a:rPr lang="en-US" i="1" smtClean="0"/>
              <a:t>Preparation</a:t>
            </a:r>
            <a:r>
              <a:rPr lang="en-US" smtClean="0"/>
              <a:t/>
            </a:r>
            <a:br>
              <a:rPr lang="en-US" smtClean="0"/>
            </a:br>
            <a:r>
              <a:rPr lang="en-US" smtClean="0"/>
              <a:t>  </a:t>
            </a:r>
          </a:p>
          <a:p>
            <a:pPr marL="228600" indent="-228600" eaLnBrk="1" hangingPunct="1">
              <a:buFontTx/>
              <a:buChar char="•"/>
            </a:pPr>
            <a:r>
              <a:rPr lang="en-US" smtClean="0"/>
              <a:t>Records from all monitored CCPs.</a:t>
            </a:r>
            <a:br>
              <a:rPr lang="en-US" smtClean="0"/>
            </a:br>
            <a:r>
              <a:rPr lang="en-US" smtClean="0"/>
              <a:t> </a:t>
            </a:r>
          </a:p>
          <a:p>
            <a:pPr marL="228600" indent="-228600" eaLnBrk="1" hangingPunct="1">
              <a:buFontTx/>
              <a:buChar char="•"/>
            </a:pPr>
            <a:r>
              <a:rPr lang="en-US" smtClean="0"/>
              <a:t>Records verifying the continued adequacy of the food preparation procedures.</a:t>
            </a:r>
            <a:br>
              <a:rPr lang="en-US" smtClean="0"/>
            </a:br>
            <a:r>
              <a:rPr lang="en-US" smtClean="0"/>
              <a:t> </a:t>
            </a:r>
          </a:p>
          <a:p>
            <a:pPr marL="228600" indent="-228600" eaLnBrk="1" hangingPunct="1">
              <a:buFontTx/>
              <a:buAutoNum type="arabicPeriod"/>
            </a:pPr>
            <a:r>
              <a:rPr lang="en-US" i="1" smtClean="0"/>
              <a:t>Packaging</a:t>
            </a:r>
            <a:r>
              <a:rPr lang="en-US" smtClean="0"/>
              <a:t/>
            </a:r>
            <a:br>
              <a:rPr lang="en-US" smtClean="0"/>
            </a:br>
            <a:r>
              <a:rPr lang="en-US" smtClean="0"/>
              <a:t>  </a:t>
            </a:r>
          </a:p>
          <a:p>
            <a:pPr marL="228600" indent="-228600" eaLnBrk="1" hangingPunct="1">
              <a:buFontTx/>
              <a:buChar char="•"/>
            </a:pPr>
            <a:r>
              <a:rPr lang="en-US" smtClean="0"/>
              <a:t>Records indicating compliance with specifications of packaging materials.</a:t>
            </a:r>
            <a:br>
              <a:rPr lang="en-US" smtClean="0"/>
            </a:br>
            <a:r>
              <a:rPr lang="en-US" smtClean="0"/>
              <a:t> </a:t>
            </a:r>
          </a:p>
          <a:p>
            <a:pPr marL="228600" indent="-228600" eaLnBrk="1" hangingPunct="1">
              <a:buFontTx/>
              <a:buChar char="•"/>
            </a:pPr>
            <a:r>
              <a:rPr lang="en-US" smtClean="0"/>
              <a:t>Records indicating compliance with sealing specifications.</a:t>
            </a:r>
            <a:br>
              <a:rPr lang="en-US" smtClean="0"/>
            </a:br>
            <a:r>
              <a:rPr lang="en-US" smtClean="0"/>
              <a:t> </a:t>
            </a:r>
          </a:p>
          <a:p>
            <a:pPr marL="228600" indent="-228600" eaLnBrk="1" hangingPunct="1">
              <a:buFontTx/>
              <a:buAutoNum type="arabicPeriod"/>
            </a:pPr>
            <a:r>
              <a:rPr lang="en-US" i="1" smtClean="0"/>
              <a:t>Finished product</a:t>
            </a:r>
            <a:r>
              <a:rPr lang="en-US" smtClean="0"/>
              <a:t/>
            </a:r>
            <a:br>
              <a:rPr lang="en-US" smtClean="0"/>
            </a:br>
            <a:r>
              <a:rPr lang="en-US" smtClean="0"/>
              <a:t>  </a:t>
            </a:r>
          </a:p>
          <a:p>
            <a:pPr marL="228600" indent="-228600" eaLnBrk="1" hangingPunct="1">
              <a:buFontTx/>
              <a:buChar char="•"/>
            </a:pPr>
            <a:r>
              <a:rPr lang="en-US" smtClean="0"/>
              <a:t>Sufficient data and records to establish the efficacy of barriers in maintaining product safety.</a:t>
            </a:r>
            <a:br>
              <a:rPr lang="en-US" smtClean="0"/>
            </a:br>
            <a:r>
              <a:rPr lang="en-US" smtClean="0"/>
              <a:t> </a:t>
            </a:r>
          </a:p>
          <a:p>
            <a:pPr marL="228600" indent="-228600" eaLnBrk="1" hangingPunct="1">
              <a:buFontTx/>
              <a:buChar char="•"/>
            </a:pPr>
            <a:r>
              <a:rPr lang="en-US" smtClean="0"/>
              <a:t>Sufficient data and records establishing the safe shelf-life of the product; if age of product can affect safety.</a:t>
            </a:r>
            <a:br>
              <a:rPr lang="en-US" smtClean="0"/>
            </a:br>
            <a:r>
              <a:rPr lang="en-US" smtClean="0"/>
              <a:t> </a:t>
            </a:r>
          </a:p>
          <a:p>
            <a:pPr marL="228600" indent="-228600" eaLnBrk="1" hangingPunct="1">
              <a:buFontTx/>
              <a:buChar char="•"/>
            </a:pPr>
            <a:r>
              <a:rPr lang="en-US" smtClean="0"/>
              <a:t>Documentation of the adequacy of the HACCP procedures from an authority knowledgeable of the hazards involved and necessary controls.</a:t>
            </a:r>
            <a:br>
              <a:rPr lang="en-US" smtClean="0"/>
            </a:br>
            <a:r>
              <a:rPr lang="en-US" smtClean="0"/>
              <a:t> </a:t>
            </a:r>
          </a:p>
          <a:p>
            <a:pPr marL="228600" indent="-228600" eaLnBrk="1" hangingPunct="1">
              <a:buFontTx/>
              <a:buAutoNum type="arabicPeriod"/>
            </a:pPr>
            <a:r>
              <a:rPr lang="en-US" i="1" smtClean="0"/>
              <a:t>Storage and distribution</a:t>
            </a:r>
            <a:r>
              <a:rPr lang="en-US" smtClean="0"/>
              <a:t/>
            </a:r>
            <a:br>
              <a:rPr lang="en-US" smtClean="0"/>
            </a:br>
            <a:r>
              <a:rPr lang="en-US" smtClean="0"/>
              <a:t>  </a:t>
            </a:r>
          </a:p>
          <a:p>
            <a:pPr marL="228600" indent="-228600" eaLnBrk="1" hangingPunct="1">
              <a:buFontTx/>
              <a:buChar char="•"/>
            </a:pPr>
            <a:r>
              <a:rPr lang="en-US" smtClean="0"/>
              <a:t>Temperature records.</a:t>
            </a:r>
            <a:br>
              <a:rPr lang="en-US" smtClean="0"/>
            </a:br>
            <a:r>
              <a:rPr lang="en-US" smtClean="0"/>
              <a:t> </a:t>
            </a:r>
          </a:p>
          <a:p>
            <a:pPr marL="228600" indent="-228600" eaLnBrk="1" hangingPunct="1">
              <a:buFontTx/>
              <a:buChar char="•"/>
            </a:pPr>
            <a:r>
              <a:rPr lang="en-US" smtClean="0"/>
              <a:t>Records showing no product shipped after shelf life date on temperature-sensitive products.</a:t>
            </a:r>
            <a:br>
              <a:rPr lang="en-US" smtClean="0"/>
            </a:br>
            <a:r>
              <a:rPr lang="en-US" smtClean="0"/>
              <a:t> </a:t>
            </a:r>
          </a:p>
          <a:p>
            <a:pPr marL="228600" indent="-228600" eaLnBrk="1" hangingPunct="1">
              <a:buFontTx/>
              <a:buAutoNum type="arabicPeriod"/>
            </a:pPr>
            <a:r>
              <a:rPr lang="en-US" i="1" smtClean="0"/>
              <a:t>Deviation and corrective action</a:t>
            </a:r>
            <a:r>
              <a:rPr lang="en-US" smtClean="0"/>
              <a:t/>
            </a:r>
            <a:br>
              <a:rPr lang="en-US" smtClean="0"/>
            </a:br>
            <a:r>
              <a:rPr lang="en-US" smtClean="0"/>
              <a:t>  </a:t>
            </a:r>
          </a:p>
          <a:p>
            <a:pPr marL="228600" indent="-228600" eaLnBrk="1" hangingPunct="1">
              <a:buFontTx/>
              <a:buChar char="•"/>
            </a:pPr>
            <a:r>
              <a:rPr lang="en-US" smtClean="0"/>
              <a:t>Validation records and modification to the HACCP plan indicating approved revisions and changes in ingredients, formulations, preparation, packaging, and distribution control, as needed.</a:t>
            </a:r>
            <a:br>
              <a:rPr lang="en-US" smtClean="0"/>
            </a:br>
            <a:r>
              <a:rPr lang="en-US" smtClean="0"/>
              <a:t> </a:t>
            </a:r>
          </a:p>
          <a:p>
            <a:pPr marL="228600" indent="-228600" eaLnBrk="1" hangingPunct="1">
              <a:buFontTx/>
              <a:buAutoNum type="arabicPeriod"/>
            </a:pPr>
            <a:r>
              <a:rPr lang="en-US" i="1" smtClean="0"/>
              <a:t>Employee training</a:t>
            </a:r>
            <a:r>
              <a:rPr lang="en-US" smtClean="0"/>
              <a:t/>
            </a:r>
            <a:br>
              <a:rPr lang="en-US" smtClean="0"/>
            </a:br>
            <a:r>
              <a:rPr lang="en-US" smtClean="0"/>
              <a:t>  </a:t>
            </a:r>
          </a:p>
          <a:p>
            <a:pPr marL="228600" indent="-228600" eaLnBrk="1" hangingPunct="1">
              <a:buFontTx/>
              <a:buChar char="•"/>
            </a:pPr>
            <a:r>
              <a:rPr lang="en-US" smtClean="0"/>
              <a:t>Records indicating that food employees responsible for implementation of the HACCP plan understand the hazards, controls, and procedures. Refer to the discussion regarding Training and Knowledge under Principle #7.</a:t>
            </a:r>
          </a:p>
          <a:p>
            <a:pPr marL="228600" indent="-2286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11/7/2019</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11/7/2019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11/7/2019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11/7/2019</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11/7/2019</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00600" y="609600"/>
            <a:ext cx="4800600" cy="2590800"/>
          </a:xfrm>
        </p:spPr>
        <p:txBody>
          <a:bodyPr>
            <a:normAutofit/>
          </a:bodyPr>
          <a:lstStyle/>
          <a:p>
            <a:r>
              <a:rPr lang="en-IN" dirty="0" smtClean="0"/>
              <a:t>MONITORING OF SAFETY,WHOLESOMENESS AND NUTRITIONAL QUALITY OF FOOS</a:t>
            </a:r>
            <a:endParaRPr lang="en-IN" dirty="0"/>
          </a:p>
        </p:txBody>
      </p:sp>
      <p:pic>
        <p:nvPicPr>
          <p:cNvPr id="9" name="Picture Placeholder 8" descr="safe foods pauls 028.JPG"/>
          <p:cNvPicPr>
            <a:picLocks noGrp="1" noChangeAspect="1"/>
          </p:cNvPicPr>
          <p:nvPr>
            <p:ph type="pic" idx="1"/>
          </p:nvPr>
        </p:nvPicPr>
        <p:blipFill>
          <a:blip r:embed="rId2" cstate="print"/>
          <a:srcRect l="16543" r="16543"/>
          <a:stretch>
            <a:fillRect/>
          </a:stretch>
        </p:blipFill>
        <p:spPr>
          <a:xfrm>
            <a:off x="533400" y="1066800"/>
            <a:ext cx="4206240" cy="4206240"/>
          </a:xfrm>
        </p:spPr>
      </p:pic>
      <p:sp>
        <p:nvSpPr>
          <p:cNvPr id="6" name="Text Placeholder 5"/>
          <p:cNvSpPr>
            <a:spLocks noGrp="1"/>
          </p:cNvSpPr>
          <p:nvPr>
            <p:ph type="body" sz="half" idx="2"/>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pPr eaLnBrk="1" hangingPunct="1"/>
            <a:r>
              <a:rPr lang="en-US" sz="3200" smtClean="0"/>
              <a:t>4:  Establish monitoring procedures</a:t>
            </a:r>
          </a:p>
        </p:txBody>
      </p:sp>
      <p:sp>
        <p:nvSpPr>
          <p:cNvPr id="31749" name="Rectangle 3"/>
          <p:cNvSpPr>
            <a:spLocks noGrp="1" noChangeArrowheads="1"/>
          </p:cNvSpPr>
          <p:nvPr>
            <p:ph idx="1"/>
          </p:nvPr>
        </p:nvSpPr>
        <p:spPr/>
        <p:txBody>
          <a:bodyPr>
            <a:normAutofit/>
          </a:bodyPr>
          <a:lstStyle/>
          <a:p>
            <a:pPr eaLnBrk="1" hangingPunct="1"/>
            <a:r>
              <a:rPr lang="en-US" dirty="0" smtClean="0">
                <a:latin typeface="Times New Roman" pitchFamily="18" charset="0"/>
                <a:cs typeface="Times New Roman" pitchFamily="18" charset="0"/>
              </a:rPr>
              <a:t>Monitoring is a planned observation or measurement:</a:t>
            </a:r>
          </a:p>
          <a:p>
            <a:pPr lvl="1" eaLnBrk="1" hangingPunct="1"/>
            <a:r>
              <a:rPr lang="en-US" dirty="0" smtClean="0">
                <a:latin typeface="Times New Roman" pitchFamily="18" charset="0"/>
                <a:cs typeface="Times New Roman" pitchFamily="18" charset="0"/>
              </a:rPr>
              <a:t>to determine if a CCP is under control</a:t>
            </a:r>
          </a:p>
          <a:p>
            <a:pPr eaLnBrk="1" hangingPunct="1"/>
            <a:r>
              <a:rPr lang="en-US" dirty="0" smtClean="0">
                <a:latin typeface="Times New Roman" pitchFamily="18" charset="0"/>
                <a:cs typeface="Times New Roman" pitchFamily="18" charset="0"/>
              </a:rPr>
              <a:t>Examples of monitoring include:</a:t>
            </a:r>
          </a:p>
          <a:p>
            <a:pPr lvl="1" eaLnBrk="1" hangingPunct="1"/>
            <a:r>
              <a:rPr lang="en-US" dirty="0" smtClean="0">
                <a:latin typeface="Times New Roman" pitchFamily="18" charset="0"/>
                <a:cs typeface="Times New Roman" pitchFamily="18" charset="0"/>
              </a:rPr>
              <a:t>Visual observations</a:t>
            </a:r>
          </a:p>
          <a:p>
            <a:pPr lvl="1" eaLnBrk="1" hangingPunct="1"/>
            <a:r>
              <a:rPr lang="en-US" dirty="0" smtClean="0">
                <a:latin typeface="Times New Roman" pitchFamily="18" charset="0"/>
                <a:cs typeface="Times New Roman" pitchFamily="18" charset="0"/>
              </a:rPr>
              <a:t>Temperature measurements</a:t>
            </a:r>
          </a:p>
          <a:p>
            <a:pPr lvl="1" eaLnBrk="1" hangingPunct="1"/>
            <a:r>
              <a:rPr lang="en-US" dirty="0" smtClean="0">
                <a:latin typeface="Times New Roman" pitchFamily="18" charset="0"/>
                <a:cs typeface="Times New Roman" pitchFamily="18" charset="0"/>
              </a:rPr>
              <a:t>Time assessment</a:t>
            </a:r>
          </a:p>
          <a:p>
            <a:pPr lvl="1" eaLnBrk="1" hangingPunct="1"/>
            <a:r>
              <a:rPr lang="en-US" dirty="0" smtClean="0">
                <a:latin typeface="Times New Roman" pitchFamily="18" charset="0"/>
                <a:cs typeface="Times New Roman" pitchFamily="18" charset="0"/>
              </a:rPr>
              <a:t>pH measurements</a:t>
            </a:r>
          </a:p>
          <a:p>
            <a:pPr lvl="1" eaLnBrk="1" hangingPunct="1"/>
            <a:r>
              <a:rPr lang="en-US" dirty="0" smtClean="0">
                <a:latin typeface="Times New Roman" pitchFamily="18" charset="0"/>
                <a:cs typeface="Times New Roman" pitchFamily="18" charset="0"/>
              </a:rPr>
              <a:t>Water activity measurements</a:t>
            </a:r>
          </a:p>
        </p:txBody>
      </p:sp>
      <p:sp>
        <p:nvSpPr>
          <p:cNvPr id="31746" name="Footer Placeholder 4"/>
          <p:cNvSpPr>
            <a:spLocks noGrp="1"/>
          </p:cNvSpPr>
          <p:nvPr>
            <p:ph type="ftr" sz="quarter" idx="11"/>
          </p:nvPr>
        </p:nvSpPr>
        <p:spPr>
          <a:noFill/>
        </p:spPr>
        <p:txBody>
          <a:bodyPr/>
          <a:lstStyle/>
          <a:p>
            <a:r>
              <a:rPr lang="en-US" smtClean="0">
                <a:latin typeface="Arial" pitchFamily="34" charset="0"/>
                <a:ea typeface="MS PGothic" pitchFamily="34" charset="-128"/>
              </a:rPr>
              <a:t>Food Safety Plan</a:t>
            </a:r>
          </a:p>
        </p:txBody>
      </p:sp>
      <p:sp>
        <p:nvSpPr>
          <p:cNvPr id="31747" name="Slide Number Placeholder 5"/>
          <p:cNvSpPr>
            <a:spLocks noGrp="1"/>
          </p:cNvSpPr>
          <p:nvPr>
            <p:ph type="sldNum" sz="quarter" idx="12"/>
          </p:nvPr>
        </p:nvSpPr>
        <p:spPr>
          <a:noFill/>
        </p:spPr>
        <p:txBody>
          <a:bodyPr/>
          <a:lstStyle/>
          <a:p>
            <a:fld id="{CC981DDF-47AB-47E1-9819-C9ADBBF004AB}" type="slidenum">
              <a:rPr lang="en-US"/>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normAutofit fontScale="90000"/>
          </a:bodyPr>
          <a:lstStyle/>
          <a:p>
            <a:pPr eaLnBrk="1" hangingPunct="1"/>
            <a:r>
              <a:rPr lang="en-US" smtClean="0"/>
              <a:t>5:  Establish corrective actions</a:t>
            </a:r>
          </a:p>
        </p:txBody>
      </p:sp>
      <p:sp>
        <p:nvSpPr>
          <p:cNvPr id="33797" name="Rectangle 3"/>
          <p:cNvSpPr>
            <a:spLocks noGrp="1" noChangeArrowheads="1"/>
          </p:cNvSpPr>
          <p:nvPr>
            <p:ph idx="1"/>
          </p:nvPr>
        </p:nvSpPr>
        <p:spPr>
          <a:xfrm>
            <a:off x="381000" y="1981200"/>
            <a:ext cx="7162800" cy="4114800"/>
          </a:xfrm>
        </p:spPr>
        <p:txBody>
          <a:bodyPr>
            <a:noAutofit/>
          </a:bodyPr>
          <a:lstStyle/>
          <a:p>
            <a:pPr eaLnBrk="1" hangingPunct="1">
              <a:lnSpc>
                <a:spcPct val="90000"/>
              </a:lnSpc>
            </a:pPr>
            <a:r>
              <a:rPr lang="en-US" sz="2400" dirty="0" smtClean="0">
                <a:latin typeface="Times New Roman" pitchFamily="18" charset="0"/>
                <a:cs typeface="Times New Roman" pitchFamily="18" charset="0"/>
              </a:rPr>
              <a:t>Corrective actions focus on:</a:t>
            </a:r>
          </a:p>
          <a:p>
            <a:pPr marL="690563" lvl="1" indent="-233363" eaLnBrk="1" hangingPunct="1">
              <a:lnSpc>
                <a:spcPct val="90000"/>
              </a:lnSpc>
            </a:pPr>
            <a:r>
              <a:rPr lang="en-US" sz="2400" dirty="0" smtClean="0">
                <a:latin typeface="Times New Roman" pitchFamily="18" charset="0"/>
                <a:cs typeface="Times New Roman" pitchFamily="18" charset="0"/>
              </a:rPr>
              <a:t>what to do when a food does not meet the critical limit.</a:t>
            </a:r>
          </a:p>
          <a:p>
            <a:pPr eaLnBrk="1" hangingPunct="1">
              <a:lnSpc>
                <a:spcPct val="90000"/>
              </a:lnSpc>
            </a:pPr>
            <a:r>
              <a:rPr lang="en-US" sz="2400" dirty="0" smtClean="0">
                <a:latin typeface="Times New Roman" pitchFamily="18" charset="0"/>
                <a:cs typeface="Times New Roman" pitchFamily="18" charset="0"/>
              </a:rPr>
              <a:t>Example of a corrective action:</a:t>
            </a:r>
          </a:p>
          <a:p>
            <a:pPr marL="690563" lvl="1" indent="-233363" eaLnBrk="1" hangingPunct="1">
              <a:lnSpc>
                <a:spcPct val="90000"/>
              </a:lnSpc>
            </a:pPr>
            <a:r>
              <a:rPr lang="en-US" sz="2400" dirty="0" smtClean="0">
                <a:latin typeface="Times New Roman" pitchFamily="18" charset="0"/>
                <a:cs typeface="Times New Roman" pitchFamily="18" charset="0"/>
              </a:rPr>
              <a:t>The temperature of a hamburger is 140 </a:t>
            </a:r>
            <a:r>
              <a:rPr lang="en-US" sz="2400" baseline="30000" dirty="0" err="1" smtClean="0">
                <a:latin typeface="Times New Roman" pitchFamily="18" charset="0"/>
                <a:cs typeface="Times New Roman" pitchFamily="18" charset="0"/>
              </a:rPr>
              <a:t>o</a:t>
            </a:r>
            <a:r>
              <a:rPr lang="en-US" sz="2400" dirty="0" err="1" smtClean="0">
                <a:latin typeface="Times New Roman" pitchFamily="18" charset="0"/>
                <a:cs typeface="Times New Roman" pitchFamily="18" charset="0"/>
              </a:rPr>
              <a:t>F</a:t>
            </a:r>
            <a:r>
              <a:rPr lang="en-US" sz="2400" dirty="0" smtClean="0">
                <a:latin typeface="Times New Roman" pitchFamily="18" charset="0"/>
                <a:cs typeface="Times New Roman" pitchFamily="18" charset="0"/>
              </a:rPr>
              <a:t> after cooking (a CCP).</a:t>
            </a:r>
          </a:p>
          <a:p>
            <a:pPr marL="690563" lvl="1" indent="-233363" eaLnBrk="1" hangingPunct="1">
              <a:lnSpc>
                <a:spcPct val="90000"/>
              </a:lnSpc>
            </a:pPr>
            <a:r>
              <a:rPr lang="en-US" sz="2400" dirty="0" smtClean="0">
                <a:latin typeface="Times New Roman" pitchFamily="18" charset="0"/>
                <a:cs typeface="Times New Roman" pitchFamily="18" charset="0"/>
              </a:rPr>
              <a:t>The critical limit is cooking the hamburger to 155 </a:t>
            </a:r>
            <a:r>
              <a:rPr lang="en-US" sz="2400" baseline="30000" dirty="0" err="1" smtClean="0">
                <a:latin typeface="Times New Roman" pitchFamily="18" charset="0"/>
                <a:cs typeface="Times New Roman" pitchFamily="18" charset="0"/>
              </a:rPr>
              <a:t>o</a:t>
            </a:r>
            <a:r>
              <a:rPr lang="en-US" sz="2400" dirty="0" err="1" smtClean="0">
                <a:latin typeface="Times New Roman" pitchFamily="18" charset="0"/>
                <a:cs typeface="Times New Roman" pitchFamily="18" charset="0"/>
              </a:rPr>
              <a:t>F</a:t>
            </a:r>
            <a:r>
              <a:rPr lang="en-US" sz="2400" dirty="0" smtClean="0">
                <a:latin typeface="Times New Roman" pitchFamily="18" charset="0"/>
                <a:cs typeface="Times New Roman" pitchFamily="18" charset="0"/>
              </a:rPr>
              <a:t> or hotter.</a:t>
            </a:r>
          </a:p>
          <a:p>
            <a:pPr marL="690563" lvl="1" indent="-233363" eaLnBrk="1" hangingPunct="1">
              <a:lnSpc>
                <a:spcPct val="90000"/>
              </a:lnSpc>
            </a:pPr>
            <a:r>
              <a:rPr lang="en-US" sz="2400" dirty="0" smtClean="0">
                <a:latin typeface="Times New Roman" pitchFamily="18" charset="0"/>
                <a:cs typeface="Times New Roman" pitchFamily="18" charset="0"/>
              </a:rPr>
              <a:t>Continue cooking the hamburger until it is 155 </a:t>
            </a:r>
            <a:r>
              <a:rPr lang="en-US" sz="2400" baseline="30000" dirty="0" err="1" smtClean="0">
                <a:latin typeface="Times New Roman" pitchFamily="18" charset="0"/>
                <a:cs typeface="Times New Roman" pitchFamily="18" charset="0"/>
              </a:rPr>
              <a:t>o</a:t>
            </a:r>
            <a:r>
              <a:rPr lang="en-US" sz="2400" dirty="0" err="1" smtClean="0">
                <a:latin typeface="Times New Roman" pitchFamily="18" charset="0"/>
                <a:cs typeface="Times New Roman" pitchFamily="18" charset="0"/>
              </a:rPr>
              <a:t>F</a:t>
            </a:r>
            <a:r>
              <a:rPr lang="en-US" sz="2400" dirty="0" smtClean="0">
                <a:latin typeface="Times New Roman" pitchFamily="18" charset="0"/>
                <a:cs typeface="Times New Roman" pitchFamily="18" charset="0"/>
              </a:rPr>
              <a:t> or hotter.</a:t>
            </a:r>
          </a:p>
          <a:p>
            <a:pPr eaLnBrk="1" hangingPunct="1">
              <a:lnSpc>
                <a:spcPct val="90000"/>
              </a:lnSpc>
            </a:pPr>
            <a:r>
              <a:rPr lang="en-US" sz="2400" dirty="0" smtClean="0">
                <a:latin typeface="Times New Roman" pitchFamily="18" charset="0"/>
                <a:cs typeface="Times New Roman" pitchFamily="18" charset="0"/>
              </a:rPr>
              <a:t>Throwing out food might be a corrective action.</a:t>
            </a:r>
          </a:p>
          <a:p>
            <a:pPr eaLnBrk="1" hangingPunct="1">
              <a:lnSpc>
                <a:spcPct val="90000"/>
              </a:lnSpc>
            </a:pPr>
            <a:r>
              <a:rPr lang="en-US" sz="2400" dirty="0" smtClean="0">
                <a:latin typeface="Times New Roman" pitchFamily="18" charset="0"/>
                <a:cs typeface="Times New Roman" pitchFamily="18" charset="0"/>
              </a:rPr>
              <a:t>Maintain records of all corrective actions taken.</a:t>
            </a:r>
          </a:p>
        </p:txBody>
      </p:sp>
      <p:sp>
        <p:nvSpPr>
          <p:cNvPr id="33794" name="Footer Placeholder 4"/>
          <p:cNvSpPr>
            <a:spLocks noGrp="1"/>
          </p:cNvSpPr>
          <p:nvPr>
            <p:ph type="ftr" sz="quarter" idx="11"/>
          </p:nvPr>
        </p:nvSpPr>
        <p:spPr>
          <a:noFill/>
        </p:spPr>
        <p:txBody>
          <a:bodyPr/>
          <a:lstStyle/>
          <a:p>
            <a:r>
              <a:rPr lang="en-US" smtClean="0">
                <a:latin typeface="Arial" pitchFamily="34" charset="0"/>
                <a:ea typeface="MS PGothic" pitchFamily="34" charset="-128"/>
              </a:rPr>
              <a:t>Food Safety Plan</a:t>
            </a:r>
          </a:p>
        </p:txBody>
      </p:sp>
      <p:sp>
        <p:nvSpPr>
          <p:cNvPr id="33795" name="Slide Number Placeholder 5"/>
          <p:cNvSpPr>
            <a:spLocks noGrp="1"/>
          </p:cNvSpPr>
          <p:nvPr>
            <p:ph type="sldNum" sz="quarter" idx="12"/>
          </p:nvPr>
        </p:nvSpPr>
        <p:spPr>
          <a:noFill/>
        </p:spPr>
        <p:txBody>
          <a:bodyPr/>
          <a:lstStyle/>
          <a:p>
            <a:fld id="{98F19D65-BE03-485F-97E7-266A56D9628F}" type="slidenum">
              <a:rPr lang="en-US"/>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
          <p:cNvSpPr>
            <a:spLocks noGrp="1" noChangeArrowheads="1"/>
          </p:cNvSpPr>
          <p:nvPr>
            <p:ph type="title"/>
          </p:nvPr>
        </p:nvSpPr>
        <p:spPr>
          <a:xfrm>
            <a:off x="228600" y="838200"/>
            <a:ext cx="8382000" cy="685800"/>
          </a:xfrm>
        </p:spPr>
        <p:txBody>
          <a:bodyPr>
            <a:normAutofit fontScale="90000"/>
          </a:bodyPr>
          <a:lstStyle/>
          <a:p>
            <a:pPr eaLnBrk="1" hangingPunct="1"/>
            <a:r>
              <a:rPr lang="en-US" sz="3600" dirty="0" smtClean="0"/>
              <a:t>6:  Establish verification procedures</a:t>
            </a:r>
          </a:p>
        </p:txBody>
      </p:sp>
      <p:sp>
        <p:nvSpPr>
          <p:cNvPr id="35845" name="Rectangle 3"/>
          <p:cNvSpPr>
            <a:spLocks noGrp="1" noChangeArrowheads="1"/>
          </p:cNvSpPr>
          <p:nvPr>
            <p:ph idx="1"/>
          </p:nvPr>
        </p:nvSpPr>
        <p:spPr>
          <a:xfrm>
            <a:off x="228600" y="1600200"/>
            <a:ext cx="7315200" cy="4114800"/>
          </a:xfrm>
        </p:spPr>
        <p:txBody>
          <a:bodyPr>
            <a:noAutofit/>
          </a:bodyPr>
          <a:lstStyle/>
          <a:p>
            <a:pPr marL="0" indent="0" defTabSz="115888" eaLnBrk="1" hangingPunct="1">
              <a:buFontTx/>
              <a:buNone/>
            </a:pPr>
            <a:r>
              <a:rPr lang="en-US" sz="2750" dirty="0" smtClean="0">
                <a:solidFill>
                  <a:srgbClr val="7030A0"/>
                </a:solidFill>
                <a:latin typeface="Times New Roman" pitchFamily="18" charset="0"/>
                <a:cs typeface="Times New Roman" pitchFamily="18" charset="0"/>
              </a:rPr>
              <a:t>Four phases of verification needed for a HACCP plan:</a:t>
            </a:r>
          </a:p>
          <a:p>
            <a:pPr marL="619125" lvl="1" indent="-381000" defTabSz="115888" eaLnBrk="1" hangingPunct="1">
              <a:buFontTx/>
              <a:buAutoNum type="arabicPeriod"/>
            </a:pPr>
            <a:r>
              <a:rPr lang="en-US" sz="2750" dirty="0" smtClean="0">
                <a:solidFill>
                  <a:srgbClr val="7030A0"/>
                </a:solidFill>
                <a:latin typeface="Times New Roman" pitchFamily="18" charset="0"/>
                <a:cs typeface="Times New Roman" pitchFamily="18" charset="0"/>
              </a:rPr>
              <a:t>Determine that the critical limits at all CCPS are sound.</a:t>
            </a:r>
          </a:p>
          <a:p>
            <a:pPr marL="619125" lvl="1" indent="-381000" defTabSz="115888" eaLnBrk="1" hangingPunct="1">
              <a:buFontTx/>
              <a:buAutoNum type="arabicPeriod"/>
            </a:pPr>
            <a:r>
              <a:rPr lang="en-US" sz="2750" dirty="0" smtClean="0">
                <a:solidFill>
                  <a:srgbClr val="7030A0"/>
                </a:solidFill>
                <a:latin typeface="Times New Roman" pitchFamily="18" charset="0"/>
                <a:cs typeface="Times New Roman" pitchFamily="18" charset="0"/>
              </a:rPr>
              <a:t>Make sure that the establishment’s HACCP plan is being properly implemented.</a:t>
            </a:r>
          </a:p>
          <a:p>
            <a:pPr marL="619125" lvl="1" indent="-381000" defTabSz="115888" eaLnBrk="1" hangingPunct="1">
              <a:buFontTx/>
              <a:buAutoNum type="arabicPeriod"/>
            </a:pPr>
            <a:r>
              <a:rPr lang="en-US" sz="2750" dirty="0" smtClean="0">
                <a:solidFill>
                  <a:srgbClr val="7030A0"/>
                </a:solidFill>
                <a:latin typeface="Times New Roman" pitchFamily="18" charset="0"/>
                <a:cs typeface="Times New Roman" pitchFamily="18" charset="0"/>
              </a:rPr>
              <a:t>Have regulatory personnel review the plan to make sure that it is being properly implemented.</a:t>
            </a:r>
          </a:p>
          <a:p>
            <a:pPr marL="619125" lvl="1" indent="-381000" defTabSz="115888" eaLnBrk="1" hangingPunct="1">
              <a:buFontTx/>
              <a:buAutoNum type="arabicPeriod"/>
            </a:pPr>
            <a:r>
              <a:rPr lang="en-US" sz="2750" dirty="0" smtClean="0">
                <a:solidFill>
                  <a:srgbClr val="7030A0"/>
                </a:solidFill>
                <a:latin typeface="Times New Roman" pitchFamily="18" charset="0"/>
                <a:cs typeface="Times New Roman" pitchFamily="18" charset="0"/>
              </a:rPr>
              <a:t>Check the accuracy of all monitoring equipment.</a:t>
            </a:r>
          </a:p>
        </p:txBody>
      </p:sp>
      <p:sp>
        <p:nvSpPr>
          <p:cNvPr id="35842" name="Footer Placeholder 4"/>
          <p:cNvSpPr>
            <a:spLocks noGrp="1"/>
          </p:cNvSpPr>
          <p:nvPr>
            <p:ph type="ftr" sz="quarter" idx="11"/>
          </p:nvPr>
        </p:nvSpPr>
        <p:spPr>
          <a:noFill/>
        </p:spPr>
        <p:txBody>
          <a:bodyPr/>
          <a:lstStyle/>
          <a:p>
            <a:r>
              <a:rPr lang="en-US" smtClean="0">
                <a:latin typeface="Arial" pitchFamily="34" charset="0"/>
                <a:ea typeface="MS PGothic" pitchFamily="34" charset="-128"/>
              </a:rPr>
              <a:t>Food Safety Plan</a:t>
            </a:r>
          </a:p>
        </p:txBody>
      </p:sp>
      <p:sp>
        <p:nvSpPr>
          <p:cNvPr id="35843" name="Slide Number Placeholder 5"/>
          <p:cNvSpPr>
            <a:spLocks noGrp="1"/>
          </p:cNvSpPr>
          <p:nvPr>
            <p:ph type="sldNum" sz="quarter" idx="12"/>
          </p:nvPr>
        </p:nvSpPr>
        <p:spPr>
          <a:noFill/>
        </p:spPr>
        <p:txBody>
          <a:bodyPr/>
          <a:lstStyle/>
          <a:p>
            <a:fld id="{2F0DDA2E-BA4B-4F5B-A812-0198E16611E1}" type="slidenum">
              <a:rPr lang="en-US"/>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ACCP binder."/>
          <p:cNvPicPr>
            <a:picLocks noGrp="1" noChangeAspect="1" noChangeArrowheads="1"/>
          </p:cNvPicPr>
          <p:nvPr>
            <p:ph idx="1"/>
          </p:nvPr>
        </p:nvPicPr>
        <p:blipFill>
          <a:blip r:embed="rId2" cstate="print"/>
          <a:srcRect/>
          <a:stretch>
            <a:fillRect/>
          </a:stretch>
        </p:blipFill>
        <p:spPr>
          <a:xfrm>
            <a:off x="1536700" y="2420144"/>
            <a:ext cx="5080000" cy="32258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p:txBody>
          <a:bodyPr/>
          <a:lstStyle/>
          <a:p>
            <a:pPr eaLnBrk="1" hangingPunct="1"/>
            <a:r>
              <a:rPr lang="en-US" smtClean="0"/>
              <a:t>7:  Establish record keeping</a:t>
            </a:r>
          </a:p>
        </p:txBody>
      </p:sp>
      <p:sp>
        <p:nvSpPr>
          <p:cNvPr id="37893" name="Rectangle 3"/>
          <p:cNvSpPr>
            <a:spLocks noGrp="1" noChangeArrowheads="1"/>
          </p:cNvSpPr>
          <p:nvPr>
            <p:ph idx="1"/>
          </p:nvPr>
        </p:nvSpPr>
        <p:spPr>
          <a:xfrm>
            <a:off x="381000" y="1981200"/>
            <a:ext cx="8077200" cy="4114800"/>
          </a:xfrm>
        </p:spPr>
        <p:txBody>
          <a:bodyPr>
            <a:normAutofit/>
          </a:bodyPr>
          <a:lstStyle/>
          <a:p>
            <a:pPr marL="452438" lvl="1" indent="-47625">
              <a:buNone/>
            </a:pPr>
            <a:r>
              <a:rPr lang="en-US" sz="2600" dirty="0" smtClean="0">
                <a:latin typeface="Times New Roman" pitchFamily="18" charset="0"/>
                <a:cs typeface="Times New Roman" pitchFamily="18" charset="0"/>
              </a:rPr>
              <a:t>The following make up the records of a HACCP Plan</a:t>
            </a:r>
          </a:p>
          <a:p>
            <a:pPr lvl="2" indent="-523875" eaLnBrk="1" hangingPunct="1">
              <a:buFont typeface="Wingdings" pitchFamily="2" charset="2"/>
              <a:buChar char="v"/>
            </a:pPr>
            <a:r>
              <a:rPr lang="en-US" sz="2200" dirty="0" smtClean="0">
                <a:latin typeface="Times New Roman" pitchFamily="18" charset="0"/>
                <a:cs typeface="Times New Roman" pitchFamily="18" charset="0"/>
              </a:rPr>
              <a:t>List of HACCP team and their assigned responsibilities</a:t>
            </a:r>
          </a:p>
          <a:p>
            <a:pPr lvl="2" indent="-523875" eaLnBrk="1" hangingPunct="1">
              <a:buFont typeface="Wingdings" pitchFamily="2" charset="2"/>
              <a:buChar char="v"/>
            </a:pPr>
            <a:r>
              <a:rPr lang="en-US" sz="2200" dirty="0" smtClean="0">
                <a:latin typeface="Times New Roman" pitchFamily="18" charset="0"/>
                <a:cs typeface="Times New Roman" pitchFamily="18" charset="0"/>
              </a:rPr>
              <a:t>Description of each menu item</a:t>
            </a:r>
          </a:p>
          <a:p>
            <a:pPr lvl="2" indent="-523875" eaLnBrk="1" hangingPunct="1">
              <a:buFont typeface="Wingdings" pitchFamily="2" charset="2"/>
              <a:buChar char="v"/>
            </a:pPr>
            <a:r>
              <a:rPr lang="en-US" sz="2200" dirty="0" smtClean="0">
                <a:latin typeface="Times New Roman" pitchFamily="18" charset="0"/>
                <a:cs typeface="Times New Roman" pitchFamily="18" charset="0"/>
              </a:rPr>
              <a:t>Flow diagram for each menu item indicating CCPs</a:t>
            </a:r>
          </a:p>
          <a:p>
            <a:pPr lvl="2" indent="-523875" eaLnBrk="1" hangingPunct="1">
              <a:buFont typeface="Wingdings" pitchFamily="2" charset="2"/>
              <a:buChar char="v"/>
            </a:pPr>
            <a:r>
              <a:rPr lang="en-US" sz="2200" dirty="0" smtClean="0">
                <a:latin typeface="Times New Roman" pitchFamily="18" charset="0"/>
                <a:cs typeface="Times New Roman" pitchFamily="18" charset="0"/>
              </a:rPr>
              <a:t>Hazards associated with each CCP and preventive measures</a:t>
            </a:r>
          </a:p>
          <a:p>
            <a:pPr lvl="2" indent="-523875" eaLnBrk="1" hangingPunct="1">
              <a:buFont typeface="Wingdings" pitchFamily="2" charset="2"/>
              <a:buChar char="v"/>
            </a:pPr>
            <a:r>
              <a:rPr lang="en-US" sz="2200" dirty="0" smtClean="0">
                <a:latin typeface="Times New Roman" pitchFamily="18" charset="0"/>
                <a:cs typeface="Times New Roman" pitchFamily="18" charset="0"/>
              </a:rPr>
              <a:t>Critical limits</a:t>
            </a:r>
          </a:p>
          <a:p>
            <a:pPr lvl="2" indent="-523875" eaLnBrk="1" hangingPunct="1">
              <a:buFont typeface="Wingdings" pitchFamily="2" charset="2"/>
              <a:buChar char="v"/>
            </a:pPr>
            <a:r>
              <a:rPr lang="en-US" sz="2200" dirty="0" smtClean="0">
                <a:latin typeface="Times New Roman" pitchFamily="18" charset="0"/>
                <a:cs typeface="Times New Roman" pitchFamily="18" charset="0"/>
              </a:rPr>
              <a:t>Monitoring procedures</a:t>
            </a:r>
          </a:p>
          <a:p>
            <a:pPr lvl="2" indent="-523875" eaLnBrk="1" hangingPunct="1">
              <a:buFont typeface="Wingdings" pitchFamily="2" charset="2"/>
              <a:buChar char="v"/>
            </a:pPr>
            <a:r>
              <a:rPr lang="en-US" sz="2200" dirty="0" smtClean="0">
                <a:latin typeface="Times New Roman" pitchFamily="18" charset="0"/>
                <a:cs typeface="Times New Roman" pitchFamily="18" charset="0"/>
              </a:rPr>
              <a:t>Corrective actions plans</a:t>
            </a:r>
          </a:p>
          <a:p>
            <a:pPr lvl="2" indent="-523875" eaLnBrk="1" hangingPunct="1">
              <a:buFont typeface="Wingdings" pitchFamily="2" charset="2"/>
              <a:buChar char="v"/>
            </a:pPr>
            <a:r>
              <a:rPr lang="en-US" sz="2200" dirty="0" smtClean="0">
                <a:latin typeface="Times New Roman" pitchFamily="18" charset="0"/>
                <a:cs typeface="Times New Roman" pitchFamily="18" charset="0"/>
              </a:rPr>
              <a:t>Record keeping procedures</a:t>
            </a:r>
          </a:p>
          <a:p>
            <a:pPr lvl="2" indent="-523875" eaLnBrk="1" hangingPunct="1">
              <a:buFont typeface="Wingdings" pitchFamily="2" charset="2"/>
              <a:buChar char="v"/>
            </a:pPr>
            <a:r>
              <a:rPr lang="en-US" sz="2200" dirty="0" smtClean="0">
                <a:latin typeface="Times New Roman" pitchFamily="18" charset="0"/>
                <a:cs typeface="Times New Roman" pitchFamily="18" charset="0"/>
              </a:rPr>
              <a:t>Procedures for verification of the HACCP plan</a:t>
            </a:r>
          </a:p>
        </p:txBody>
      </p:sp>
      <p:sp>
        <p:nvSpPr>
          <p:cNvPr id="37890" name="Footer Placeholder 4"/>
          <p:cNvSpPr>
            <a:spLocks noGrp="1"/>
          </p:cNvSpPr>
          <p:nvPr>
            <p:ph type="ftr" sz="quarter" idx="11"/>
          </p:nvPr>
        </p:nvSpPr>
        <p:spPr>
          <a:noFill/>
        </p:spPr>
        <p:txBody>
          <a:bodyPr/>
          <a:lstStyle/>
          <a:p>
            <a:r>
              <a:rPr lang="en-US" smtClean="0">
                <a:latin typeface="Arial" pitchFamily="34" charset="0"/>
                <a:ea typeface="MS PGothic" pitchFamily="34" charset="-128"/>
              </a:rPr>
              <a:t>Food Safety Plan</a:t>
            </a:r>
          </a:p>
        </p:txBody>
      </p:sp>
      <p:sp>
        <p:nvSpPr>
          <p:cNvPr id="37891" name="Slide Number Placeholder 5"/>
          <p:cNvSpPr>
            <a:spLocks noGrp="1"/>
          </p:cNvSpPr>
          <p:nvPr>
            <p:ph type="sldNum" sz="quarter" idx="12"/>
          </p:nvPr>
        </p:nvSpPr>
        <p:spPr>
          <a:noFill/>
        </p:spPr>
        <p:txBody>
          <a:bodyPr/>
          <a:lstStyle/>
          <a:p>
            <a:fld id="{F1158DF1-81C3-482E-961B-508CEF712F2D}" type="slidenum">
              <a:rPr lang="en-US"/>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pPr eaLnBrk="1" hangingPunct="1"/>
            <a:r>
              <a:rPr lang="en-US" dirty="0" smtClean="0">
                <a:latin typeface="Times New Roman" pitchFamily="18" charset="0"/>
                <a:cs typeface="Times New Roman" pitchFamily="18" charset="0"/>
              </a:rPr>
              <a:t>Prerequisite Programs</a:t>
            </a:r>
          </a:p>
        </p:txBody>
      </p:sp>
      <p:sp>
        <p:nvSpPr>
          <p:cNvPr id="24581" name="Rectangle 3"/>
          <p:cNvSpPr>
            <a:spLocks noGrp="1" noChangeArrowheads="1"/>
          </p:cNvSpPr>
          <p:nvPr>
            <p:ph idx="1"/>
          </p:nvPr>
        </p:nvSpPr>
        <p:spPr/>
        <p:txBody>
          <a:bodyPr/>
          <a:lstStyle/>
          <a:p>
            <a:pPr marL="0" indent="0" eaLnBrk="1" hangingPunct="1">
              <a:buFontTx/>
              <a:buNone/>
            </a:pPr>
            <a:r>
              <a:rPr lang="en-US" dirty="0" smtClean="0">
                <a:latin typeface="Times New Roman" pitchFamily="18" charset="0"/>
                <a:cs typeface="Times New Roman" pitchFamily="18" charset="0"/>
              </a:rPr>
              <a:t>Focus on employees, facilities, and equipment.  Examples of prerequisite programs include:</a:t>
            </a:r>
          </a:p>
          <a:p>
            <a:pPr lvl="1" eaLnBrk="1" hangingPunct="1"/>
            <a:r>
              <a:rPr lang="en-US" dirty="0" smtClean="0">
                <a:latin typeface="Times New Roman" pitchFamily="18" charset="0"/>
                <a:cs typeface="Times New Roman" pitchFamily="18" charset="0"/>
              </a:rPr>
              <a:t>Illness policy</a:t>
            </a:r>
          </a:p>
          <a:p>
            <a:pPr lvl="1" eaLnBrk="1" hangingPunct="1"/>
            <a:r>
              <a:rPr lang="en-US" dirty="0" smtClean="0">
                <a:latin typeface="Times New Roman" pitchFamily="18" charset="0"/>
                <a:cs typeface="Times New Roman" pitchFamily="18" charset="0"/>
              </a:rPr>
              <a:t>Cleaning and sanitizing procedures</a:t>
            </a:r>
          </a:p>
          <a:p>
            <a:pPr lvl="1" eaLnBrk="1" hangingPunct="1"/>
            <a:r>
              <a:rPr lang="en-US" dirty="0" smtClean="0">
                <a:latin typeface="Times New Roman" pitchFamily="18" charset="0"/>
                <a:cs typeface="Times New Roman" pitchFamily="18" charset="0"/>
              </a:rPr>
              <a:t>Garbage removal</a:t>
            </a:r>
          </a:p>
          <a:p>
            <a:pPr lvl="1" eaLnBrk="1" hangingPunct="1"/>
            <a:r>
              <a:rPr lang="en-US" dirty="0" smtClean="0">
                <a:latin typeface="Times New Roman" pitchFamily="18" charset="0"/>
                <a:cs typeface="Times New Roman" pitchFamily="18" charset="0"/>
              </a:rPr>
              <a:t>Pest control</a:t>
            </a:r>
          </a:p>
          <a:p>
            <a:pPr lvl="1" eaLnBrk="1" hangingPunct="1"/>
            <a:r>
              <a:rPr lang="en-US" dirty="0" smtClean="0">
                <a:latin typeface="Times New Roman" pitchFamily="18" charset="0"/>
                <a:cs typeface="Times New Roman" pitchFamily="18" charset="0"/>
              </a:rPr>
              <a:t>Equipment selection</a:t>
            </a:r>
          </a:p>
          <a:p>
            <a:pPr lvl="1" eaLnBrk="1" hangingPunct="1"/>
            <a:r>
              <a:rPr lang="en-US" dirty="0" smtClean="0">
                <a:latin typeface="Times New Roman" pitchFamily="18" charset="0"/>
                <a:cs typeface="Times New Roman" pitchFamily="18" charset="0"/>
              </a:rPr>
              <a:t>Employee hygiene </a:t>
            </a:r>
          </a:p>
          <a:p>
            <a:pPr lvl="1" eaLnBrk="1" hangingPunct="1"/>
            <a:endParaRPr lang="en-US" dirty="0" smtClean="0">
              <a:latin typeface="Times New Roman" pitchFamily="18" charset="0"/>
              <a:cs typeface="Times New Roman" pitchFamily="18" charset="0"/>
            </a:endParaRPr>
          </a:p>
          <a:p>
            <a:pPr marL="0" indent="0" eaLnBrk="1" hangingPunct="1">
              <a:buFontTx/>
              <a:buNone/>
            </a:pPr>
            <a:endParaRPr lang="en-US" dirty="0" smtClean="0">
              <a:latin typeface="Times New Roman" pitchFamily="18" charset="0"/>
              <a:cs typeface="Times New Roman" pitchFamily="18" charset="0"/>
            </a:endParaRPr>
          </a:p>
        </p:txBody>
      </p:sp>
      <p:sp>
        <p:nvSpPr>
          <p:cNvPr id="24578" name="Footer Placeholder 4"/>
          <p:cNvSpPr>
            <a:spLocks noGrp="1"/>
          </p:cNvSpPr>
          <p:nvPr>
            <p:ph type="ftr" sz="quarter" idx="11"/>
          </p:nvPr>
        </p:nvSpPr>
        <p:spPr>
          <a:noFill/>
        </p:spPr>
        <p:txBody>
          <a:bodyPr/>
          <a:lstStyle/>
          <a:p>
            <a:r>
              <a:rPr lang="en-US" smtClean="0">
                <a:latin typeface="Arial" pitchFamily="34" charset="0"/>
                <a:ea typeface="MS PGothic" pitchFamily="34" charset="-128"/>
              </a:rPr>
              <a:t>Food Safety Plan</a:t>
            </a:r>
          </a:p>
        </p:txBody>
      </p:sp>
      <p:sp>
        <p:nvSpPr>
          <p:cNvPr id="24579" name="Slide Number Placeholder 5"/>
          <p:cNvSpPr>
            <a:spLocks noGrp="1"/>
          </p:cNvSpPr>
          <p:nvPr>
            <p:ph type="sldNum" sz="quarter" idx="12"/>
          </p:nvPr>
        </p:nvSpPr>
        <p:spPr>
          <a:noFill/>
        </p:spPr>
        <p:txBody>
          <a:bodyPr/>
          <a:lstStyle/>
          <a:p>
            <a:fld id="{1C03DA6B-3082-41F7-8C70-258DD57FC999}" type="slidenum">
              <a:rPr lang="en-US"/>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latin typeface="Times New Roman" pitchFamily="18" charset="0"/>
                <a:cs typeface="Times New Roman" pitchFamily="18" charset="0"/>
              </a:rPr>
              <a:t>GOOD MAUFACTURING PRACTICES</a:t>
            </a:r>
            <a:endParaRPr lang="en-IN" dirty="0">
              <a:latin typeface="Times New Roman" pitchFamily="18" charset="0"/>
              <a:cs typeface="Times New Roman" pitchFamily="18" charset="0"/>
            </a:endParaRPr>
          </a:p>
        </p:txBody>
      </p:sp>
      <p:pic>
        <p:nvPicPr>
          <p:cNvPr id="3" name="Picture 2" descr="C:\Users\kiran\Desktop\Good%20Manufacturing%20Practices--Food%20Safety's%20in%20Your%20Hands.jpg"/>
          <p:cNvPicPr>
            <a:picLocks noChangeAspect="1" noChangeArrowheads="1"/>
          </p:cNvPicPr>
          <p:nvPr/>
        </p:nvPicPr>
        <p:blipFill>
          <a:blip r:embed="rId2" cstate="print"/>
          <a:srcRect/>
          <a:stretch>
            <a:fillRect/>
          </a:stretch>
        </p:blipFill>
        <p:spPr bwMode="auto">
          <a:xfrm>
            <a:off x="0" y="0"/>
            <a:ext cx="9296400" cy="68580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229600" cy="1143000"/>
          </a:xfrm>
        </p:spPr>
        <p:txBody>
          <a:bodyPr>
            <a:normAutofit fontScale="90000"/>
          </a:bodyPr>
          <a:lstStyle/>
          <a:p>
            <a:r>
              <a:rPr lang="en-IN" b="1" dirty="0" smtClean="0">
                <a:latin typeface="Times New Roman" pitchFamily="18" charset="0"/>
                <a:cs typeface="Times New Roman" pitchFamily="18" charset="0"/>
              </a:rPr>
              <a:t> GOOD MANUFACTURING PRACTICES</a:t>
            </a:r>
            <a:br>
              <a:rPr lang="en-IN" b="1" dirty="0" smtClean="0">
                <a:latin typeface="Times New Roman" pitchFamily="18" charset="0"/>
                <a:cs typeface="Times New Roman" pitchFamily="18" charset="0"/>
              </a:rPr>
            </a:b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0" y="1371600"/>
            <a:ext cx="8229600" cy="5257800"/>
          </a:xfrm>
        </p:spPr>
        <p:txBody>
          <a:bodyPr>
            <a:normAutofit fontScale="92500" lnSpcReduction="10000"/>
          </a:bodyPr>
          <a:lstStyle/>
          <a:p>
            <a:pPr algn="just">
              <a:buNone/>
            </a:pPr>
            <a:r>
              <a:rPr lang="en-IN" dirty="0" smtClean="0">
                <a:latin typeface="Times New Roman" pitchFamily="18" charset="0"/>
                <a:cs typeface="Times New Roman" pitchFamily="18" charset="0"/>
              </a:rPr>
              <a:t>		GMPs, sanitation, and hygiene are key to microbiological control.</a:t>
            </a:r>
          </a:p>
          <a:p>
            <a:pPr algn="just">
              <a:buNone/>
            </a:pPr>
            <a:endParaRPr lang="en-IN" dirty="0" smtClean="0">
              <a:latin typeface="Times New Roman" pitchFamily="18" charset="0"/>
              <a:cs typeface="Times New Roman" pitchFamily="18" charset="0"/>
            </a:endParaRPr>
          </a:p>
          <a:p>
            <a:pPr marL="514350" indent="-514350" algn="just">
              <a:buFont typeface="+mj-lt"/>
              <a:buAutoNum type="arabicPeriod"/>
            </a:pPr>
            <a:r>
              <a:rPr lang="en-IN" dirty="0" smtClean="0">
                <a:latin typeface="Times New Roman" pitchFamily="18" charset="0"/>
                <a:cs typeface="Times New Roman" pitchFamily="18" charset="0"/>
              </a:rPr>
              <a:t>Using high-quality raw materials with small populations of micro-organism.</a:t>
            </a:r>
          </a:p>
          <a:p>
            <a:pPr marL="514350" indent="-514350" algn="just">
              <a:buFont typeface="+mj-lt"/>
              <a:buAutoNum type="arabicPeriod"/>
            </a:pPr>
            <a:r>
              <a:rPr lang="en-IN" dirty="0" smtClean="0">
                <a:latin typeface="Times New Roman" pitchFamily="18" charset="0"/>
                <a:cs typeface="Times New Roman" pitchFamily="18" charset="0"/>
              </a:rPr>
              <a:t>Selecting food processing equipment that is easy to clean and does not </a:t>
            </a:r>
            <a:r>
              <a:rPr lang="en-IN" dirty="0" err="1" smtClean="0">
                <a:latin typeface="Times New Roman" pitchFamily="18" charset="0"/>
                <a:cs typeface="Times New Roman" pitchFamily="18" charset="0"/>
              </a:rPr>
              <a:t>harbor</a:t>
            </a:r>
            <a:r>
              <a:rPr lang="en-IN" dirty="0" smtClean="0">
                <a:latin typeface="Times New Roman" pitchFamily="18" charset="0"/>
                <a:cs typeface="Times New Roman" pitchFamily="18" charset="0"/>
              </a:rPr>
              <a:t> contaminants.</a:t>
            </a:r>
          </a:p>
          <a:p>
            <a:pPr marL="514350" indent="-514350" algn="just">
              <a:buFont typeface="+mj-lt"/>
              <a:buAutoNum type="arabicPeriod"/>
            </a:pPr>
            <a:r>
              <a:rPr lang="en-IN" dirty="0" smtClean="0">
                <a:latin typeface="Times New Roman" pitchFamily="18" charset="0"/>
                <a:cs typeface="Times New Roman" pitchFamily="18" charset="0"/>
              </a:rPr>
              <a:t>Sanitizing equipment regularly to prevent build up of bacteria.</a:t>
            </a:r>
          </a:p>
          <a:p>
            <a:pPr marL="514350" indent="-514350" algn="just">
              <a:buFont typeface="+mj-lt"/>
              <a:buAutoNum type="arabicPeriod"/>
            </a:pPr>
            <a:r>
              <a:rPr lang="en-IN" dirty="0" smtClean="0">
                <a:latin typeface="Times New Roman" pitchFamily="18" charset="0"/>
                <a:cs typeface="Times New Roman" pitchFamily="18" charset="0"/>
              </a:rPr>
              <a:t>Checking equipment for cleaning adequacy with microbial assays.</a:t>
            </a:r>
          </a:p>
          <a:p>
            <a:pPr marL="514350" indent="-514350" algn="just">
              <a:buFont typeface="+mj-lt"/>
              <a:buAutoNum type="arabicPeriod"/>
            </a:pPr>
            <a:r>
              <a:rPr lang="en-IN" dirty="0" smtClean="0">
                <a:latin typeface="Times New Roman" pitchFamily="18" charset="0"/>
                <a:cs typeface="Times New Roman" pitchFamily="18" charset="0"/>
              </a:rPr>
              <a:t>Filtering the air of food processing areas to reduce airborne contaminants.</a:t>
            </a:r>
          </a:p>
          <a:p>
            <a:pPr marL="514350" indent="-514350" algn="just">
              <a:buFont typeface="+mj-lt"/>
              <a:buAutoNum type="arabicPeriod"/>
            </a:pPr>
            <a:r>
              <a:rPr lang="en-IN" dirty="0" smtClean="0">
                <a:latin typeface="Times New Roman" pitchFamily="18" charset="0"/>
                <a:cs typeface="Times New Roman" pitchFamily="18" charset="0"/>
              </a:rPr>
              <a:t>Training personnel to use hygienic food handling practices.</a:t>
            </a:r>
          </a:p>
          <a:p>
            <a:pPr algn="just"/>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86200"/>
            <a:ext cx="7239000" cy="1143000"/>
          </a:xfrm>
        </p:spPr>
        <p:txBody>
          <a:bodyPr>
            <a:noAutofit/>
          </a:bodyPr>
          <a:lstStyle/>
          <a:p>
            <a:r>
              <a:rPr lang="en-IN" sz="5400" dirty="0" smtClean="0"/>
              <a:t>ELEMENTS OF GOOD MANUFACTURING PRACTICES</a:t>
            </a:r>
            <a:br>
              <a:rPr lang="en-IN" sz="5400" dirty="0" smtClean="0"/>
            </a:br>
            <a:endParaRPr lang="en-IN" sz="5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latin typeface="Times New Roman" pitchFamily="18" charset="0"/>
                <a:cs typeface="Times New Roman" pitchFamily="18" charset="0"/>
              </a:rPr>
              <a:t>1.ORGANISATIONAL AND PERSONNEL</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525963"/>
          </a:xfrm>
        </p:spPr>
        <p:txBody>
          <a:bodyPr>
            <a:noAutofit/>
          </a:bodyPr>
          <a:lstStyle/>
          <a:p>
            <a:pPr algn="just">
              <a:buNone/>
            </a:pPr>
            <a:r>
              <a:rPr lang="en-IN" sz="2000" dirty="0" smtClean="0">
                <a:latin typeface="Times New Roman" pitchFamily="18" charset="0"/>
                <a:cs typeface="Times New Roman" pitchFamily="18" charset="0"/>
              </a:rPr>
              <a:t>“The plant management shall take all reasonable measures and precautions to ensure . . .”:</a:t>
            </a:r>
          </a:p>
          <a:p>
            <a:pPr algn="just"/>
            <a:r>
              <a:rPr lang="en-IN" sz="2000" dirty="0" smtClean="0">
                <a:latin typeface="Times New Roman" pitchFamily="18" charset="0"/>
                <a:cs typeface="Times New Roman" pitchFamily="18" charset="0"/>
              </a:rPr>
              <a:t>Cleanliness. </a:t>
            </a:r>
            <a:r>
              <a:rPr lang="en-IN" sz="2000" b="1" dirty="0" smtClean="0">
                <a:latin typeface="Times New Roman" pitchFamily="18" charset="0"/>
                <a:cs typeface="Times New Roman" pitchFamily="18" charset="0"/>
              </a:rPr>
              <a:t>All persons working in direct contact with food, food contact </a:t>
            </a:r>
            <a:r>
              <a:rPr lang="en-IN" sz="2000" dirty="0" smtClean="0">
                <a:latin typeface="Times New Roman" pitchFamily="18" charset="0"/>
                <a:cs typeface="Times New Roman" pitchFamily="18" charset="0"/>
              </a:rPr>
              <a:t>surfaces, and food packaging materials shall conform to hygienic practices while on duty to the extent necessary to protect against contamination of food.”</a:t>
            </a:r>
          </a:p>
          <a:p>
            <a:r>
              <a:rPr lang="en-IN" sz="2000" dirty="0" smtClean="0">
                <a:latin typeface="Times New Roman" pitchFamily="18" charset="0"/>
                <a:cs typeface="Times New Roman" pitchFamily="18" charset="0"/>
              </a:rPr>
              <a:t>Washing hands thoroughly (and sanitizing if necessary to protect against</a:t>
            </a:r>
          </a:p>
          <a:p>
            <a:pPr>
              <a:buNone/>
            </a:pPr>
            <a:r>
              <a:rPr lang="en-IN" sz="2000" dirty="0" smtClean="0">
                <a:latin typeface="Times New Roman" pitchFamily="18" charset="0"/>
                <a:cs typeface="Times New Roman" pitchFamily="18" charset="0"/>
              </a:rPr>
              <a:t>      contamination with undesirable microorganisms) in an adequate hand</a:t>
            </a:r>
          </a:p>
          <a:p>
            <a:pPr>
              <a:buNone/>
            </a:pPr>
            <a:r>
              <a:rPr lang="en-IN" sz="2000" dirty="0" smtClean="0">
                <a:latin typeface="Times New Roman" pitchFamily="18" charset="0"/>
                <a:cs typeface="Times New Roman" pitchFamily="18" charset="0"/>
              </a:rPr>
              <a:t>      washing facility before starting work, after each absence from the work</a:t>
            </a:r>
          </a:p>
          <a:p>
            <a:pPr>
              <a:buNone/>
            </a:pPr>
            <a:r>
              <a:rPr lang="en-IN" sz="2000" dirty="0" smtClean="0">
                <a:latin typeface="Times New Roman" pitchFamily="18" charset="0"/>
                <a:cs typeface="Times New Roman" pitchFamily="18" charset="0"/>
              </a:rPr>
              <a:t>      station, and at any other time when the hands may have become soiled or</a:t>
            </a:r>
          </a:p>
          <a:p>
            <a:pPr>
              <a:buNone/>
            </a:pPr>
            <a:r>
              <a:rPr lang="en-IN" sz="2000" dirty="0" smtClean="0">
                <a:latin typeface="Times New Roman" pitchFamily="18" charset="0"/>
                <a:cs typeface="Times New Roman" pitchFamily="18" charset="0"/>
              </a:rPr>
              <a:t>      contaminated.”</a:t>
            </a:r>
          </a:p>
          <a:p>
            <a:r>
              <a:rPr lang="en-IN" sz="2000" dirty="0" smtClean="0">
                <a:latin typeface="Times New Roman" pitchFamily="18" charset="0"/>
                <a:cs typeface="Times New Roman" pitchFamily="18" charset="0"/>
              </a:rPr>
              <a:t> Removing all unsecured jewellery and other objects that might fall into</a:t>
            </a:r>
          </a:p>
          <a:p>
            <a:pPr algn="just">
              <a:buNone/>
            </a:pPr>
            <a:r>
              <a:rPr lang="en-IN" sz="2000" dirty="0" smtClean="0">
                <a:latin typeface="Times New Roman" pitchFamily="18" charset="0"/>
                <a:cs typeface="Times New Roman" pitchFamily="18" charset="0"/>
              </a:rPr>
              <a:t>       food, equipment, or containers.”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1" name="Picture 3" descr="C:\Users\admin\Desktop\Chef_Henri_Food_Safety.jpg"/>
          <p:cNvPicPr>
            <a:picLocks noChangeAspect="1" noChangeArrowheads="1"/>
          </p:cNvPicPr>
          <p:nvPr/>
        </p:nvPicPr>
        <p:blipFill>
          <a:blip r:embed="rId2" cstate="print"/>
          <a:srcRect/>
          <a:stretch>
            <a:fillRect/>
          </a:stretch>
        </p:blipFill>
        <p:spPr bwMode="auto">
          <a:xfrm>
            <a:off x="0" y="1600200"/>
            <a:ext cx="7315200" cy="45720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8077200" cy="5897563"/>
          </a:xfrm>
        </p:spPr>
        <p:txBody>
          <a:bodyPr>
            <a:noAutofit/>
          </a:bodyPr>
          <a:lstStyle/>
          <a:p>
            <a:pPr algn="just">
              <a:lnSpc>
                <a:spcPct val="120000"/>
              </a:lnSpc>
            </a:pPr>
            <a:r>
              <a:rPr lang="en-IN" sz="2500" dirty="0" smtClean="0">
                <a:latin typeface="Times New Roman" pitchFamily="18" charset="0"/>
                <a:cs typeface="Times New Roman" pitchFamily="18" charset="0"/>
              </a:rPr>
              <a:t>Wearing, where appropriate, in an effective manner, hair nets, headbands, caps, beard covers, or other effective hair restraints.”</a:t>
            </a:r>
          </a:p>
          <a:p>
            <a:pPr algn="just">
              <a:lnSpc>
                <a:spcPct val="120000"/>
              </a:lnSpc>
            </a:pPr>
            <a:r>
              <a:rPr lang="en-IN" sz="2500" dirty="0" smtClean="0">
                <a:latin typeface="Times New Roman" pitchFamily="18" charset="0"/>
                <a:cs typeface="Times New Roman" pitchFamily="18" charset="0"/>
              </a:rPr>
              <a:t>Education and training. Personnel responsible for identifying sanitation failures or food contamination should have a background of education or experience, or a combination thereof, to provide a level of competency necessary for production of clean and safe food.</a:t>
            </a:r>
          </a:p>
          <a:p>
            <a:pPr algn="just">
              <a:lnSpc>
                <a:spcPct val="120000"/>
              </a:lnSpc>
            </a:pPr>
            <a:r>
              <a:rPr lang="en-IN" sz="2500" dirty="0" smtClean="0">
                <a:latin typeface="Times New Roman" pitchFamily="18" charset="0"/>
                <a:cs typeface="Times New Roman" pitchFamily="18" charset="0"/>
              </a:rPr>
              <a:t> Food handlers and supervisors should receive appropriate training in   proper food handling techniques and food protection principles and should be informed of the danger of poor personal hygiene and insanitary practices.”</a:t>
            </a:r>
          </a:p>
          <a:p>
            <a:pPr algn="just">
              <a:lnSpc>
                <a:spcPct val="120000"/>
              </a:lnSpc>
            </a:pPr>
            <a:endParaRPr lang="en-IN"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descr="C:\Users\admin\Desktop\images (5).jpg"/>
          <p:cNvPicPr>
            <a:picLocks noGrp="1" noChangeAspect="1" noChangeArrowheads="1"/>
          </p:cNvPicPr>
          <p:nvPr>
            <p:ph idx="1"/>
          </p:nvPr>
        </p:nvPicPr>
        <p:blipFill>
          <a:blip r:embed="rId2" cstate="print"/>
          <a:srcRect/>
          <a:stretch>
            <a:fillRect/>
          </a:stretch>
        </p:blipFill>
        <p:spPr bwMode="auto">
          <a:xfrm>
            <a:off x="457200" y="2743200"/>
            <a:ext cx="7561396" cy="2786856"/>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latin typeface="Times New Roman" pitchFamily="18" charset="0"/>
                <a:cs typeface="Times New Roman" pitchFamily="18" charset="0"/>
              </a:rPr>
              <a:t>2.BUILDINGS AND FACILITIES</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IN" sz="2800" dirty="0" smtClean="0"/>
              <a:t>“</a:t>
            </a:r>
            <a:r>
              <a:rPr lang="en-IN" sz="2800" dirty="0" smtClean="0">
                <a:latin typeface="Times New Roman" pitchFamily="18" charset="0"/>
                <a:cs typeface="Times New Roman" pitchFamily="18" charset="0"/>
              </a:rPr>
              <a:t>Properly storing equipment, removing litter and waste, and cutting weeds or grass within the immediate vicinity of the plant buildings or structures that may constitute an attractant, breeding place, or </a:t>
            </a:r>
            <a:r>
              <a:rPr lang="en-IN" sz="2800" dirty="0" err="1" smtClean="0">
                <a:latin typeface="Times New Roman" pitchFamily="18" charset="0"/>
                <a:cs typeface="Times New Roman" pitchFamily="18" charset="0"/>
              </a:rPr>
              <a:t>harborage</a:t>
            </a:r>
            <a:r>
              <a:rPr lang="en-IN" sz="2800" dirty="0" smtClean="0">
                <a:latin typeface="Times New Roman" pitchFamily="18" charset="0"/>
                <a:cs typeface="Times New Roman" pitchFamily="18" charset="0"/>
              </a:rPr>
              <a:t> for pests.”</a:t>
            </a:r>
          </a:p>
          <a:p>
            <a:pPr algn="just"/>
            <a:endParaRPr lang="en-IN" sz="2800" b="1"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“Provide sufficient space for such placement of equipment and storage of materials as is necessary for the maintenance of sanitary operations and the production of safe food.”</a:t>
            </a:r>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admin\Desktop\images (7).jpg"/>
          <p:cNvPicPr>
            <a:picLocks noGrp="1" noChangeAspect="1" noChangeArrowheads="1"/>
          </p:cNvPicPr>
          <p:nvPr>
            <p:ph idx="1"/>
          </p:nvPr>
        </p:nvPicPr>
        <p:blipFill>
          <a:blip r:embed="rId2" cstate="print"/>
          <a:srcRect/>
          <a:stretch>
            <a:fillRect/>
          </a:stretch>
        </p:blipFill>
        <p:spPr bwMode="auto">
          <a:xfrm>
            <a:off x="1295400" y="1600200"/>
            <a:ext cx="5638800" cy="290881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3.EQUIPMENTS</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IN" sz="2400" b="1" i="1" dirty="0" smtClean="0">
                <a:latin typeface="Times New Roman" pitchFamily="18" charset="0"/>
                <a:cs typeface="Times New Roman" pitchFamily="18" charset="0"/>
              </a:rPr>
              <a:t>Equipment and utensils, </a:t>
            </a:r>
            <a:r>
              <a:rPr lang="en-IN" sz="2400" dirty="0" smtClean="0">
                <a:latin typeface="Times New Roman" pitchFamily="18" charset="0"/>
                <a:cs typeface="Times New Roman" pitchFamily="18" charset="0"/>
              </a:rPr>
              <a:t>describing the design, material, and workmanship to provide adequate cleaning and maintenance</a:t>
            </a:r>
            <a:r>
              <a:rPr lang="en-IN" sz="2400" dirty="0" smtClean="0"/>
              <a:t>.</a:t>
            </a:r>
          </a:p>
          <a:p>
            <a:endParaRPr lang="en-IN" sz="2400" dirty="0" smtClean="0"/>
          </a:p>
          <a:p>
            <a:endParaRPr lang="en-IN" sz="2400" dirty="0" smtClean="0"/>
          </a:p>
          <a:p>
            <a:endParaRPr lang="en-IN" sz="2400" dirty="0"/>
          </a:p>
        </p:txBody>
      </p:sp>
      <p:pic>
        <p:nvPicPr>
          <p:cNvPr id="6" name="Picture 1" descr="C:\Users\admin\Desktop\images (4).jpg"/>
          <p:cNvPicPr>
            <a:picLocks noChangeAspect="1" noChangeArrowheads="1"/>
          </p:cNvPicPr>
          <p:nvPr/>
        </p:nvPicPr>
        <p:blipFill>
          <a:blip r:embed="rId2" cstate="print"/>
          <a:srcRect/>
          <a:stretch>
            <a:fillRect/>
          </a:stretch>
        </p:blipFill>
        <p:spPr bwMode="auto">
          <a:xfrm>
            <a:off x="1752600" y="3581400"/>
            <a:ext cx="5486400" cy="22860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latin typeface="Times New Roman" pitchFamily="18" charset="0"/>
                <a:cs typeface="Times New Roman" pitchFamily="18" charset="0"/>
              </a:rPr>
              <a:t>4.PRODUCTION AND PROCESS CONTROLS</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IN" sz="2400" dirty="0" smtClean="0">
                <a:latin typeface="Times New Roman" pitchFamily="18" charset="0"/>
                <a:cs typeface="Times New Roman" pitchFamily="18" charset="0"/>
              </a:rPr>
              <a:t>Processes and controls, adequate sanitation principles for unit operations in the receiving, inspecting, transporting, segregating, preparing, manufacturing, packaging, and storing of food are defined.</a:t>
            </a:r>
          </a:p>
          <a:p>
            <a:pPr algn="just"/>
            <a:r>
              <a:rPr lang="en-IN" sz="2400" dirty="0" smtClean="0">
                <a:latin typeface="Times New Roman" pitchFamily="18" charset="0"/>
                <a:cs typeface="Times New Roman" pitchFamily="18" charset="0"/>
              </a:rPr>
              <a:t>“Raw materials and other ingredients shall either not contain levels of microorganisms that may produce food poisoning or other disease in humans, or they shall be pasteurized or otherwise treated during  manufacturing operations so that they no longer contain levels that would cause the product to be adulterated.”</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229600" cy="4525963"/>
          </a:xfrm>
        </p:spPr>
        <p:txBody>
          <a:bodyPr>
            <a:noAutofit/>
          </a:bodyPr>
          <a:lstStyle/>
          <a:p>
            <a:pPr algn="just"/>
            <a:r>
              <a:rPr lang="en-IN" sz="2800" dirty="0" smtClean="0">
                <a:latin typeface="Times New Roman" pitchFamily="18" charset="0"/>
                <a:cs typeface="Times New Roman" pitchFamily="18" charset="0"/>
              </a:rPr>
              <a:t>“Maintaining frozen foods in a frozen state”</a:t>
            </a:r>
          </a:p>
          <a:p>
            <a:pPr algn="just"/>
            <a:r>
              <a:rPr lang="en-IN" sz="2800" dirty="0" smtClean="0">
                <a:latin typeface="Times New Roman" pitchFamily="18" charset="0"/>
                <a:cs typeface="Times New Roman" pitchFamily="18" charset="0"/>
              </a:rPr>
              <a:t>“Maintaining hot food at 140°F (60°C) or above”</a:t>
            </a:r>
          </a:p>
          <a:p>
            <a:pPr algn="just"/>
            <a:r>
              <a:rPr lang="en-IN" sz="2800" dirty="0" smtClean="0">
                <a:latin typeface="Times New Roman" pitchFamily="18" charset="0"/>
                <a:cs typeface="Times New Roman" pitchFamily="18" charset="0"/>
              </a:rPr>
              <a:t>“Monitoring the water activity of food”</a:t>
            </a:r>
          </a:p>
          <a:p>
            <a:pPr algn="just"/>
            <a:r>
              <a:rPr lang="en-IN" sz="2800" dirty="0" smtClean="0">
                <a:latin typeface="Times New Roman" pitchFamily="18" charset="0"/>
                <a:cs typeface="Times New Roman" pitchFamily="18" charset="0"/>
              </a:rPr>
              <a:t>“Monitoring the pH of raw materials, food in process, and finished food’</a:t>
            </a:r>
          </a:p>
          <a:p>
            <a:pPr algn="just"/>
            <a:r>
              <a:rPr lang="en-IN" sz="2800" dirty="0" smtClean="0">
                <a:latin typeface="Times New Roman" pitchFamily="18" charset="0"/>
                <a:cs typeface="Times New Roman" pitchFamily="18" charset="0"/>
              </a:rPr>
              <a:t>“Controlling the amount of acid or acidified food added to low acid food”</a:t>
            </a:r>
          </a:p>
          <a:p>
            <a:pPr algn="just">
              <a:buNone/>
            </a:pPr>
            <a:r>
              <a:rPr lang="en-IN" sz="2800" dirty="0" smtClean="0">
                <a:latin typeface="Times New Roman" pitchFamily="18" charset="0"/>
                <a:cs typeface="Times New Roman" pitchFamily="18" charset="0"/>
              </a:rPr>
              <a:t>	</a:t>
            </a:r>
          </a:p>
          <a:p>
            <a:pPr algn="just">
              <a:buNone/>
            </a:pPr>
            <a:r>
              <a:rPr lang="en-IN" sz="2800" dirty="0" smtClean="0">
                <a:latin typeface="Times New Roman" pitchFamily="18" charset="0"/>
                <a:cs typeface="Times New Roman" pitchFamily="18" charset="0"/>
              </a:rPr>
              <a:t>	“Storage and transportation of finished food shall be under conditions that will protect food against physical, chemical and microbial contamination as well as against deterioration of the food and the container.”</a:t>
            </a:r>
          </a:p>
          <a:p>
            <a:pPr algn="just"/>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latin typeface="Times New Roman" pitchFamily="18" charset="0"/>
                <a:cs typeface="Times New Roman" pitchFamily="18" charset="0"/>
              </a:rPr>
              <a:t>5.PACKAGING AND LABELING CONTROL</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IN" dirty="0" smtClean="0">
                <a:latin typeface="Times New Roman" pitchFamily="18" charset="0"/>
                <a:cs typeface="Times New Roman" pitchFamily="18" charset="0"/>
              </a:rPr>
              <a:t>Label is a display of a written, printed or graphic matter upon the immediate container of any article.</a:t>
            </a:r>
          </a:p>
          <a:p>
            <a:pPr algn="just"/>
            <a:r>
              <a:rPr lang="en-IN" dirty="0" smtClean="0">
                <a:latin typeface="Times New Roman" pitchFamily="18" charset="0"/>
                <a:cs typeface="Times New Roman" pitchFamily="18" charset="0"/>
              </a:rPr>
              <a:t>Labelling is the label and any other packaging material</a:t>
            </a:r>
          </a:p>
          <a:p>
            <a:pPr algn="just">
              <a:buNone/>
            </a:pPr>
            <a:r>
              <a:rPr lang="en-IN" dirty="0" smtClean="0">
                <a:latin typeface="Times New Roman" pitchFamily="18" charset="0"/>
                <a:cs typeface="Times New Roman" pitchFamily="18" charset="0"/>
              </a:rPr>
              <a:t>	or container that is printed (ex. IFU, advertising</a:t>
            </a:r>
          </a:p>
          <a:p>
            <a:pPr algn="just">
              <a:buNone/>
            </a:pPr>
            <a:r>
              <a:rPr lang="en-IN" dirty="0" smtClean="0">
                <a:latin typeface="Times New Roman" pitchFamily="18" charset="0"/>
                <a:cs typeface="Times New Roman" pitchFamily="18" charset="0"/>
              </a:rPr>
              <a:t>	materials)</a:t>
            </a:r>
          </a:p>
          <a:p>
            <a:pPr algn="just"/>
            <a:r>
              <a:rPr lang="en-IN" dirty="0" smtClean="0">
                <a:latin typeface="Times New Roman" pitchFamily="18" charset="0"/>
                <a:cs typeface="Times New Roman" pitchFamily="18" charset="0"/>
              </a:rPr>
              <a:t> </a:t>
            </a:r>
            <a:r>
              <a:rPr lang="en-IN" b="1" dirty="0" smtClean="0">
                <a:latin typeface="Times New Roman" pitchFamily="18" charset="0"/>
                <a:cs typeface="Times New Roman" pitchFamily="18" charset="0"/>
              </a:rPr>
              <a:t>Procedures must exist that document receiving,</a:t>
            </a:r>
          </a:p>
          <a:p>
            <a:pPr algn="just">
              <a:buNone/>
            </a:pPr>
            <a:r>
              <a:rPr lang="en-IN" dirty="0" smtClean="0">
                <a:latin typeface="Times New Roman" pitchFamily="18" charset="0"/>
                <a:cs typeface="Times New Roman" pitchFamily="18" charset="0"/>
              </a:rPr>
              <a:t>	identity, storage, handling, sampling, and testing of</a:t>
            </a:r>
          </a:p>
          <a:p>
            <a:pPr algn="just">
              <a:buNone/>
            </a:pPr>
            <a:r>
              <a:rPr lang="en-IN" dirty="0" smtClean="0">
                <a:latin typeface="Times New Roman" pitchFamily="18" charset="0"/>
                <a:cs typeface="Times New Roman" pitchFamily="18" charset="0"/>
              </a:rPr>
              <a:t>	labels and ensure that integrity is maintained</a:t>
            </a:r>
          </a:p>
          <a:p>
            <a:pPr algn="just">
              <a:buNone/>
            </a:pPr>
            <a:r>
              <a:rPr lang="en-IN" dirty="0" smtClean="0">
                <a:latin typeface="Times New Roman" pitchFamily="18" charset="0"/>
                <a:cs typeface="Times New Roman" pitchFamily="18" charset="0"/>
              </a:rPr>
              <a:t>	throughout production and use of product.</a:t>
            </a: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err="1" smtClean="0">
                <a:latin typeface="Times New Roman" pitchFamily="18" charset="0"/>
                <a:cs typeface="Times New Roman" pitchFamily="18" charset="0"/>
              </a:rPr>
              <a:t>Labeling</a:t>
            </a:r>
            <a:r>
              <a:rPr lang="en-IN" dirty="0" smtClean="0">
                <a:latin typeface="Times New Roman" pitchFamily="18" charset="0"/>
                <a:cs typeface="Times New Roman" pitchFamily="18" charset="0"/>
              </a:rPr>
              <a:t> must be separated physically in storage to avoid mix-ups.</a:t>
            </a:r>
          </a:p>
          <a:p>
            <a:r>
              <a:rPr lang="en-IN" dirty="0" smtClean="0">
                <a:latin typeface="Times New Roman" pitchFamily="18" charset="0"/>
                <a:cs typeface="Times New Roman" pitchFamily="18" charset="0"/>
              </a:rPr>
              <a:t>Wording of labels cannot be changed unless the</a:t>
            </a:r>
          </a:p>
          <a:p>
            <a:pPr>
              <a:buNone/>
            </a:pPr>
            <a:r>
              <a:rPr lang="en-IN" dirty="0" smtClean="0">
                <a:latin typeface="Times New Roman" pitchFamily="18" charset="0"/>
                <a:cs typeface="Times New Roman" pitchFamily="18" charset="0"/>
              </a:rPr>
              <a:t>	FDA is notified.</a:t>
            </a:r>
          </a:p>
          <a:p>
            <a:r>
              <a:rPr lang="en-IN" dirty="0" err="1" smtClean="0">
                <a:latin typeface="Times New Roman" pitchFamily="18" charset="0"/>
                <a:cs typeface="Times New Roman" pitchFamily="18" charset="0"/>
              </a:rPr>
              <a:t>Labeling</a:t>
            </a:r>
            <a:r>
              <a:rPr lang="en-IN" dirty="0" smtClean="0">
                <a:latin typeface="Times New Roman" pitchFamily="18" charset="0"/>
                <a:cs typeface="Times New Roman" pitchFamily="18" charset="0"/>
              </a:rPr>
              <a:t> must be inspected prior to issuing to</a:t>
            </a:r>
          </a:p>
          <a:p>
            <a:pPr>
              <a:buNone/>
            </a:pPr>
            <a:r>
              <a:rPr lang="en-IN" dirty="0" smtClean="0">
                <a:latin typeface="Times New Roman" pitchFamily="18" charset="0"/>
                <a:cs typeface="Times New Roman" pitchFamily="18" charset="0"/>
              </a:rPr>
              <a:t>	production.</a:t>
            </a:r>
          </a:p>
          <a:p>
            <a:r>
              <a:rPr lang="en-IN" dirty="0" smtClean="0">
                <a:latin typeface="Times New Roman" pitchFamily="18" charset="0"/>
                <a:cs typeface="Times New Roman" pitchFamily="18" charset="0"/>
              </a:rPr>
              <a:t>All labels must be reconciled (accounted for) if not 100% inspected.</a:t>
            </a:r>
          </a:p>
          <a:p>
            <a:pPr>
              <a:buNone/>
            </a:pP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6. LABORATORY CONTROL</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IN" sz="2000" dirty="0" smtClean="0">
                <a:latin typeface="Times New Roman" pitchFamily="18" charset="0"/>
                <a:cs typeface="Times New Roman" pitchFamily="18" charset="0"/>
              </a:rPr>
              <a:t>Written procedures must be established &amp; followed</a:t>
            </a:r>
          </a:p>
          <a:p>
            <a:r>
              <a:rPr lang="en-IN" sz="2000" dirty="0" smtClean="0">
                <a:latin typeface="Times New Roman" pitchFamily="18" charset="0"/>
                <a:cs typeface="Times New Roman" pitchFamily="18" charset="0"/>
              </a:rPr>
              <a:t> All actions must be documented at the time of  performance</a:t>
            </a:r>
          </a:p>
          <a:p>
            <a:r>
              <a:rPr lang="en-IN" sz="2000" dirty="0" smtClean="0">
                <a:latin typeface="Times New Roman" pitchFamily="18" charset="0"/>
                <a:cs typeface="Times New Roman" pitchFamily="18" charset="0"/>
              </a:rPr>
              <a:t> Calculations need to be recorded</a:t>
            </a:r>
          </a:p>
          <a:p>
            <a:r>
              <a:rPr lang="en-IN" sz="2000" dirty="0" smtClean="0">
                <a:latin typeface="Times New Roman" pitchFamily="18" charset="0"/>
                <a:cs typeface="Times New Roman" pitchFamily="18" charset="0"/>
              </a:rPr>
              <a:t>Second person must review records</a:t>
            </a:r>
          </a:p>
          <a:p>
            <a:r>
              <a:rPr lang="en-IN" sz="2000" dirty="0" smtClean="0">
                <a:latin typeface="Times New Roman" pitchFamily="18" charset="0"/>
                <a:cs typeface="Times New Roman" pitchFamily="18" charset="0"/>
              </a:rPr>
              <a:t> Data must be directly recorded into appropriate records</a:t>
            </a:r>
          </a:p>
          <a:p>
            <a:r>
              <a:rPr lang="en-IN" sz="2000" dirty="0" smtClean="0">
                <a:latin typeface="Times New Roman" pitchFamily="18" charset="0"/>
                <a:cs typeface="Times New Roman" pitchFamily="18" charset="0"/>
              </a:rPr>
              <a:t>Equipment, software, and methods must be validated</a:t>
            </a:r>
          </a:p>
          <a:p>
            <a:r>
              <a:rPr lang="en-IN" sz="2000" dirty="0" smtClean="0">
                <a:latin typeface="Times New Roman" pitchFamily="18" charset="0"/>
                <a:cs typeface="Times New Roman" pitchFamily="18" charset="0"/>
              </a:rPr>
              <a:t> An Out-of-Specification (OOS) result must be investigated</a:t>
            </a:r>
          </a:p>
          <a:p>
            <a:pPr>
              <a:buNone/>
            </a:pPr>
            <a:r>
              <a:rPr lang="en-IN" sz="2000" dirty="0" smtClean="0">
                <a:latin typeface="Times New Roman" pitchFamily="18" charset="0"/>
                <a:cs typeface="Times New Roman" pitchFamily="18" charset="0"/>
              </a:rPr>
              <a:t>and a root cause identified</a:t>
            </a:r>
          </a:p>
          <a:p>
            <a:r>
              <a:rPr lang="en-IN" sz="2000" dirty="0" smtClean="0">
                <a:latin typeface="Times New Roman" pitchFamily="18" charset="0"/>
                <a:cs typeface="Times New Roman" pitchFamily="18" charset="0"/>
              </a:rPr>
              <a:t> Laboratory data is considered to be a quality </a:t>
            </a:r>
            <a:r>
              <a:rPr lang="en-IN" sz="2000" dirty="0" err="1" smtClean="0">
                <a:latin typeface="Times New Roman" pitchFamily="18" charset="0"/>
                <a:cs typeface="Times New Roman" pitchFamily="18" charset="0"/>
              </a:rPr>
              <a:t>recordWritten</a:t>
            </a:r>
            <a:r>
              <a:rPr lang="en-IN" sz="2000" dirty="0" smtClean="0">
                <a:latin typeface="Times New Roman" pitchFamily="18" charset="0"/>
                <a:cs typeface="Times New Roman" pitchFamily="18" charset="0"/>
              </a:rPr>
              <a:t> procedures must be established &amp; followed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IN" dirty="0" smtClean="0"/>
              <a:t>INTRODUCTION</a:t>
            </a:r>
            <a:endParaRPr lang="en-IN" dirty="0"/>
          </a:p>
        </p:txBody>
      </p:sp>
      <p:sp>
        <p:nvSpPr>
          <p:cNvPr id="6" name="Content Placeholder 5"/>
          <p:cNvSpPr>
            <a:spLocks noGrp="1"/>
          </p:cNvSpPr>
          <p:nvPr>
            <p:ph idx="1"/>
          </p:nvPr>
        </p:nvSpPr>
        <p:spPr/>
        <p:txBody>
          <a:bodyPr>
            <a:normAutofit/>
          </a:bodyPr>
          <a:lstStyle/>
          <a:p>
            <a:pPr algn="just"/>
            <a:r>
              <a:rPr lang="en-IN" dirty="0" smtClean="0">
                <a:latin typeface="Times New Roman" pitchFamily="18" charset="0"/>
                <a:cs typeface="Times New Roman" pitchFamily="18" charset="0"/>
              </a:rPr>
              <a:t> Food quality encompasses the basic composition of foods and aspects concerning food safety. </a:t>
            </a:r>
          </a:p>
          <a:p>
            <a:pPr algn="just"/>
            <a:r>
              <a:rPr lang="en-IN" dirty="0" smtClean="0">
                <a:latin typeface="Times New Roman" pitchFamily="18" charset="0"/>
                <a:cs typeface="Times New Roman" pitchFamily="18" charset="0"/>
              </a:rPr>
              <a:t>Consumers have the right to a good quality and safe food supply, and government and food industry actions are needed to ensure this.</a:t>
            </a:r>
          </a:p>
          <a:p>
            <a:pPr algn="just"/>
            <a:r>
              <a:rPr lang="en-IN" dirty="0" smtClean="0">
                <a:latin typeface="Times New Roman" pitchFamily="18" charset="0"/>
                <a:cs typeface="Times New Roman" pitchFamily="18" charset="0"/>
              </a:rPr>
              <a:t> Effective food quality and safety control programmes are essential and may comprise a variety of measures, such as laws, regulations and standards, together with systems for effective inspection and compliance monitoring including laboratory analysis. </a:t>
            </a: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8. HOLDING AND DISTRIBUTIONS</a:t>
            </a:r>
            <a:endParaRPr lang="en-IN" dirty="0"/>
          </a:p>
        </p:txBody>
      </p:sp>
      <p:sp>
        <p:nvSpPr>
          <p:cNvPr id="3" name="Content Placeholder 2"/>
          <p:cNvSpPr>
            <a:spLocks noGrp="1"/>
          </p:cNvSpPr>
          <p:nvPr>
            <p:ph idx="1"/>
          </p:nvPr>
        </p:nvSpPr>
        <p:spPr/>
        <p:txBody>
          <a:bodyPr/>
          <a:lstStyle/>
          <a:p>
            <a:pPr>
              <a:buNone/>
            </a:pPr>
            <a:r>
              <a:rPr lang="en-IN" dirty="0" smtClean="0">
                <a:latin typeface="Times New Roman" pitchFamily="18" charset="0"/>
                <a:cs typeface="Times New Roman" pitchFamily="18" charset="0"/>
              </a:rPr>
              <a:t>Warehousing procedures should address…</a:t>
            </a:r>
          </a:p>
          <a:p>
            <a:r>
              <a:rPr lang="en-IN" dirty="0" smtClean="0">
                <a:latin typeface="Times New Roman" pitchFamily="18" charset="0"/>
                <a:cs typeface="Times New Roman" pitchFamily="18" charset="0"/>
              </a:rPr>
              <a:t>…Quarantine of drug products</a:t>
            </a:r>
          </a:p>
          <a:p>
            <a:r>
              <a:rPr lang="en-IN" dirty="0" smtClean="0">
                <a:latin typeface="Times New Roman" pitchFamily="18" charset="0"/>
                <a:cs typeface="Times New Roman" pitchFamily="18" charset="0"/>
              </a:rPr>
              <a:t>…storage of products under appropriate conditions</a:t>
            </a:r>
          </a:p>
          <a:p>
            <a:pPr>
              <a:buNone/>
            </a:pPr>
            <a:r>
              <a:rPr lang="en-IN" dirty="0" smtClean="0">
                <a:latin typeface="Times New Roman" pitchFamily="18" charset="0"/>
                <a:cs typeface="Times New Roman" pitchFamily="18" charset="0"/>
              </a:rPr>
              <a:t>Distribution procedures should address…</a:t>
            </a:r>
          </a:p>
          <a:p>
            <a:r>
              <a:rPr lang="en-IN" dirty="0" smtClean="0">
                <a:latin typeface="Times New Roman" pitchFamily="18" charset="0"/>
                <a:cs typeface="Times New Roman" pitchFamily="18" charset="0"/>
              </a:rPr>
              <a:t>…FEFO (First Expiring First Out)</a:t>
            </a:r>
          </a:p>
          <a:p>
            <a:r>
              <a:rPr lang="en-IN" dirty="0" smtClean="0">
                <a:latin typeface="Times New Roman" pitchFamily="18" charset="0"/>
                <a:cs typeface="Times New Roman" pitchFamily="18" charset="0"/>
              </a:rPr>
              <a:t>…traceability of product lots/batches</a:t>
            </a: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9.RECORDS AND REPORTS</a:t>
            </a:r>
            <a:endParaRPr lang="en-IN" dirty="0"/>
          </a:p>
        </p:txBody>
      </p:sp>
      <p:sp>
        <p:nvSpPr>
          <p:cNvPr id="3" name="Content Placeholder 2"/>
          <p:cNvSpPr>
            <a:spLocks noGrp="1"/>
          </p:cNvSpPr>
          <p:nvPr>
            <p:ph idx="1"/>
          </p:nvPr>
        </p:nvSpPr>
        <p:spPr/>
        <p:txBody>
          <a:bodyPr>
            <a:normAutofit lnSpcReduction="10000"/>
          </a:bodyPr>
          <a:lstStyle/>
          <a:p>
            <a:r>
              <a:rPr lang="en-IN" b="1" dirty="0" smtClean="0">
                <a:latin typeface="Times New Roman" pitchFamily="18" charset="0"/>
                <a:cs typeface="Times New Roman" pitchFamily="18" charset="0"/>
              </a:rPr>
              <a:t>Quality Records are the proof that the</a:t>
            </a:r>
          </a:p>
          <a:p>
            <a:pPr>
              <a:buNone/>
            </a:pPr>
            <a:r>
              <a:rPr lang="en-IN" dirty="0" smtClean="0">
                <a:latin typeface="Times New Roman" pitchFamily="18" charset="0"/>
                <a:cs typeface="Times New Roman" pitchFamily="18" charset="0"/>
              </a:rPr>
              <a:t>procedures were followed and they show</a:t>
            </a:r>
          </a:p>
          <a:p>
            <a:pPr>
              <a:buNone/>
            </a:pPr>
            <a:r>
              <a:rPr lang="en-IN" dirty="0" smtClean="0">
                <a:latin typeface="Times New Roman" pitchFamily="18" charset="0"/>
                <a:cs typeface="Times New Roman" pitchFamily="18" charset="0"/>
              </a:rPr>
              <a:t>traceability of product.</a:t>
            </a:r>
          </a:p>
          <a:p>
            <a:pPr>
              <a:buNone/>
            </a:pPr>
            <a:r>
              <a:rPr lang="en-IN" dirty="0" smtClean="0">
                <a:latin typeface="Times New Roman" pitchFamily="18" charset="0"/>
                <a:cs typeface="Times New Roman" pitchFamily="18" charset="0"/>
              </a:rPr>
              <a:t>Examples:</a:t>
            </a:r>
          </a:p>
          <a:p>
            <a:r>
              <a:rPr lang="en-IN" dirty="0" smtClean="0">
                <a:latin typeface="Times New Roman" pitchFamily="18" charset="0"/>
                <a:cs typeface="Times New Roman" pitchFamily="18" charset="0"/>
              </a:rPr>
              <a:t>– Lot History Records</a:t>
            </a:r>
          </a:p>
          <a:p>
            <a:r>
              <a:rPr lang="en-IN" dirty="0" smtClean="0">
                <a:latin typeface="Times New Roman" pitchFamily="18" charset="0"/>
                <a:cs typeface="Times New Roman" pitchFamily="18" charset="0"/>
              </a:rPr>
              <a:t>– Laboratory Notebooks</a:t>
            </a:r>
          </a:p>
          <a:p>
            <a:r>
              <a:rPr lang="en-IN" dirty="0" smtClean="0">
                <a:latin typeface="Times New Roman" pitchFamily="18" charset="0"/>
                <a:cs typeface="Times New Roman" pitchFamily="18" charset="0"/>
              </a:rPr>
              <a:t>– Protocols</a:t>
            </a:r>
          </a:p>
          <a:p>
            <a:r>
              <a:rPr lang="en-IN" dirty="0" smtClean="0">
                <a:latin typeface="Times New Roman" pitchFamily="18" charset="0"/>
                <a:cs typeface="Times New Roman" pitchFamily="18" charset="0"/>
              </a:rPr>
              <a:t>– Reports</a:t>
            </a:r>
          </a:p>
          <a:p>
            <a:r>
              <a:rPr lang="en-IN" dirty="0" smtClean="0">
                <a:latin typeface="Times New Roman" pitchFamily="18" charset="0"/>
                <a:cs typeface="Times New Roman" pitchFamily="18" charset="0"/>
              </a:rPr>
              <a:t>– Logbooks</a:t>
            </a:r>
          </a:p>
          <a:p>
            <a:r>
              <a:rPr lang="en-IN" dirty="0" smtClean="0">
                <a:latin typeface="Times New Roman" pitchFamily="18" charset="0"/>
                <a:cs typeface="Times New Roman" pitchFamily="18" charset="0"/>
              </a:rPr>
              <a:t>– Distribution Records</a:t>
            </a:r>
          </a:p>
          <a:p>
            <a:r>
              <a:rPr lang="en-IN" dirty="0" smtClean="0">
                <a:latin typeface="Times New Roman" pitchFamily="18" charset="0"/>
                <a:cs typeface="Times New Roman" pitchFamily="18" charset="0"/>
              </a:rPr>
              <a:t>– Complaint Files</a:t>
            </a:r>
            <a:endParaRPr lang="en-IN"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WEBSITE REFRENCES</a:t>
            </a:r>
            <a:endParaRPr lang="en-IN" dirty="0"/>
          </a:p>
        </p:txBody>
      </p:sp>
      <p:sp>
        <p:nvSpPr>
          <p:cNvPr id="3" name="Content Placeholder 2"/>
          <p:cNvSpPr>
            <a:spLocks noGrp="1"/>
          </p:cNvSpPr>
          <p:nvPr>
            <p:ph idx="1"/>
          </p:nvPr>
        </p:nvSpPr>
        <p:spPr>
          <a:xfrm>
            <a:off x="457200" y="1609416"/>
            <a:ext cx="8077200" cy="5934384"/>
          </a:xfrm>
        </p:spPr>
        <p:txBody>
          <a:bodyPr>
            <a:normAutofit/>
          </a:bodyPr>
          <a:lstStyle/>
          <a:p>
            <a:r>
              <a:rPr lang="en-IN" dirty="0" smtClean="0">
                <a:latin typeface="Times New Roman" pitchFamily="18" charset="0"/>
                <a:cs typeface="Times New Roman" pitchFamily="18" charset="0"/>
              </a:rPr>
              <a:t>http://www.fda.gov (Food and Drug Administration)</a:t>
            </a:r>
          </a:p>
          <a:p>
            <a:r>
              <a:rPr lang="en-IN" dirty="0" smtClean="0">
                <a:latin typeface="Times New Roman" pitchFamily="18" charset="0"/>
                <a:cs typeface="Times New Roman" pitchFamily="18" charset="0"/>
              </a:rPr>
              <a:t>http://www.fda.gov/foi/warning.htm (FDA Warning Letters)</a:t>
            </a:r>
          </a:p>
          <a:p>
            <a:r>
              <a:rPr lang="en-IN" dirty="0" smtClean="0">
                <a:latin typeface="Times New Roman" pitchFamily="18" charset="0"/>
                <a:cs typeface="Times New Roman" pitchFamily="18" charset="0"/>
              </a:rPr>
              <a:t>http://www.access.gpo.gov/uscode/title21/chapter9_.html(Food Drug and Cosmetic Act)</a:t>
            </a:r>
          </a:p>
          <a:p>
            <a:r>
              <a:rPr lang="en-IN" dirty="0" smtClean="0">
                <a:latin typeface="Times New Roman" pitchFamily="18" charset="0"/>
                <a:cs typeface="Times New Roman" pitchFamily="18" charset="0"/>
              </a:rPr>
              <a:t>http://www.gpoaccess.gov/fr/index.html (Federal Register)</a:t>
            </a:r>
          </a:p>
          <a:p>
            <a:r>
              <a:rPr lang="en-IN" dirty="0" smtClean="0">
                <a:latin typeface="Times New Roman" pitchFamily="18" charset="0"/>
                <a:cs typeface="Times New Roman" pitchFamily="18" charset="0"/>
              </a:rPr>
              <a:t>http://www.fda.gov/opacom/morechoices/industry/guidedc.htm (Guidance Documents)</a:t>
            </a:r>
          </a:p>
          <a:p>
            <a:r>
              <a:rPr lang="en-IN" dirty="0" smtClean="0">
                <a:latin typeface="Times New Roman" pitchFamily="18" charset="0"/>
                <a:cs typeface="Times New Roman" pitchFamily="18" charset="0"/>
              </a:rPr>
              <a:t>http://www.ich.org (International Conference on Harmonization)</a:t>
            </a:r>
          </a:p>
          <a:p>
            <a:r>
              <a:rPr lang="en-IN" dirty="0" smtClean="0">
                <a:latin typeface="Times New Roman" pitchFamily="18" charset="0"/>
                <a:cs typeface="Times New Roman" pitchFamily="18" charset="0"/>
              </a:rPr>
              <a:t>http://www.pda.org (</a:t>
            </a:r>
            <a:r>
              <a:rPr lang="en-IN" dirty="0" err="1" smtClean="0">
                <a:latin typeface="Times New Roman" pitchFamily="18" charset="0"/>
                <a:cs typeface="Times New Roman" pitchFamily="18" charset="0"/>
              </a:rPr>
              <a:t>Parenteral</a:t>
            </a:r>
            <a:r>
              <a:rPr lang="en-IN" dirty="0" smtClean="0">
                <a:latin typeface="Times New Roman" pitchFamily="18" charset="0"/>
                <a:cs typeface="Times New Roman" pitchFamily="18" charset="0"/>
              </a:rPr>
              <a:t> Drug Association)</a:t>
            </a:r>
            <a:endParaRPr lang="en-IN"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rot="20306393">
            <a:off x="2444174" y="1417317"/>
            <a:ext cx="6186268" cy="2868168"/>
          </a:xfrm>
        </p:spPr>
        <p:txBody>
          <a:bodyPr/>
          <a:lstStyle/>
          <a:p>
            <a:r>
              <a:rPr lang="en-IN" sz="6000" dirty="0" smtClean="0">
                <a:latin typeface="Lucida Calligraphy" pitchFamily="66" charset="0"/>
              </a:rPr>
              <a:t>Thank you</a:t>
            </a:r>
            <a:endParaRPr lang="en-IN" sz="6000" dirty="0">
              <a:latin typeface="Lucida Calligraphy"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6255488" cy="1362075"/>
          </a:xfrm>
        </p:spPr>
        <p:txBody>
          <a:bodyPr>
            <a:normAutofit/>
          </a:bodyPr>
          <a:lstStyle/>
          <a:p>
            <a:r>
              <a:rPr lang="en-IN" sz="6600" dirty="0" smtClean="0">
                <a:latin typeface="Lucida Calligraphy" pitchFamily="66" charset="0"/>
              </a:rPr>
              <a:t>HACCP</a:t>
            </a:r>
            <a:endParaRPr lang="en-IN" sz="6600" dirty="0">
              <a:latin typeface="Lucida Calligraphy" pitchFamily="66" charset="0"/>
            </a:endParaRPr>
          </a:p>
        </p:txBody>
      </p:sp>
      <p:sp>
        <p:nvSpPr>
          <p:cNvPr id="36866" name="AutoShape 2" descr="Image result for hacc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36868" name="Picture 4" descr="C:\Users\admin\Desktop\images (2).jpg"/>
          <p:cNvPicPr>
            <a:picLocks noChangeAspect="1" noChangeArrowheads="1"/>
          </p:cNvPicPr>
          <p:nvPr/>
        </p:nvPicPr>
        <p:blipFill>
          <a:blip r:embed="rId2" cstate="print"/>
          <a:srcRect/>
          <a:stretch>
            <a:fillRect/>
          </a:stretch>
        </p:blipFill>
        <p:spPr bwMode="auto">
          <a:xfrm>
            <a:off x="2286000" y="2514600"/>
            <a:ext cx="4590608" cy="34385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lstStyle/>
          <a:p>
            <a:pPr eaLnBrk="1" hangingPunct="1"/>
            <a:r>
              <a:rPr lang="en-US" dirty="0" smtClean="0">
                <a:latin typeface="Times New Roman" pitchFamily="18" charset="0"/>
                <a:cs typeface="Times New Roman" pitchFamily="18" charset="0"/>
              </a:rPr>
              <a:t>What is HACCP?</a:t>
            </a:r>
          </a:p>
        </p:txBody>
      </p:sp>
      <p:sp>
        <p:nvSpPr>
          <p:cNvPr id="20485" name="Rectangle 3"/>
          <p:cNvSpPr>
            <a:spLocks noGrp="1" noChangeArrowheads="1"/>
          </p:cNvSpPr>
          <p:nvPr>
            <p:ph idx="1"/>
          </p:nvPr>
        </p:nvSpPr>
        <p:spPr/>
        <p:txBody>
          <a:bodyPr/>
          <a:lstStyle/>
          <a:p>
            <a:pPr eaLnBrk="1" hangingPunct="1"/>
            <a:r>
              <a:rPr lang="en-US" sz="2400" dirty="0" smtClean="0">
                <a:latin typeface="Times New Roman" pitchFamily="18" charset="0"/>
                <a:cs typeface="Times New Roman" pitchFamily="18" charset="0"/>
              </a:rPr>
              <a:t>HACCP (Hazard Analysis Critical Control Point) is a systematic way to identify, evaluate, and control food safety hazards.</a:t>
            </a:r>
          </a:p>
          <a:p>
            <a:pPr eaLnBrk="1" hangingPunct="1"/>
            <a:r>
              <a:rPr lang="en-US" sz="2400" dirty="0" smtClean="0">
                <a:latin typeface="Times New Roman" pitchFamily="18" charset="0"/>
                <a:cs typeface="Times New Roman" pitchFamily="18" charset="0"/>
              </a:rPr>
              <a:t>Hazards are biological, chemical, or physical agents likely to cause illness or injury if they are not controlled.</a:t>
            </a:r>
          </a:p>
          <a:p>
            <a:pPr eaLnBrk="1" hangingPunct="1"/>
            <a:r>
              <a:rPr lang="en-US" sz="2400" dirty="0" smtClean="0">
                <a:latin typeface="Times New Roman" pitchFamily="18" charset="0"/>
                <a:cs typeface="Times New Roman" pitchFamily="18" charset="0"/>
              </a:rPr>
              <a:t>HACCP prevents food safety hazards rather than reacts to food safety hazards.</a:t>
            </a:r>
          </a:p>
          <a:p>
            <a:pPr eaLnBrk="1" hangingPunct="1"/>
            <a:r>
              <a:rPr lang="en-US" sz="2400" dirty="0" smtClean="0">
                <a:latin typeface="Times New Roman" pitchFamily="18" charset="0"/>
                <a:cs typeface="Times New Roman" pitchFamily="18" charset="0"/>
              </a:rPr>
              <a:t>To develop a HACCP plan, one follows the seven principles.</a:t>
            </a:r>
          </a:p>
          <a:p>
            <a:pPr eaLnBrk="1" hangingPunct="1"/>
            <a:endParaRPr lang="en-US" sz="2400" dirty="0" smtClean="0">
              <a:latin typeface="Times New Roman" pitchFamily="18" charset="0"/>
              <a:cs typeface="Times New Roman" pitchFamily="18" charset="0"/>
            </a:endParaRPr>
          </a:p>
        </p:txBody>
      </p:sp>
      <p:sp>
        <p:nvSpPr>
          <p:cNvPr id="20482" name="Footer Placeholder 4"/>
          <p:cNvSpPr>
            <a:spLocks noGrp="1"/>
          </p:cNvSpPr>
          <p:nvPr>
            <p:ph type="ftr" sz="quarter" idx="11"/>
          </p:nvPr>
        </p:nvSpPr>
        <p:spPr>
          <a:noFill/>
        </p:spPr>
        <p:txBody>
          <a:bodyPr/>
          <a:lstStyle/>
          <a:p>
            <a:r>
              <a:rPr lang="en-US" smtClean="0">
                <a:latin typeface="Arial" pitchFamily="34" charset="0"/>
                <a:ea typeface="MS PGothic" pitchFamily="34" charset="-128"/>
              </a:rPr>
              <a:t>Food Safety Plan</a:t>
            </a:r>
          </a:p>
        </p:txBody>
      </p:sp>
      <p:sp>
        <p:nvSpPr>
          <p:cNvPr id="20483" name="Slide Number Placeholder 5"/>
          <p:cNvSpPr>
            <a:spLocks noGrp="1"/>
          </p:cNvSpPr>
          <p:nvPr>
            <p:ph type="sldNum" sz="quarter" idx="12"/>
          </p:nvPr>
        </p:nvSpPr>
        <p:spPr>
          <a:noFill/>
        </p:spPr>
        <p:txBody>
          <a:bodyPr/>
          <a:lstStyle/>
          <a:p>
            <a:fld id="{3DCFC909-5324-4154-A065-05CBE960357C}" type="slidenum">
              <a:rPr lang="en-US"/>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pPr eaLnBrk="1" hangingPunct="1"/>
            <a:r>
              <a:rPr lang="en-US" sz="3600" dirty="0" smtClean="0">
                <a:latin typeface="Times New Roman" pitchFamily="18" charset="0"/>
                <a:cs typeface="Times New Roman" pitchFamily="18" charset="0"/>
              </a:rPr>
              <a:t>When is a HACCP Plan Required?</a:t>
            </a:r>
          </a:p>
        </p:txBody>
      </p:sp>
      <p:sp>
        <p:nvSpPr>
          <p:cNvPr id="22533" name="Rectangle 3"/>
          <p:cNvSpPr>
            <a:spLocks noGrp="1" noChangeArrowheads="1"/>
          </p:cNvSpPr>
          <p:nvPr>
            <p:ph idx="1"/>
          </p:nvPr>
        </p:nvSpPr>
        <p:spPr/>
        <p:txBody>
          <a:bodyPr>
            <a:normAutofit/>
          </a:bodyPr>
          <a:lstStyle/>
          <a:p>
            <a:pPr marL="0" indent="0" algn="just" eaLnBrk="1" hangingPunct="1">
              <a:buFontTx/>
              <a:buNone/>
            </a:pPr>
            <a:r>
              <a:rPr lang="en-US" dirty="0" smtClean="0">
                <a:latin typeface="Times New Roman" pitchFamily="18" charset="0"/>
                <a:cs typeface="Times New Roman" pitchFamily="18" charset="0"/>
              </a:rPr>
              <a:t>Not all foodservice establishments are required to have a HACCP plan.  If the following processes are conducted in the operation, a HACCP plan is needed:</a:t>
            </a:r>
          </a:p>
          <a:p>
            <a:pPr lvl="1" algn="just" eaLnBrk="1" hangingPunct="1"/>
            <a:r>
              <a:rPr lang="en-US" dirty="0" smtClean="0">
                <a:latin typeface="Times New Roman" pitchFamily="18" charset="0"/>
                <a:cs typeface="Times New Roman" pitchFamily="18" charset="0"/>
              </a:rPr>
              <a:t>Vacuum package food</a:t>
            </a:r>
          </a:p>
          <a:p>
            <a:pPr lvl="1" algn="just" eaLnBrk="1" hangingPunct="1"/>
            <a:r>
              <a:rPr lang="en-US" dirty="0" smtClean="0">
                <a:latin typeface="Times New Roman" pitchFamily="18" charset="0"/>
                <a:cs typeface="Times New Roman" pitchFamily="18" charset="0"/>
              </a:rPr>
              <a:t>Service of raw meats</a:t>
            </a:r>
          </a:p>
          <a:p>
            <a:pPr lvl="1" algn="just" eaLnBrk="1" hangingPunct="1"/>
            <a:r>
              <a:rPr lang="en-US" dirty="0" smtClean="0">
                <a:latin typeface="Times New Roman" pitchFamily="18" charset="0"/>
                <a:cs typeface="Times New Roman" pitchFamily="18" charset="0"/>
              </a:rPr>
              <a:t>Package fresh squeezed orange juice</a:t>
            </a:r>
          </a:p>
          <a:p>
            <a:pPr lvl="1" algn="just" eaLnBrk="1" hangingPunct="1"/>
            <a:r>
              <a:rPr lang="en-US" dirty="0" smtClean="0">
                <a:latin typeface="Times New Roman" pitchFamily="18" charset="0"/>
                <a:cs typeface="Times New Roman" pitchFamily="18" charset="0"/>
              </a:rPr>
              <a:t>Serve shellfish directly from a tank</a:t>
            </a:r>
          </a:p>
          <a:p>
            <a:pPr lvl="1" algn="just" eaLnBrk="1" hangingPunct="1"/>
            <a:r>
              <a:rPr lang="en-US" dirty="0" smtClean="0">
                <a:latin typeface="Times New Roman" pitchFamily="18" charset="0"/>
                <a:cs typeface="Times New Roman" pitchFamily="18" charset="0"/>
              </a:rPr>
              <a:t>Curing or smoking food for preservation</a:t>
            </a:r>
          </a:p>
          <a:p>
            <a:pPr lvl="1" algn="just" eaLnBrk="1" hangingPunct="1"/>
            <a:endParaRPr lang="en-US" dirty="0" smtClean="0">
              <a:latin typeface="Times New Roman" pitchFamily="18" charset="0"/>
              <a:cs typeface="Times New Roman" pitchFamily="18" charset="0"/>
            </a:endParaRPr>
          </a:p>
        </p:txBody>
      </p:sp>
      <p:sp>
        <p:nvSpPr>
          <p:cNvPr id="22530" name="Footer Placeholder 4"/>
          <p:cNvSpPr>
            <a:spLocks noGrp="1"/>
          </p:cNvSpPr>
          <p:nvPr>
            <p:ph type="ftr" sz="quarter" idx="11"/>
          </p:nvPr>
        </p:nvSpPr>
        <p:spPr>
          <a:noFill/>
        </p:spPr>
        <p:txBody>
          <a:bodyPr/>
          <a:lstStyle/>
          <a:p>
            <a:r>
              <a:rPr lang="en-US" smtClean="0">
                <a:latin typeface="Arial" pitchFamily="34" charset="0"/>
                <a:ea typeface="MS PGothic" pitchFamily="34" charset="-128"/>
              </a:rPr>
              <a:t>Food Safety Plan</a:t>
            </a:r>
          </a:p>
        </p:txBody>
      </p:sp>
      <p:sp>
        <p:nvSpPr>
          <p:cNvPr id="22531" name="Slide Number Placeholder 5"/>
          <p:cNvSpPr>
            <a:spLocks noGrp="1"/>
          </p:cNvSpPr>
          <p:nvPr>
            <p:ph type="sldNum" sz="quarter" idx="12"/>
          </p:nvPr>
        </p:nvSpPr>
        <p:spPr>
          <a:noFill/>
        </p:spPr>
        <p:txBody>
          <a:bodyPr/>
          <a:lstStyle/>
          <a:p>
            <a:fld id="{5E6E3697-D607-4B60-B1EE-7931853B44CD}" type="slidenum">
              <a:rPr lang="en-US"/>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normAutofit fontScale="90000"/>
          </a:bodyPr>
          <a:lstStyle/>
          <a:p>
            <a:pPr eaLnBrk="1" hangingPunct="1"/>
            <a:r>
              <a:rPr lang="en-US" smtClean="0"/>
              <a:t>1:  Conduct a hazard analysis</a:t>
            </a:r>
          </a:p>
        </p:txBody>
      </p:sp>
      <p:sp>
        <p:nvSpPr>
          <p:cNvPr id="25605" name="Rectangle 3"/>
          <p:cNvSpPr>
            <a:spLocks noGrp="1" noChangeArrowheads="1"/>
          </p:cNvSpPr>
          <p:nvPr>
            <p:ph idx="1"/>
          </p:nvPr>
        </p:nvSpPr>
        <p:spPr/>
        <p:txBody>
          <a:bodyPr/>
          <a:lstStyle/>
          <a:p>
            <a:pPr eaLnBrk="1" hangingPunct="1"/>
            <a:r>
              <a:rPr lang="en-US" sz="2400" dirty="0" smtClean="0">
                <a:latin typeface="Times New Roman" pitchFamily="18" charset="0"/>
                <a:cs typeface="Times New Roman" pitchFamily="18" charset="0"/>
              </a:rPr>
              <a:t>Identify hazards associated with a specific menu item.</a:t>
            </a:r>
          </a:p>
          <a:p>
            <a:pPr lvl="1" eaLnBrk="1" hangingPunct="1"/>
            <a:r>
              <a:rPr lang="en-US" sz="2000" dirty="0" smtClean="0">
                <a:latin typeface="Times New Roman" pitchFamily="18" charset="0"/>
                <a:cs typeface="Times New Roman" pitchFamily="18" charset="0"/>
              </a:rPr>
              <a:t>Prepare a flow diagram that outlines all handling/preparation steps from receiving to service.</a:t>
            </a:r>
          </a:p>
          <a:p>
            <a:pPr lvl="1" eaLnBrk="1" hangingPunct="1"/>
            <a:r>
              <a:rPr lang="en-US" sz="2000" dirty="0" smtClean="0">
                <a:latin typeface="Times New Roman" pitchFamily="18" charset="0"/>
                <a:cs typeface="Times New Roman" pitchFamily="18" charset="0"/>
              </a:rPr>
              <a:t>List likely hazards associated with each step.</a:t>
            </a:r>
          </a:p>
          <a:p>
            <a:pPr lvl="1" eaLnBrk="1" hangingPunct="1"/>
            <a:r>
              <a:rPr lang="en-US" sz="2000" dirty="0" smtClean="0">
                <a:latin typeface="Times New Roman" pitchFamily="18" charset="0"/>
                <a:cs typeface="Times New Roman" pitchFamily="18" charset="0"/>
              </a:rPr>
              <a:t>Identify how to prevent the hazards at each step.</a:t>
            </a:r>
          </a:p>
          <a:p>
            <a:pPr eaLnBrk="1" hangingPunct="1"/>
            <a:r>
              <a:rPr lang="en-US" sz="2400" dirty="0" smtClean="0">
                <a:latin typeface="Times New Roman" pitchFamily="18" charset="0"/>
                <a:cs typeface="Times New Roman" pitchFamily="18" charset="0"/>
              </a:rPr>
              <a:t>Hazards can be biological, chemical, or physical.</a:t>
            </a:r>
          </a:p>
          <a:p>
            <a:pPr eaLnBrk="1" hangingPunct="1"/>
            <a:r>
              <a:rPr lang="en-US" sz="2400" dirty="0" smtClean="0">
                <a:latin typeface="Times New Roman" pitchFamily="18" charset="0"/>
                <a:cs typeface="Times New Roman" pitchFamily="18" charset="0"/>
              </a:rPr>
              <a:t>List the hazards that are likely to occur </a:t>
            </a:r>
            <a:r>
              <a:rPr lang="en-US" sz="2400" i="1" dirty="0" smtClean="0">
                <a:latin typeface="Times New Roman" pitchFamily="18" charset="0"/>
                <a:cs typeface="Times New Roman" pitchFamily="18" charset="0"/>
              </a:rPr>
              <a:t>and </a:t>
            </a:r>
            <a:r>
              <a:rPr lang="en-US" sz="2400" dirty="0" smtClean="0">
                <a:latin typeface="Times New Roman" pitchFamily="18" charset="0"/>
                <a:cs typeface="Times New Roman" pitchFamily="18" charset="0"/>
              </a:rPr>
              <a:t>that will cause severe consequences if not controlled.</a:t>
            </a:r>
          </a:p>
          <a:p>
            <a:pPr eaLnBrk="1" hangingPunct="1"/>
            <a:r>
              <a:rPr lang="en-US" sz="2400" dirty="0" smtClean="0">
                <a:latin typeface="Times New Roman" pitchFamily="18" charset="0"/>
                <a:cs typeface="Times New Roman" pitchFamily="18" charset="0"/>
              </a:rPr>
              <a:t>Hazards that are low risk and that are not likely do not need to be considered.</a:t>
            </a:r>
          </a:p>
        </p:txBody>
      </p:sp>
      <p:sp>
        <p:nvSpPr>
          <p:cNvPr id="25602" name="Footer Placeholder 4"/>
          <p:cNvSpPr>
            <a:spLocks noGrp="1"/>
          </p:cNvSpPr>
          <p:nvPr>
            <p:ph type="ftr" sz="quarter" idx="11"/>
          </p:nvPr>
        </p:nvSpPr>
        <p:spPr>
          <a:noFill/>
        </p:spPr>
        <p:txBody>
          <a:bodyPr/>
          <a:lstStyle/>
          <a:p>
            <a:r>
              <a:rPr lang="en-US" smtClean="0">
                <a:latin typeface="Arial" pitchFamily="34" charset="0"/>
                <a:ea typeface="MS PGothic" pitchFamily="34" charset="-128"/>
              </a:rPr>
              <a:t>Food Safety Plan</a:t>
            </a:r>
          </a:p>
        </p:txBody>
      </p:sp>
      <p:sp>
        <p:nvSpPr>
          <p:cNvPr id="25603" name="Slide Number Placeholder 5"/>
          <p:cNvSpPr>
            <a:spLocks noGrp="1"/>
          </p:cNvSpPr>
          <p:nvPr>
            <p:ph type="sldNum" sz="quarter" idx="12"/>
          </p:nvPr>
        </p:nvSpPr>
        <p:spPr>
          <a:noFill/>
        </p:spPr>
        <p:txBody>
          <a:bodyPr/>
          <a:lstStyle/>
          <a:p>
            <a:fld id="{E71BC79A-8481-48FB-A21C-2DE1BD80FC06}" type="slidenum">
              <a:rPr lang="en-US"/>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a:xfrm>
            <a:off x="152400" y="685800"/>
            <a:ext cx="8763000" cy="762000"/>
          </a:xfrm>
        </p:spPr>
        <p:txBody>
          <a:bodyPr>
            <a:normAutofit/>
          </a:bodyPr>
          <a:lstStyle/>
          <a:p>
            <a:pPr eaLnBrk="1" hangingPunct="1"/>
            <a:r>
              <a:rPr lang="en-US" dirty="0" smtClean="0"/>
              <a:t>2:  Determine CCPs</a:t>
            </a:r>
          </a:p>
        </p:txBody>
      </p:sp>
      <p:sp>
        <p:nvSpPr>
          <p:cNvPr id="27653" name="Rectangle 3"/>
          <p:cNvSpPr>
            <a:spLocks noGrp="1" noChangeArrowheads="1"/>
          </p:cNvSpPr>
          <p:nvPr>
            <p:ph idx="1"/>
          </p:nvPr>
        </p:nvSpPr>
        <p:spPr/>
        <p:txBody>
          <a:bodyPr/>
          <a:lstStyle/>
          <a:p>
            <a:pPr eaLnBrk="1" hangingPunct="1"/>
            <a:r>
              <a:rPr lang="en-US" sz="2600" dirty="0" smtClean="0">
                <a:latin typeface="Times New Roman" pitchFamily="18" charset="0"/>
                <a:cs typeface="Times New Roman" pitchFamily="18" charset="0"/>
              </a:rPr>
              <a:t>A control point is any point, step, or procedure where biological, physical, or chemical factors can be controlled.</a:t>
            </a:r>
          </a:p>
          <a:p>
            <a:pPr eaLnBrk="1" hangingPunct="1"/>
            <a:r>
              <a:rPr lang="en-US" sz="2600" dirty="0" smtClean="0">
                <a:latin typeface="Times New Roman" pitchFamily="18" charset="0"/>
                <a:cs typeface="Times New Roman" pitchFamily="18" charset="0"/>
              </a:rPr>
              <a:t>A critical control point (CCP) is a point, step, or procedure where an identified hazard can be prevented, eliminated, or reduced to acceptable levels.</a:t>
            </a:r>
          </a:p>
          <a:p>
            <a:pPr eaLnBrk="1" hangingPunct="1"/>
            <a:r>
              <a:rPr lang="en-US" sz="2600" dirty="0" smtClean="0">
                <a:latin typeface="Times New Roman" pitchFamily="18" charset="0"/>
                <a:cs typeface="Times New Roman" pitchFamily="18" charset="0"/>
              </a:rPr>
              <a:t>Critical control points are monitored much more frequently than are control points.</a:t>
            </a:r>
          </a:p>
        </p:txBody>
      </p:sp>
      <p:sp>
        <p:nvSpPr>
          <p:cNvPr id="27650" name="Footer Placeholder 4"/>
          <p:cNvSpPr>
            <a:spLocks noGrp="1"/>
          </p:cNvSpPr>
          <p:nvPr>
            <p:ph type="ftr" sz="quarter" idx="11"/>
          </p:nvPr>
        </p:nvSpPr>
        <p:spPr>
          <a:noFill/>
        </p:spPr>
        <p:txBody>
          <a:bodyPr/>
          <a:lstStyle/>
          <a:p>
            <a:r>
              <a:rPr lang="en-US" smtClean="0">
                <a:latin typeface="Arial" pitchFamily="34" charset="0"/>
                <a:ea typeface="MS PGothic" pitchFamily="34" charset="-128"/>
              </a:rPr>
              <a:t>Food Safety Plan</a:t>
            </a:r>
          </a:p>
        </p:txBody>
      </p:sp>
      <p:sp>
        <p:nvSpPr>
          <p:cNvPr id="27651" name="Slide Number Placeholder 5"/>
          <p:cNvSpPr>
            <a:spLocks noGrp="1"/>
          </p:cNvSpPr>
          <p:nvPr>
            <p:ph type="sldNum" sz="quarter" idx="12"/>
          </p:nvPr>
        </p:nvSpPr>
        <p:spPr>
          <a:noFill/>
        </p:spPr>
        <p:txBody>
          <a:bodyPr/>
          <a:lstStyle/>
          <a:p>
            <a:fld id="{D4CB2C8D-AD95-4919-9AFB-EE91DEE5AC28}" type="slidenum">
              <a:rPr lang="en-US"/>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pPr eaLnBrk="1" hangingPunct="1"/>
            <a:r>
              <a:rPr lang="en-US" smtClean="0"/>
              <a:t>3:  Establish critical limits</a:t>
            </a:r>
          </a:p>
        </p:txBody>
      </p:sp>
      <p:sp>
        <p:nvSpPr>
          <p:cNvPr id="29701" name="Rectangle 3"/>
          <p:cNvSpPr>
            <a:spLocks noGrp="1" noChangeArrowheads="1"/>
          </p:cNvSpPr>
          <p:nvPr>
            <p:ph idx="1"/>
          </p:nvPr>
        </p:nvSpPr>
        <p:spPr>
          <a:xfrm>
            <a:off x="457200" y="1981200"/>
            <a:ext cx="7696200" cy="4114800"/>
          </a:xfrm>
        </p:spPr>
        <p:txBody>
          <a:bodyPr>
            <a:normAutofit/>
          </a:bodyPr>
          <a:lstStyle/>
          <a:p>
            <a:pPr eaLnBrk="1" hangingPunct="1">
              <a:lnSpc>
                <a:spcPct val="90000"/>
              </a:lnSpc>
            </a:pPr>
            <a:r>
              <a:rPr lang="en-US" sz="2600" dirty="0" smtClean="0">
                <a:latin typeface="Times New Roman" pitchFamily="18" charset="0"/>
                <a:cs typeface="Times New Roman" pitchFamily="18" charset="0"/>
              </a:rPr>
              <a:t>This step involves establishing criteria that must be met to prevent, eliminate, or the reduce the identified hazard at the CCP so that the food is safe to eat.</a:t>
            </a:r>
          </a:p>
          <a:p>
            <a:pPr eaLnBrk="1" hangingPunct="1">
              <a:lnSpc>
                <a:spcPct val="90000"/>
              </a:lnSpc>
            </a:pPr>
            <a:r>
              <a:rPr lang="en-US" sz="2600" dirty="0" smtClean="0">
                <a:latin typeface="Times New Roman" pitchFamily="18" charset="0"/>
                <a:cs typeface="Times New Roman" pitchFamily="18" charset="0"/>
              </a:rPr>
              <a:t>Examples of critical limits are:  </a:t>
            </a:r>
          </a:p>
          <a:p>
            <a:pPr lvl="1" eaLnBrk="1" hangingPunct="1">
              <a:lnSpc>
                <a:spcPct val="90000"/>
              </a:lnSpc>
            </a:pPr>
            <a:r>
              <a:rPr lang="en-US" sz="2200" dirty="0" smtClean="0">
                <a:latin typeface="Times New Roman" pitchFamily="18" charset="0"/>
                <a:cs typeface="Times New Roman" pitchFamily="18" charset="0"/>
              </a:rPr>
              <a:t>temperature, time, physical dimensions, water activity, pH, and available chlorine</a:t>
            </a:r>
          </a:p>
          <a:p>
            <a:pPr eaLnBrk="1" hangingPunct="1">
              <a:lnSpc>
                <a:spcPct val="90000"/>
              </a:lnSpc>
            </a:pPr>
            <a:r>
              <a:rPr lang="en-US" sz="2600" dirty="0" smtClean="0">
                <a:latin typeface="Times New Roman" pitchFamily="18" charset="0"/>
                <a:cs typeface="Times New Roman" pitchFamily="18" charset="0"/>
              </a:rPr>
              <a:t>Critical limits can come from regulatory standards and guidelines, scientific literature, experimental studies, and consultation with experts.</a:t>
            </a:r>
          </a:p>
        </p:txBody>
      </p:sp>
      <p:sp>
        <p:nvSpPr>
          <p:cNvPr id="29698" name="Footer Placeholder 4"/>
          <p:cNvSpPr>
            <a:spLocks noGrp="1"/>
          </p:cNvSpPr>
          <p:nvPr>
            <p:ph type="ftr" sz="quarter" idx="11"/>
          </p:nvPr>
        </p:nvSpPr>
        <p:spPr>
          <a:noFill/>
        </p:spPr>
        <p:txBody>
          <a:bodyPr/>
          <a:lstStyle/>
          <a:p>
            <a:r>
              <a:rPr lang="en-US" smtClean="0">
                <a:latin typeface="Arial" pitchFamily="34" charset="0"/>
                <a:ea typeface="MS PGothic" pitchFamily="34" charset="-128"/>
              </a:rPr>
              <a:t>Food Safety Plan</a:t>
            </a:r>
          </a:p>
        </p:txBody>
      </p:sp>
      <p:sp>
        <p:nvSpPr>
          <p:cNvPr id="29699" name="Slide Number Placeholder 5"/>
          <p:cNvSpPr>
            <a:spLocks noGrp="1"/>
          </p:cNvSpPr>
          <p:nvPr>
            <p:ph type="sldNum" sz="quarter" idx="12"/>
          </p:nvPr>
        </p:nvSpPr>
        <p:spPr>
          <a:noFill/>
        </p:spPr>
        <p:txBody>
          <a:bodyPr/>
          <a:lstStyle/>
          <a:p>
            <a:fld id="{EFE29AB4-2078-47A5-96D0-FD22866A21DC}" type="slidenum">
              <a:rPr lang="en-US"/>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152</TotalTime>
  <Words>3401</Words>
  <Application>Microsoft Office PowerPoint</Application>
  <PresentationFormat>On-screen Show (4:3)</PresentationFormat>
  <Paragraphs>572</Paragraphs>
  <Slides>33</Slides>
  <Notes>9</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Opulent</vt:lpstr>
      <vt:lpstr>MONITORING OF SAFETY,WHOLESOMENESS AND NUTRITIONAL QUALITY OF FOOS</vt:lpstr>
      <vt:lpstr>Slide 2</vt:lpstr>
      <vt:lpstr>INTRODUCTION</vt:lpstr>
      <vt:lpstr>HACCP</vt:lpstr>
      <vt:lpstr>What is HACCP?</vt:lpstr>
      <vt:lpstr>When is a HACCP Plan Required?</vt:lpstr>
      <vt:lpstr>1:  Conduct a hazard analysis</vt:lpstr>
      <vt:lpstr>2:  Determine CCPs</vt:lpstr>
      <vt:lpstr>3:  Establish critical limits</vt:lpstr>
      <vt:lpstr>4:  Establish monitoring procedures</vt:lpstr>
      <vt:lpstr>5:  Establish corrective actions</vt:lpstr>
      <vt:lpstr>6:  Establish verification procedures</vt:lpstr>
      <vt:lpstr>Slide 13</vt:lpstr>
      <vt:lpstr>7:  Establish record keeping</vt:lpstr>
      <vt:lpstr>Prerequisite Programs</vt:lpstr>
      <vt:lpstr>GOOD MAUFACTURING PRACTICES</vt:lpstr>
      <vt:lpstr> GOOD MANUFACTURING PRACTICES </vt:lpstr>
      <vt:lpstr>ELEMENTS OF GOOD MANUFACTURING PRACTICES </vt:lpstr>
      <vt:lpstr>1.ORGANISATIONAL AND PERSONNEL</vt:lpstr>
      <vt:lpstr>Slide 20</vt:lpstr>
      <vt:lpstr>Slide 21</vt:lpstr>
      <vt:lpstr>2.BUILDINGS AND FACILITIES</vt:lpstr>
      <vt:lpstr>Slide 23</vt:lpstr>
      <vt:lpstr>3.EQUIPMENTS</vt:lpstr>
      <vt:lpstr>4.PRODUCTION AND PROCESS CONTROLS</vt:lpstr>
      <vt:lpstr>Slide 26</vt:lpstr>
      <vt:lpstr>5.PACKAGING AND LABELING CONTROL</vt:lpstr>
      <vt:lpstr>Slide 28</vt:lpstr>
      <vt:lpstr>6. LABORATORY CONTROL</vt:lpstr>
      <vt:lpstr>8. HOLDING AND DISTRIBUTIONS</vt:lpstr>
      <vt:lpstr>9.RECORDS AND REPORTS</vt:lpstr>
      <vt:lpstr>WEBSITE REFRENCES</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Elements of Good Manufacturing Practices </dc:title>
  <dc:creator>Thavamani</dc:creator>
  <cp:lastModifiedBy>me</cp:lastModifiedBy>
  <cp:revision>20</cp:revision>
  <dcterms:created xsi:type="dcterms:W3CDTF">2006-08-16T00:00:00Z</dcterms:created>
  <dcterms:modified xsi:type="dcterms:W3CDTF">2019-11-07T04:17:28Z</dcterms:modified>
</cp:coreProperties>
</file>