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7830" y="1098550"/>
            <a:ext cx="438150" cy="474980"/>
          </a:xfrm>
          <a:custGeom>
            <a:avLst/>
            <a:gdLst/>
            <a:ahLst/>
            <a:cxnLst/>
            <a:rect l="l" t="t" r="r" b="b"/>
            <a:pathLst>
              <a:path w="438150" h="474980">
                <a:moveTo>
                  <a:pt x="438150" y="0"/>
                </a:moveTo>
                <a:lnTo>
                  <a:pt x="0" y="0"/>
                </a:lnTo>
                <a:lnTo>
                  <a:pt x="0" y="474979"/>
                </a:lnTo>
                <a:lnTo>
                  <a:pt x="438150" y="474979"/>
                </a:lnTo>
                <a:lnTo>
                  <a:pt x="438150" y="0"/>
                </a:lnTo>
                <a:close/>
              </a:path>
            </a:pathLst>
          </a:custGeom>
          <a:solidFill>
            <a:srgbClr val="FFC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98830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03275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10259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7619">
            <a:solidFill>
              <a:srgbClr val="FFFD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17880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7620">
            <a:solidFill>
              <a:srgbClr val="FFFC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25500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7619">
            <a:solidFill>
              <a:srgbClr val="FFFB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32485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8889">
            <a:solidFill>
              <a:srgbClr val="FFFA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39469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7620">
            <a:solidFill>
              <a:srgbClr val="FFF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47089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7619">
            <a:solidFill>
              <a:srgbClr val="FFF8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54710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7619">
            <a:solidFill>
              <a:srgbClr val="FFF7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61694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8889">
            <a:solidFill>
              <a:srgbClr val="FFF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69314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8889">
            <a:solidFill>
              <a:srgbClr val="FFF5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76300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7619">
            <a:solidFill>
              <a:srgbClr val="FFF4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83919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7620">
            <a:solidFill>
              <a:srgbClr val="FFF3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91539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7619">
            <a:solidFill>
              <a:srgbClr val="FFF2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98525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8889">
            <a:solidFill>
              <a:srgbClr val="FFF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06144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8889">
            <a:solidFill>
              <a:srgbClr val="FFF0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913130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7620">
            <a:solidFill>
              <a:srgbClr val="FFE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920750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7619">
            <a:solidFill>
              <a:srgbClr val="FFE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28369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7620">
            <a:solidFill>
              <a:srgbClr val="FFE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935355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8889">
            <a:solidFill>
              <a:srgbClr val="FFE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42975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8889">
            <a:solidFill>
              <a:srgbClr val="FFE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949960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7619">
            <a:solidFill>
              <a:srgbClr val="FFEA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957580" y="10985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7620">
            <a:solidFill>
              <a:srgbClr val="FFE9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965200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7619">
            <a:solidFill>
              <a:srgbClr val="FFE8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972185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8890">
            <a:solidFill>
              <a:srgbClr val="FFE6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979169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7620">
            <a:solidFill>
              <a:srgbClr val="FFE5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986789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7619">
            <a:solidFill>
              <a:srgbClr val="FFE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994410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7619">
            <a:solidFill>
              <a:srgbClr val="FFE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001394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8890">
            <a:solidFill>
              <a:srgbClr val="FFE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009014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8890">
            <a:solidFill>
              <a:srgbClr val="FFE1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016000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7619">
            <a:solidFill>
              <a:srgbClr val="FFE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023619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7620">
            <a:solidFill>
              <a:srgbClr val="FFDF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031239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7619">
            <a:solidFill>
              <a:srgbClr val="FFDE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038225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8889">
            <a:solidFill>
              <a:srgbClr val="FFDD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045844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8890">
            <a:solidFill>
              <a:srgbClr val="FFDC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052830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7620">
            <a:solidFill>
              <a:srgbClr val="FFDB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060450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7619">
            <a:solidFill>
              <a:srgbClr val="FFD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068069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7620">
            <a:solidFill>
              <a:srgbClr val="FFD9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075055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8890">
            <a:solidFill>
              <a:srgbClr val="FFD8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082039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7619">
            <a:solidFill>
              <a:srgbClr val="FFD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089660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7619">
            <a:solidFill>
              <a:srgbClr val="FFD6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097280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7620">
            <a:solidFill>
              <a:srgbClr val="FFD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104900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7619">
            <a:solidFill>
              <a:srgbClr val="FFD4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111885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8890">
            <a:solidFill>
              <a:srgbClr val="FFD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118869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7620">
            <a:solidFill>
              <a:srgbClr val="FFD2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126489" y="10985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7619">
            <a:solidFill>
              <a:srgbClr val="FFD1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541019" y="1521460"/>
            <a:ext cx="422909" cy="473709"/>
          </a:xfrm>
          <a:custGeom>
            <a:avLst/>
            <a:gdLst/>
            <a:ahLst/>
            <a:cxnLst/>
            <a:rect l="l" t="t" r="r" b="b"/>
            <a:pathLst>
              <a:path w="422909" h="473710">
                <a:moveTo>
                  <a:pt x="422910" y="0"/>
                </a:moveTo>
                <a:lnTo>
                  <a:pt x="0" y="0"/>
                </a:lnTo>
                <a:lnTo>
                  <a:pt x="0" y="473710"/>
                </a:lnTo>
                <a:lnTo>
                  <a:pt x="422910" y="473710"/>
                </a:lnTo>
                <a:lnTo>
                  <a:pt x="42291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909319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913764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92075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FBF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928369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20">
            <a:solidFill>
              <a:srgbClr val="F7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935355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8890">
            <a:solidFill>
              <a:srgbClr val="F3F3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942339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E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94996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EBEB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95758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20">
            <a:solidFill>
              <a:srgbClr val="E7E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964564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8890">
            <a:solidFill>
              <a:srgbClr val="E3E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97155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DFD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979169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20">
            <a:solidFill>
              <a:srgbClr val="DBD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986155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8890">
            <a:solidFill>
              <a:srgbClr val="D7D7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993139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D3D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00076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CFCF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00838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20">
            <a:solidFill>
              <a:srgbClr val="CCCC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01473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20">
            <a:solidFill>
              <a:srgbClr val="C8C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02235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C4C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029969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20">
            <a:solidFill>
              <a:srgbClr val="C0C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036955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8890">
            <a:solidFill>
              <a:srgbClr val="BCB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043939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B8B8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05156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B4B4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05918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20">
            <a:solidFill>
              <a:srgbClr val="B0B0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106553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20">
            <a:solidFill>
              <a:srgbClr val="ACAC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07315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A8A8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080769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20">
            <a:solidFill>
              <a:srgbClr val="A4A4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088389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A0A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094739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9C9C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10236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9999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10998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20">
            <a:solidFill>
              <a:srgbClr val="9595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116964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8890">
            <a:solidFill>
              <a:srgbClr val="9191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12395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8D8D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1131569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20">
            <a:solidFill>
              <a:srgbClr val="8989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138555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8890">
            <a:solidFill>
              <a:srgbClr val="8585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1145539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8181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115316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7D7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160144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8890">
            <a:solidFill>
              <a:srgbClr val="7979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167764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8890">
            <a:solidFill>
              <a:srgbClr val="7575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17475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717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1182369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20">
            <a:solidFill>
              <a:srgbClr val="6D6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189355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8890">
            <a:solidFill>
              <a:srgbClr val="696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1196975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8889">
            <a:solidFill>
              <a:srgbClr val="6666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120396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626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21158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20">
            <a:solidFill>
              <a:srgbClr val="5E5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1218564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8890">
            <a:solidFill>
              <a:srgbClr val="5A5A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122555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5656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1233169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20">
            <a:solidFill>
              <a:srgbClr val="525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240155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8890">
            <a:solidFill>
              <a:srgbClr val="4E4E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1247775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8889">
            <a:solidFill>
              <a:srgbClr val="4A4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125476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464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126238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20">
            <a:solidFill>
              <a:srgbClr val="424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1269364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8890">
            <a:solidFill>
              <a:srgbClr val="3E3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1276350" y="152018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250"/>
                </a:lnTo>
              </a:path>
            </a:pathLst>
          </a:custGeom>
          <a:ln w="7619">
            <a:solidFill>
              <a:srgbClr val="3A3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127000" y="1623060"/>
            <a:ext cx="247649" cy="247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127000" y="1612900"/>
            <a:ext cx="257810" cy="257810"/>
          </a:xfrm>
          <a:custGeom>
            <a:avLst/>
            <a:gdLst/>
            <a:ahLst/>
            <a:cxnLst/>
            <a:rect l="l" t="t" r="r" b="b"/>
            <a:pathLst>
              <a:path w="257810" h="257810">
                <a:moveTo>
                  <a:pt x="0" y="0"/>
                </a:moveTo>
                <a:lnTo>
                  <a:pt x="0" y="12468"/>
                </a:lnTo>
                <a:lnTo>
                  <a:pt x="245974" y="257810"/>
                </a:lnTo>
                <a:lnTo>
                  <a:pt x="257810" y="257810"/>
                </a:lnTo>
                <a:lnTo>
                  <a:pt x="0" y="0"/>
                </a:lnTo>
                <a:close/>
              </a:path>
            </a:pathLst>
          </a:custGeom>
          <a:solidFill>
            <a:srgbClr val="FF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127000" y="1602739"/>
            <a:ext cx="267970" cy="267970"/>
          </a:xfrm>
          <a:custGeom>
            <a:avLst/>
            <a:gdLst/>
            <a:ahLst/>
            <a:cxnLst/>
            <a:rect l="l" t="t" r="r" b="b"/>
            <a:pathLst>
              <a:path w="267970" h="267969">
                <a:moveTo>
                  <a:pt x="0" y="0"/>
                </a:moveTo>
                <a:lnTo>
                  <a:pt x="0" y="11430"/>
                </a:lnTo>
                <a:lnTo>
                  <a:pt x="256540" y="267970"/>
                </a:lnTo>
                <a:lnTo>
                  <a:pt x="267970" y="267970"/>
                </a:lnTo>
                <a:lnTo>
                  <a:pt x="0" y="0"/>
                </a:lnTo>
                <a:close/>
              </a:path>
            </a:pathLst>
          </a:custGeom>
          <a:solidFill>
            <a:srgbClr val="FF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127000" y="1592580"/>
            <a:ext cx="278130" cy="278130"/>
          </a:xfrm>
          <a:custGeom>
            <a:avLst/>
            <a:gdLst/>
            <a:ahLst/>
            <a:cxnLst/>
            <a:rect l="l" t="t" r="r" b="b"/>
            <a:pathLst>
              <a:path w="278130" h="278130">
                <a:moveTo>
                  <a:pt x="0" y="0"/>
                </a:moveTo>
                <a:lnTo>
                  <a:pt x="0" y="11429"/>
                </a:lnTo>
                <a:lnTo>
                  <a:pt x="266700" y="278129"/>
                </a:lnTo>
                <a:lnTo>
                  <a:pt x="278130" y="278129"/>
                </a:lnTo>
                <a:lnTo>
                  <a:pt x="0" y="0"/>
                </a:lnTo>
                <a:close/>
              </a:path>
            </a:pathLst>
          </a:custGeom>
          <a:solidFill>
            <a:srgbClr val="FF43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127000" y="158241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0"/>
                </a:moveTo>
                <a:lnTo>
                  <a:pt x="0" y="11430"/>
                </a:lnTo>
                <a:lnTo>
                  <a:pt x="276860" y="288290"/>
                </a:lnTo>
                <a:lnTo>
                  <a:pt x="288290" y="288290"/>
                </a:lnTo>
                <a:lnTo>
                  <a:pt x="0" y="0"/>
                </a:lnTo>
                <a:close/>
              </a:path>
            </a:pathLst>
          </a:custGeom>
          <a:solidFill>
            <a:srgbClr val="FF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127000" y="1572260"/>
            <a:ext cx="298450" cy="298450"/>
          </a:xfrm>
          <a:custGeom>
            <a:avLst/>
            <a:gdLst/>
            <a:ahLst/>
            <a:cxnLst/>
            <a:rect l="l" t="t" r="r" b="b"/>
            <a:pathLst>
              <a:path w="298450" h="298450">
                <a:moveTo>
                  <a:pt x="0" y="0"/>
                </a:moveTo>
                <a:lnTo>
                  <a:pt x="0" y="11429"/>
                </a:lnTo>
                <a:lnTo>
                  <a:pt x="287020" y="298450"/>
                </a:lnTo>
                <a:lnTo>
                  <a:pt x="298450" y="298450"/>
                </a:lnTo>
                <a:lnTo>
                  <a:pt x="0" y="0"/>
                </a:lnTo>
                <a:close/>
              </a:path>
            </a:pathLst>
          </a:custGeom>
          <a:solidFill>
            <a:srgbClr val="FF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127000" y="1562100"/>
            <a:ext cx="308610" cy="308610"/>
          </a:xfrm>
          <a:custGeom>
            <a:avLst/>
            <a:gdLst/>
            <a:ahLst/>
            <a:cxnLst/>
            <a:rect l="l" t="t" r="r" b="b"/>
            <a:pathLst>
              <a:path w="308609" h="308610">
                <a:moveTo>
                  <a:pt x="0" y="0"/>
                </a:moveTo>
                <a:lnTo>
                  <a:pt x="0" y="11429"/>
                </a:lnTo>
                <a:lnTo>
                  <a:pt x="297180" y="308610"/>
                </a:lnTo>
                <a:lnTo>
                  <a:pt x="308610" y="308610"/>
                </a:lnTo>
                <a:lnTo>
                  <a:pt x="0" y="0"/>
                </a:lnTo>
                <a:close/>
              </a:path>
            </a:pathLst>
          </a:custGeom>
          <a:solidFill>
            <a:srgbClr val="FF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127000" y="1551939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70" h="318769">
                <a:moveTo>
                  <a:pt x="0" y="0"/>
                </a:moveTo>
                <a:lnTo>
                  <a:pt x="0" y="11430"/>
                </a:lnTo>
                <a:lnTo>
                  <a:pt x="307340" y="318770"/>
                </a:lnTo>
                <a:lnTo>
                  <a:pt x="318770" y="318770"/>
                </a:lnTo>
                <a:lnTo>
                  <a:pt x="0" y="0"/>
                </a:lnTo>
                <a:close/>
              </a:path>
            </a:pathLst>
          </a:custGeom>
          <a:solidFill>
            <a:srgbClr val="FF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127000" y="1541780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30" h="328930">
                <a:moveTo>
                  <a:pt x="0" y="0"/>
                </a:moveTo>
                <a:lnTo>
                  <a:pt x="0" y="10159"/>
                </a:lnTo>
                <a:lnTo>
                  <a:pt x="318770" y="328929"/>
                </a:lnTo>
                <a:lnTo>
                  <a:pt x="328930" y="328929"/>
                </a:lnTo>
                <a:lnTo>
                  <a:pt x="0" y="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127000" y="1531619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89">
                <a:moveTo>
                  <a:pt x="0" y="0"/>
                </a:moveTo>
                <a:lnTo>
                  <a:pt x="0" y="10160"/>
                </a:lnTo>
                <a:lnTo>
                  <a:pt x="328930" y="339090"/>
                </a:lnTo>
                <a:lnTo>
                  <a:pt x="339090" y="339090"/>
                </a:lnTo>
                <a:lnTo>
                  <a:pt x="0" y="0"/>
                </a:lnTo>
                <a:close/>
              </a:path>
            </a:pathLst>
          </a:custGeom>
          <a:solidFill>
            <a:srgbClr val="FF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127000" y="1520285"/>
            <a:ext cx="349885" cy="350520"/>
          </a:xfrm>
          <a:custGeom>
            <a:avLst/>
            <a:gdLst/>
            <a:ahLst/>
            <a:cxnLst/>
            <a:rect l="l" t="t" r="r" b="b"/>
            <a:pathLst>
              <a:path w="349884" h="350519">
                <a:moveTo>
                  <a:pt x="0" y="0"/>
                </a:moveTo>
                <a:lnTo>
                  <a:pt x="0" y="11334"/>
                </a:lnTo>
                <a:lnTo>
                  <a:pt x="339090" y="350424"/>
                </a:lnTo>
                <a:lnTo>
                  <a:pt x="349521" y="350424"/>
                </a:lnTo>
                <a:lnTo>
                  <a:pt x="0" y="0"/>
                </a:lnTo>
                <a:close/>
              </a:path>
            </a:pathLst>
          </a:custGeom>
          <a:solidFill>
            <a:srgbClr val="FF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127000" y="1510030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80" h="360680">
                <a:moveTo>
                  <a:pt x="0" y="0"/>
                </a:moveTo>
                <a:lnTo>
                  <a:pt x="0" y="11528"/>
                </a:lnTo>
                <a:lnTo>
                  <a:pt x="348254" y="360680"/>
                </a:lnTo>
                <a:lnTo>
                  <a:pt x="360680" y="360680"/>
                </a:lnTo>
                <a:lnTo>
                  <a:pt x="0" y="0"/>
                </a:lnTo>
                <a:close/>
              </a:path>
            </a:pathLst>
          </a:custGeom>
          <a:solidFill>
            <a:srgbClr val="FF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127000" y="1499869"/>
            <a:ext cx="370840" cy="370840"/>
          </a:xfrm>
          <a:custGeom>
            <a:avLst/>
            <a:gdLst/>
            <a:ahLst/>
            <a:cxnLst/>
            <a:rect l="l" t="t" r="r" b="b"/>
            <a:pathLst>
              <a:path w="370840" h="370839">
                <a:moveTo>
                  <a:pt x="0" y="0"/>
                </a:moveTo>
                <a:lnTo>
                  <a:pt x="0" y="11515"/>
                </a:lnTo>
                <a:lnTo>
                  <a:pt x="358401" y="370839"/>
                </a:lnTo>
                <a:lnTo>
                  <a:pt x="37084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FF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127000" y="148971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0"/>
                </a:moveTo>
                <a:lnTo>
                  <a:pt x="0" y="11429"/>
                </a:lnTo>
                <a:lnTo>
                  <a:pt x="369570" y="381000"/>
                </a:lnTo>
                <a:lnTo>
                  <a:pt x="38100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FF5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127000" y="1479550"/>
            <a:ext cx="391160" cy="391160"/>
          </a:xfrm>
          <a:custGeom>
            <a:avLst/>
            <a:gdLst/>
            <a:ahLst/>
            <a:cxnLst/>
            <a:rect l="l" t="t" r="r" b="b"/>
            <a:pathLst>
              <a:path w="391159" h="391160">
                <a:moveTo>
                  <a:pt x="0" y="0"/>
                </a:moveTo>
                <a:lnTo>
                  <a:pt x="0" y="11430"/>
                </a:lnTo>
                <a:lnTo>
                  <a:pt x="379730" y="391160"/>
                </a:lnTo>
                <a:lnTo>
                  <a:pt x="391160" y="391160"/>
                </a:lnTo>
                <a:lnTo>
                  <a:pt x="0" y="0"/>
                </a:lnTo>
                <a:close/>
              </a:path>
            </a:pathLst>
          </a:custGeom>
          <a:solidFill>
            <a:srgbClr val="FF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127000" y="1469389"/>
            <a:ext cx="401320" cy="401320"/>
          </a:xfrm>
          <a:custGeom>
            <a:avLst/>
            <a:gdLst/>
            <a:ahLst/>
            <a:cxnLst/>
            <a:rect l="l" t="t" r="r" b="b"/>
            <a:pathLst>
              <a:path w="401320" h="401319">
                <a:moveTo>
                  <a:pt x="0" y="0"/>
                </a:moveTo>
                <a:lnTo>
                  <a:pt x="0" y="11429"/>
                </a:lnTo>
                <a:lnTo>
                  <a:pt x="389890" y="401320"/>
                </a:lnTo>
                <a:lnTo>
                  <a:pt x="401319" y="401320"/>
                </a:lnTo>
                <a:lnTo>
                  <a:pt x="0" y="0"/>
                </a:lnTo>
                <a:close/>
              </a:path>
            </a:pathLst>
          </a:custGeom>
          <a:solidFill>
            <a:srgbClr val="FF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127000" y="1459230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80">
                <a:moveTo>
                  <a:pt x="0" y="0"/>
                </a:moveTo>
                <a:lnTo>
                  <a:pt x="0" y="11430"/>
                </a:lnTo>
                <a:lnTo>
                  <a:pt x="400049" y="411480"/>
                </a:lnTo>
                <a:lnTo>
                  <a:pt x="411480" y="411480"/>
                </a:lnTo>
                <a:lnTo>
                  <a:pt x="0" y="0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127000" y="1449069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40" h="421639">
                <a:moveTo>
                  <a:pt x="0" y="0"/>
                </a:moveTo>
                <a:lnTo>
                  <a:pt x="0" y="11429"/>
                </a:lnTo>
                <a:lnTo>
                  <a:pt x="410210" y="421639"/>
                </a:lnTo>
                <a:lnTo>
                  <a:pt x="421640" y="421639"/>
                </a:lnTo>
                <a:lnTo>
                  <a:pt x="0" y="0"/>
                </a:lnTo>
                <a:close/>
              </a:path>
            </a:pathLst>
          </a:custGeom>
          <a:solidFill>
            <a:srgbClr val="FF6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127000" y="1449069"/>
            <a:ext cx="431800" cy="421640"/>
          </a:xfrm>
          <a:custGeom>
            <a:avLst/>
            <a:gdLst/>
            <a:ahLst/>
            <a:cxnLst/>
            <a:rect l="l" t="t" r="r" b="b"/>
            <a:pathLst>
              <a:path w="431800" h="421639">
                <a:moveTo>
                  <a:pt x="10160" y="0"/>
                </a:moveTo>
                <a:lnTo>
                  <a:pt x="0" y="0"/>
                </a:lnTo>
                <a:lnTo>
                  <a:pt x="0" y="1269"/>
                </a:lnTo>
                <a:lnTo>
                  <a:pt x="420370" y="421639"/>
                </a:lnTo>
                <a:lnTo>
                  <a:pt x="431800" y="421639"/>
                </a:lnTo>
                <a:lnTo>
                  <a:pt x="10160" y="0"/>
                </a:lnTo>
                <a:close/>
              </a:path>
            </a:pathLst>
          </a:custGeom>
          <a:solidFill>
            <a:srgbClr val="FF6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137160" y="1449069"/>
            <a:ext cx="431800" cy="421640"/>
          </a:xfrm>
          <a:custGeom>
            <a:avLst/>
            <a:gdLst/>
            <a:ahLst/>
            <a:cxnLst/>
            <a:rect l="l" t="t" r="r" b="b"/>
            <a:pathLst>
              <a:path w="431800" h="421639">
                <a:moveTo>
                  <a:pt x="10160" y="0"/>
                </a:moveTo>
                <a:lnTo>
                  <a:pt x="0" y="0"/>
                </a:lnTo>
                <a:lnTo>
                  <a:pt x="421640" y="421639"/>
                </a:lnTo>
                <a:lnTo>
                  <a:pt x="431800" y="421639"/>
                </a:lnTo>
                <a:lnTo>
                  <a:pt x="10160" y="0"/>
                </a:lnTo>
                <a:close/>
              </a:path>
            </a:pathLst>
          </a:custGeom>
          <a:solidFill>
            <a:srgbClr val="FF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147320" y="1449069"/>
            <a:ext cx="431800" cy="421640"/>
          </a:xfrm>
          <a:custGeom>
            <a:avLst/>
            <a:gdLst/>
            <a:ahLst/>
            <a:cxnLst/>
            <a:rect l="l" t="t" r="r" b="b"/>
            <a:pathLst>
              <a:path w="431800" h="421639">
                <a:moveTo>
                  <a:pt x="10159" y="0"/>
                </a:moveTo>
                <a:lnTo>
                  <a:pt x="0" y="0"/>
                </a:lnTo>
                <a:lnTo>
                  <a:pt x="421639" y="421639"/>
                </a:lnTo>
                <a:lnTo>
                  <a:pt x="431799" y="421639"/>
                </a:lnTo>
                <a:lnTo>
                  <a:pt x="10159" y="0"/>
                </a:lnTo>
                <a:close/>
              </a:path>
            </a:pathLst>
          </a:custGeom>
          <a:solidFill>
            <a:srgbClr val="FF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157479" y="1449069"/>
            <a:ext cx="433070" cy="421640"/>
          </a:xfrm>
          <a:custGeom>
            <a:avLst/>
            <a:gdLst/>
            <a:ahLst/>
            <a:cxnLst/>
            <a:rect l="l" t="t" r="r" b="b"/>
            <a:pathLst>
              <a:path w="433070" h="421639">
                <a:moveTo>
                  <a:pt x="10215" y="0"/>
                </a:moveTo>
                <a:lnTo>
                  <a:pt x="0" y="0"/>
                </a:lnTo>
                <a:lnTo>
                  <a:pt x="421639" y="421639"/>
                </a:lnTo>
                <a:lnTo>
                  <a:pt x="432945" y="421639"/>
                </a:lnTo>
                <a:lnTo>
                  <a:pt x="10215" y="0"/>
                </a:lnTo>
                <a:close/>
              </a:path>
            </a:pathLst>
          </a:custGeom>
          <a:solidFill>
            <a:srgbClr val="FF7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167639" y="1449069"/>
            <a:ext cx="433070" cy="421640"/>
          </a:xfrm>
          <a:custGeom>
            <a:avLst/>
            <a:gdLst/>
            <a:ahLst/>
            <a:cxnLst/>
            <a:rect l="l" t="t" r="r" b="b"/>
            <a:pathLst>
              <a:path w="433070" h="421639">
                <a:moveTo>
                  <a:pt x="11430" y="0"/>
                </a:moveTo>
                <a:lnTo>
                  <a:pt x="0" y="0"/>
                </a:lnTo>
                <a:lnTo>
                  <a:pt x="421639" y="421639"/>
                </a:lnTo>
                <a:lnTo>
                  <a:pt x="433069" y="421639"/>
                </a:lnTo>
                <a:lnTo>
                  <a:pt x="11430" y="0"/>
                </a:lnTo>
                <a:close/>
              </a:path>
            </a:pathLst>
          </a:custGeom>
          <a:solidFill>
            <a:srgbClr val="FF7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176598" y="1449069"/>
            <a:ext cx="434340" cy="421640"/>
          </a:xfrm>
          <a:custGeom>
            <a:avLst/>
            <a:gdLst/>
            <a:ahLst/>
            <a:cxnLst/>
            <a:rect l="l" t="t" r="r" b="b"/>
            <a:pathLst>
              <a:path w="434340" h="421639">
                <a:moveTo>
                  <a:pt x="12631" y="0"/>
                </a:moveTo>
                <a:lnTo>
                  <a:pt x="0" y="0"/>
                </a:lnTo>
                <a:lnTo>
                  <a:pt x="422726" y="421639"/>
                </a:lnTo>
                <a:lnTo>
                  <a:pt x="434271" y="421639"/>
                </a:lnTo>
                <a:lnTo>
                  <a:pt x="12631" y="0"/>
                </a:lnTo>
                <a:close/>
              </a:path>
            </a:pathLst>
          </a:custGeom>
          <a:solidFill>
            <a:srgbClr val="FF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186771" y="1449069"/>
            <a:ext cx="434340" cy="421640"/>
          </a:xfrm>
          <a:custGeom>
            <a:avLst/>
            <a:gdLst/>
            <a:ahLst/>
            <a:cxnLst/>
            <a:rect l="l" t="t" r="r" b="b"/>
            <a:pathLst>
              <a:path w="434340" h="421639">
                <a:moveTo>
                  <a:pt x="12618" y="0"/>
                </a:moveTo>
                <a:lnTo>
                  <a:pt x="0" y="0"/>
                </a:lnTo>
                <a:lnTo>
                  <a:pt x="422726" y="421639"/>
                </a:lnTo>
                <a:lnTo>
                  <a:pt x="434258" y="421639"/>
                </a:lnTo>
                <a:lnTo>
                  <a:pt x="12618" y="0"/>
                </a:lnTo>
                <a:close/>
              </a:path>
            </a:pathLst>
          </a:custGeom>
          <a:solidFill>
            <a:srgbClr val="FF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198120" y="1449069"/>
            <a:ext cx="433070" cy="421640"/>
          </a:xfrm>
          <a:custGeom>
            <a:avLst/>
            <a:gdLst/>
            <a:ahLst/>
            <a:cxnLst/>
            <a:rect l="l" t="t" r="r" b="b"/>
            <a:pathLst>
              <a:path w="433070" h="421639">
                <a:moveTo>
                  <a:pt x="11429" y="0"/>
                </a:moveTo>
                <a:lnTo>
                  <a:pt x="0" y="0"/>
                </a:lnTo>
                <a:lnTo>
                  <a:pt x="421639" y="421639"/>
                </a:lnTo>
                <a:lnTo>
                  <a:pt x="433069" y="421639"/>
                </a:lnTo>
                <a:lnTo>
                  <a:pt x="11429" y="0"/>
                </a:lnTo>
                <a:close/>
              </a:path>
            </a:pathLst>
          </a:custGeom>
          <a:solidFill>
            <a:srgbClr val="FF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208279" y="1449069"/>
            <a:ext cx="433070" cy="421640"/>
          </a:xfrm>
          <a:custGeom>
            <a:avLst/>
            <a:gdLst/>
            <a:ahLst/>
            <a:cxnLst/>
            <a:rect l="l" t="t" r="r" b="b"/>
            <a:pathLst>
              <a:path w="433070" h="421639">
                <a:moveTo>
                  <a:pt x="11429" y="0"/>
                </a:moveTo>
                <a:lnTo>
                  <a:pt x="0" y="0"/>
                </a:lnTo>
                <a:lnTo>
                  <a:pt x="421639" y="421639"/>
                </a:lnTo>
                <a:lnTo>
                  <a:pt x="433069" y="421639"/>
                </a:lnTo>
                <a:lnTo>
                  <a:pt x="11429" y="0"/>
                </a:lnTo>
                <a:close/>
              </a:path>
            </a:pathLst>
          </a:custGeom>
          <a:solidFill>
            <a:srgbClr val="F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218440" y="1449069"/>
            <a:ext cx="433070" cy="421640"/>
          </a:xfrm>
          <a:custGeom>
            <a:avLst/>
            <a:gdLst/>
            <a:ahLst/>
            <a:cxnLst/>
            <a:rect l="l" t="t" r="r" b="b"/>
            <a:pathLst>
              <a:path w="433070" h="421639">
                <a:moveTo>
                  <a:pt x="11429" y="0"/>
                </a:moveTo>
                <a:lnTo>
                  <a:pt x="0" y="0"/>
                </a:lnTo>
                <a:lnTo>
                  <a:pt x="421639" y="421639"/>
                </a:lnTo>
                <a:lnTo>
                  <a:pt x="433069" y="421639"/>
                </a:lnTo>
                <a:lnTo>
                  <a:pt x="11429" y="0"/>
                </a:lnTo>
                <a:close/>
              </a:path>
            </a:pathLst>
          </a:custGeom>
          <a:solidFill>
            <a:srgbClr val="FF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228600" y="1449069"/>
            <a:ext cx="433070" cy="421640"/>
          </a:xfrm>
          <a:custGeom>
            <a:avLst/>
            <a:gdLst/>
            <a:ahLst/>
            <a:cxnLst/>
            <a:rect l="l" t="t" r="r" b="b"/>
            <a:pathLst>
              <a:path w="433070" h="421639">
                <a:moveTo>
                  <a:pt x="11429" y="0"/>
                </a:moveTo>
                <a:lnTo>
                  <a:pt x="0" y="0"/>
                </a:lnTo>
                <a:lnTo>
                  <a:pt x="421639" y="421639"/>
                </a:lnTo>
                <a:lnTo>
                  <a:pt x="433069" y="421639"/>
                </a:lnTo>
                <a:lnTo>
                  <a:pt x="11429" y="0"/>
                </a:lnTo>
                <a:close/>
              </a:path>
            </a:pathLst>
          </a:custGeom>
          <a:solidFill>
            <a:srgbClr val="FF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238759" y="1449069"/>
            <a:ext cx="433070" cy="421640"/>
          </a:xfrm>
          <a:custGeom>
            <a:avLst/>
            <a:gdLst/>
            <a:ahLst/>
            <a:cxnLst/>
            <a:rect l="l" t="t" r="r" b="b"/>
            <a:pathLst>
              <a:path w="433070" h="421639">
                <a:moveTo>
                  <a:pt x="11429" y="0"/>
                </a:moveTo>
                <a:lnTo>
                  <a:pt x="0" y="0"/>
                </a:lnTo>
                <a:lnTo>
                  <a:pt x="421640" y="421639"/>
                </a:lnTo>
                <a:lnTo>
                  <a:pt x="433070" y="421639"/>
                </a:lnTo>
                <a:lnTo>
                  <a:pt x="11429" y="0"/>
                </a:lnTo>
                <a:close/>
              </a:path>
            </a:pathLst>
          </a:custGeom>
          <a:solidFill>
            <a:srgbClr val="FF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248920" y="1449069"/>
            <a:ext cx="433070" cy="421640"/>
          </a:xfrm>
          <a:custGeom>
            <a:avLst/>
            <a:gdLst/>
            <a:ahLst/>
            <a:cxnLst/>
            <a:rect l="l" t="t" r="r" b="b"/>
            <a:pathLst>
              <a:path w="433070" h="421639">
                <a:moveTo>
                  <a:pt x="11429" y="0"/>
                </a:moveTo>
                <a:lnTo>
                  <a:pt x="0" y="0"/>
                </a:lnTo>
                <a:lnTo>
                  <a:pt x="421639" y="421639"/>
                </a:lnTo>
                <a:lnTo>
                  <a:pt x="433069" y="421639"/>
                </a:lnTo>
                <a:lnTo>
                  <a:pt x="11429" y="0"/>
                </a:lnTo>
                <a:close/>
              </a:path>
            </a:pathLst>
          </a:custGeom>
          <a:solidFill>
            <a:srgbClr val="FF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260350" y="1449069"/>
            <a:ext cx="426720" cy="421640"/>
          </a:xfrm>
          <a:custGeom>
            <a:avLst/>
            <a:gdLst/>
            <a:ahLst/>
            <a:cxnLst/>
            <a:rect l="l" t="t" r="r" b="b"/>
            <a:pathLst>
              <a:path w="426720" h="421639">
                <a:moveTo>
                  <a:pt x="10159" y="0"/>
                </a:moveTo>
                <a:lnTo>
                  <a:pt x="0" y="0"/>
                </a:lnTo>
                <a:lnTo>
                  <a:pt x="421639" y="421639"/>
                </a:lnTo>
                <a:lnTo>
                  <a:pt x="426719" y="421639"/>
                </a:lnTo>
                <a:lnTo>
                  <a:pt x="426719" y="416560"/>
                </a:lnTo>
                <a:lnTo>
                  <a:pt x="10159" y="0"/>
                </a:lnTo>
                <a:close/>
              </a:path>
            </a:pathLst>
          </a:custGeom>
          <a:solidFill>
            <a:srgbClr val="FF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270509" y="1449069"/>
            <a:ext cx="416559" cy="416559"/>
          </a:xfrm>
          <a:custGeom>
            <a:avLst/>
            <a:gdLst/>
            <a:ahLst/>
            <a:cxnLst/>
            <a:rect l="l" t="t" r="r" b="b"/>
            <a:pathLst>
              <a:path w="416559" h="416560">
                <a:moveTo>
                  <a:pt x="10160" y="0"/>
                </a:moveTo>
                <a:lnTo>
                  <a:pt x="0" y="0"/>
                </a:lnTo>
                <a:lnTo>
                  <a:pt x="416559" y="416560"/>
                </a:lnTo>
                <a:lnTo>
                  <a:pt x="416559" y="406399"/>
                </a:lnTo>
                <a:lnTo>
                  <a:pt x="10160" y="0"/>
                </a:lnTo>
                <a:close/>
              </a:path>
            </a:pathLst>
          </a:custGeom>
          <a:solidFill>
            <a:srgbClr val="F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280670" y="1449069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1429" y="0"/>
                </a:moveTo>
                <a:lnTo>
                  <a:pt x="0" y="0"/>
                </a:lnTo>
                <a:lnTo>
                  <a:pt x="406399" y="406399"/>
                </a:lnTo>
                <a:lnTo>
                  <a:pt x="406399" y="394969"/>
                </a:lnTo>
                <a:lnTo>
                  <a:pt x="11429" y="0"/>
                </a:lnTo>
                <a:close/>
              </a:path>
            </a:pathLst>
          </a:custGeom>
          <a:solidFill>
            <a:srgbClr val="FF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290614" y="1449069"/>
            <a:ext cx="396875" cy="397510"/>
          </a:xfrm>
          <a:custGeom>
            <a:avLst/>
            <a:gdLst/>
            <a:ahLst/>
            <a:cxnLst/>
            <a:rect l="l" t="t" r="r" b="b"/>
            <a:pathLst>
              <a:path w="396875" h="397510">
                <a:moveTo>
                  <a:pt x="11645" y="0"/>
                </a:moveTo>
                <a:lnTo>
                  <a:pt x="0" y="0"/>
                </a:lnTo>
                <a:lnTo>
                  <a:pt x="396455" y="397477"/>
                </a:lnTo>
                <a:lnTo>
                  <a:pt x="396455" y="384809"/>
                </a:lnTo>
                <a:lnTo>
                  <a:pt x="11645" y="0"/>
                </a:lnTo>
                <a:close/>
              </a:path>
            </a:pathLst>
          </a:custGeom>
          <a:solidFill>
            <a:srgbClr val="FF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300761" y="1449069"/>
            <a:ext cx="386715" cy="387350"/>
          </a:xfrm>
          <a:custGeom>
            <a:avLst/>
            <a:gdLst/>
            <a:ahLst/>
            <a:cxnLst/>
            <a:rect l="l" t="t" r="r" b="b"/>
            <a:pathLst>
              <a:path w="386715" h="387350">
                <a:moveTo>
                  <a:pt x="10630" y="0"/>
                </a:moveTo>
                <a:lnTo>
                  <a:pt x="0" y="0"/>
                </a:lnTo>
                <a:lnTo>
                  <a:pt x="386308" y="387304"/>
                </a:lnTo>
                <a:lnTo>
                  <a:pt x="386308" y="374712"/>
                </a:lnTo>
                <a:lnTo>
                  <a:pt x="10630" y="0"/>
                </a:lnTo>
                <a:close/>
              </a:path>
            </a:pathLst>
          </a:custGeom>
          <a:solidFill>
            <a:srgbClr val="FF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309879" y="1449069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90" h="377189">
                <a:moveTo>
                  <a:pt x="12700" y="0"/>
                </a:moveTo>
                <a:lnTo>
                  <a:pt x="0" y="0"/>
                </a:lnTo>
                <a:lnTo>
                  <a:pt x="377189" y="377189"/>
                </a:lnTo>
                <a:lnTo>
                  <a:pt x="377189" y="364489"/>
                </a:lnTo>
                <a:lnTo>
                  <a:pt x="12700" y="0"/>
                </a:lnTo>
                <a:close/>
              </a:path>
            </a:pathLst>
          </a:custGeom>
          <a:solidFill>
            <a:srgbClr val="FF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321309" y="144906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1430" y="0"/>
                </a:moveTo>
                <a:lnTo>
                  <a:pt x="0" y="0"/>
                </a:lnTo>
                <a:lnTo>
                  <a:pt x="365759" y="365760"/>
                </a:lnTo>
                <a:lnTo>
                  <a:pt x="365759" y="354329"/>
                </a:lnTo>
                <a:lnTo>
                  <a:pt x="11430" y="0"/>
                </a:lnTo>
                <a:close/>
              </a:path>
            </a:pathLst>
          </a:custGeom>
          <a:solidFill>
            <a:srgbClr val="FF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331470" y="1449069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1429" y="0"/>
                </a:moveTo>
                <a:lnTo>
                  <a:pt x="0" y="0"/>
                </a:lnTo>
                <a:lnTo>
                  <a:pt x="355599" y="355599"/>
                </a:lnTo>
                <a:lnTo>
                  <a:pt x="355599" y="344169"/>
                </a:lnTo>
                <a:lnTo>
                  <a:pt x="11429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341629" y="1449069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39">
                <a:moveTo>
                  <a:pt x="11429" y="0"/>
                </a:moveTo>
                <a:lnTo>
                  <a:pt x="0" y="0"/>
                </a:lnTo>
                <a:lnTo>
                  <a:pt x="345439" y="345439"/>
                </a:lnTo>
                <a:lnTo>
                  <a:pt x="345439" y="334009"/>
                </a:lnTo>
                <a:lnTo>
                  <a:pt x="11429" y="0"/>
                </a:lnTo>
                <a:close/>
              </a:path>
            </a:pathLst>
          </a:custGeom>
          <a:solidFill>
            <a:srgbClr val="FF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351790" y="1449069"/>
            <a:ext cx="335280" cy="335280"/>
          </a:xfrm>
          <a:custGeom>
            <a:avLst/>
            <a:gdLst/>
            <a:ahLst/>
            <a:cxnLst/>
            <a:rect l="l" t="t" r="r" b="b"/>
            <a:pathLst>
              <a:path w="335280" h="335280">
                <a:moveTo>
                  <a:pt x="11430" y="0"/>
                </a:moveTo>
                <a:lnTo>
                  <a:pt x="0" y="0"/>
                </a:lnTo>
                <a:lnTo>
                  <a:pt x="335279" y="335279"/>
                </a:lnTo>
                <a:lnTo>
                  <a:pt x="335279" y="323850"/>
                </a:lnTo>
                <a:lnTo>
                  <a:pt x="11430" y="0"/>
                </a:lnTo>
                <a:close/>
              </a:path>
            </a:pathLst>
          </a:custGeom>
          <a:solidFill>
            <a:srgbClr val="FF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361950" y="1449069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19">
                <a:moveTo>
                  <a:pt x="11429" y="0"/>
                </a:moveTo>
                <a:lnTo>
                  <a:pt x="0" y="0"/>
                </a:lnTo>
                <a:lnTo>
                  <a:pt x="325119" y="325119"/>
                </a:lnTo>
                <a:lnTo>
                  <a:pt x="325119" y="313689"/>
                </a:lnTo>
                <a:lnTo>
                  <a:pt x="11429" y="0"/>
                </a:lnTo>
                <a:close/>
              </a:path>
            </a:pathLst>
          </a:custGeom>
          <a:solidFill>
            <a:srgbClr val="FF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372109" y="1449069"/>
            <a:ext cx="314960" cy="314960"/>
          </a:xfrm>
          <a:custGeom>
            <a:avLst/>
            <a:gdLst/>
            <a:ahLst/>
            <a:cxnLst/>
            <a:rect l="l" t="t" r="r" b="b"/>
            <a:pathLst>
              <a:path w="314959" h="314960">
                <a:moveTo>
                  <a:pt x="11430" y="0"/>
                </a:moveTo>
                <a:lnTo>
                  <a:pt x="0" y="0"/>
                </a:lnTo>
                <a:lnTo>
                  <a:pt x="314959" y="314960"/>
                </a:lnTo>
                <a:lnTo>
                  <a:pt x="314959" y="303529"/>
                </a:lnTo>
                <a:lnTo>
                  <a:pt x="11430" y="0"/>
                </a:lnTo>
                <a:close/>
              </a:path>
            </a:pathLst>
          </a:custGeom>
          <a:solidFill>
            <a:srgbClr val="FF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383540" y="1449069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30" h="303530">
                <a:moveTo>
                  <a:pt x="10159" y="0"/>
                </a:moveTo>
                <a:lnTo>
                  <a:pt x="0" y="0"/>
                </a:lnTo>
                <a:lnTo>
                  <a:pt x="303529" y="303529"/>
                </a:lnTo>
                <a:lnTo>
                  <a:pt x="303529" y="293369"/>
                </a:lnTo>
                <a:lnTo>
                  <a:pt x="10159" y="0"/>
                </a:lnTo>
                <a:close/>
              </a:path>
            </a:pathLst>
          </a:custGeom>
          <a:solidFill>
            <a:srgbClr val="FF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393700" y="1449069"/>
            <a:ext cx="293370" cy="293370"/>
          </a:xfrm>
          <a:custGeom>
            <a:avLst/>
            <a:gdLst/>
            <a:ahLst/>
            <a:cxnLst/>
            <a:rect l="l" t="t" r="r" b="b"/>
            <a:pathLst>
              <a:path w="293370" h="293369">
                <a:moveTo>
                  <a:pt x="11429" y="0"/>
                </a:moveTo>
                <a:lnTo>
                  <a:pt x="0" y="0"/>
                </a:lnTo>
                <a:lnTo>
                  <a:pt x="293369" y="293369"/>
                </a:lnTo>
                <a:lnTo>
                  <a:pt x="293369" y="281939"/>
                </a:lnTo>
                <a:lnTo>
                  <a:pt x="11429" y="0"/>
                </a:lnTo>
                <a:close/>
              </a:path>
            </a:pathLst>
          </a:custGeom>
          <a:solidFill>
            <a:srgbClr val="F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402950" y="1449069"/>
            <a:ext cx="284480" cy="283845"/>
          </a:xfrm>
          <a:custGeom>
            <a:avLst/>
            <a:gdLst/>
            <a:ahLst/>
            <a:cxnLst/>
            <a:rect l="l" t="t" r="r" b="b"/>
            <a:pathLst>
              <a:path w="284480" h="283844">
                <a:moveTo>
                  <a:pt x="12339" y="0"/>
                </a:moveTo>
                <a:lnTo>
                  <a:pt x="0" y="0"/>
                </a:lnTo>
                <a:lnTo>
                  <a:pt x="284119" y="283389"/>
                </a:lnTo>
                <a:lnTo>
                  <a:pt x="284119" y="271779"/>
                </a:lnTo>
                <a:lnTo>
                  <a:pt x="12339" y="0"/>
                </a:lnTo>
                <a:close/>
              </a:path>
            </a:pathLst>
          </a:custGeom>
          <a:solidFill>
            <a:srgbClr val="FF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413123" y="1449069"/>
            <a:ext cx="274320" cy="273685"/>
          </a:xfrm>
          <a:custGeom>
            <a:avLst/>
            <a:gdLst/>
            <a:ahLst/>
            <a:cxnLst/>
            <a:rect l="l" t="t" r="r" b="b"/>
            <a:pathLst>
              <a:path w="274320" h="273685">
                <a:moveTo>
                  <a:pt x="11938" y="0"/>
                </a:moveTo>
                <a:lnTo>
                  <a:pt x="0" y="0"/>
                </a:lnTo>
                <a:lnTo>
                  <a:pt x="273946" y="273242"/>
                </a:lnTo>
                <a:lnTo>
                  <a:pt x="273946" y="262683"/>
                </a:lnTo>
                <a:lnTo>
                  <a:pt x="11938" y="0"/>
                </a:lnTo>
                <a:close/>
              </a:path>
            </a:pathLst>
          </a:custGeom>
          <a:solidFill>
            <a:srgbClr val="FF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422909" y="1449069"/>
            <a:ext cx="264160" cy="264160"/>
          </a:xfrm>
          <a:custGeom>
            <a:avLst/>
            <a:gdLst/>
            <a:ahLst/>
            <a:cxnLst/>
            <a:rect l="l" t="t" r="r" b="b"/>
            <a:pathLst>
              <a:path w="264159" h="264160">
                <a:moveTo>
                  <a:pt x="12298" y="0"/>
                </a:moveTo>
                <a:lnTo>
                  <a:pt x="0" y="0"/>
                </a:lnTo>
                <a:lnTo>
                  <a:pt x="264159" y="264160"/>
                </a:lnTo>
                <a:lnTo>
                  <a:pt x="264159" y="252510"/>
                </a:lnTo>
                <a:lnTo>
                  <a:pt x="12298" y="0"/>
                </a:lnTo>
                <a:close/>
              </a:path>
            </a:pathLst>
          </a:custGeom>
          <a:solidFill>
            <a:srgbClr val="FF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434340" y="1449069"/>
            <a:ext cx="252729" cy="2527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777875" y="990600"/>
            <a:ext cx="0" cy="1051560"/>
          </a:xfrm>
          <a:custGeom>
            <a:avLst/>
            <a:gdLst/>
            <a:ahLst/>
            <a:cxnLst/>
            <a:rect l="l" t="t" r="r" b="b"/>
            <a:pathLst>
              <a:path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31750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441959" y="178307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479"/>
                </a:move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44195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47751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51435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54990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58674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62230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65913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69469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73151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76835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80390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84073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87630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91313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94868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98551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102108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105791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109346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113030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116586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120268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123951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127508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131191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134746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138430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141986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145668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149351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152908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156591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160146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163702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167386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171068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174625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178307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181863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185547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189102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192786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196468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D5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200025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203707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207263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210947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214502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D0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218186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221742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225425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228981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232663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236220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239902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243586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247142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250825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254381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258063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261620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265302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268858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272542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276097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279781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283337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287020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290576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294258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297815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301497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305053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308737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312420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315976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319658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69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323215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326897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330454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334137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337692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341375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344932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348615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352170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355854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359537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363092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366775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370332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374015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377570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381254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384937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388492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392049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395732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399287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402970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406654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410210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413892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k object 270"/>
          <p:cNvSpPr/>
          <p:nvPr/>
        </p:nvSpPr>
        <p:spPr>
          <a:xfrm>
            <a:off x="417449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k object 271"/>
          <p:cNvSpPr/>
          <p:nvPr/>
        </p:nvSpPr>
        <p:spPr>
          <a:xfrm>
            <a:off x="421132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k object 272"/>
          <p:cNvSpPr/>
          <p:nvPr/>
        </p:nvSpPr>
        <p:spPr>
          <a:xfrm>
            <a:off x="424687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k object 273"/>
          <p:cNvSpPr/>
          <p:nvPr/>
        </p:nvSpPr>
        <p:spPr>
          <a:xfrm>
            <a:off x="428370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k object 274"/>
          <p:cNvSpPr/>
          <p:nvPr/>
        </p:nvSpPr>
        <p:spPr>
          <a:xfrm>
            <a:off x="432054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k object 275"/>
          <p:cNvSpPr/>
          <p:nvPr/>
        </p:nvSpPr>
        <p:spPr>
          <a:xfrm>
            <a:off x="435610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k object 276"/>
          <p:cNvSpPr/>
          <p:nvPr/>
        </p:nvSpPr>
        <p:spPr>
          <a:xfrm>
            <a:off x="439292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k object 277"/>
          <p:cNvSpPr/>
          <p:nvPr/>
        </p:nvSpPr>
        <p:spPr>
          <a:xfrm>
            <a:off x="442849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k object 278"/>
          <p:cNvSpPr/>
          <p:nvPr/>
        </p:nvSpPr>
        <p:spPr>
          <a:xfrm>
            <a:off x="446532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k object 279"/>
          <p:cNvSpPr/>
          <p:nvPr/>
        </p:nvSpPr>
        <p:spPr>
          <a:xfrm>
            <a:off x="450087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k object 280"/>
          <p:cNvSpPr/>
          <p:nvPr/>
        </p:nvSpPr>
        <p:spPr>
          <a:xfrm>
            <a:off x="453770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k object 281"/>
          <p:cNvSpPr/>
          <p:nvPr/>
        </p:nvSpPr>
        <p:spPr>
          <a:xfrm>
            <a:off x="457327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k object 282"/>
          <p:cNvSpPr/>
          <p:nvPr/>
        </p:nvSpPr>
        <p:spPr>
          <a:xfrm>
            <a:off x="461010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k object 283"/>
          <p:cNvSpPr/>
          <p:nvPr/>
        </p:nvSpPr>
        <p:spPr>
          <a:xfrm>
            <a:off x="464565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k object 284"/>
          <p:cNvSpPr/>
          <p:nvPr/>
        </p:nvSpPr>
        <p:spPr>
          <a:xfrm>
            <a:off x="468249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k object 285"/>
          <p:cNvSpPr/>
          <p:nvPr/>
        </p:nvSpPr>
        <p:spPr>
          <a:xfrm>
            <a:off x="471805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k object 286"/>
          <p:cNvSpPr/>
          <p:nvPr/>
        </p:nvSpPr>
        <p:spPr>
          <a:xfrm>
            <a:off x="475487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k object 287"/>
          <p:cNvSpPr/>
          <p:nvPr/>
        </p:nvSpPr>
        <p:spPr>
          <a:xfrm>
            <a:off x="479044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k object 288"/>
          <p:cNvSpPr/>
          <p:nvPr/>
        </p:nvSpPr>
        <p:spPr>
          <a:xfrm>
            <a:off x="482727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k object 289"/>
          <p:cNvSpPr/>
          <p:nvPr/>
        </p:nvSpPr>
        <p:spPr>
          <a:xfrm>
            <a:off x="486410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k object 290"/>
          <p:cNvSpPr/>
          <p:nvPr/>
        </p:nvSpPr>
        <p:spPr>
          <a:xfrm>
            <a:off x="489965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k object 291"/>
          <p:cNvSpPr/>
          <p:nvPr/>
        </p:nvSpPr>
        <p:spPr>
          <a:xfrm>
            <a:off x="493649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k object 292"/>
          <p:cNvSpPr/>
          <p:nvPr/>
        </p:nvSpPr>
        <p:spPr>
          <a:xfrm>
            <a:off x="497205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k object 293"/>
          <p:cNvSpPr/>
          <p:nvPr/>
        </p:nvSpPr>
        <p:spPr>
          <a:xfrm>
            <a:off x="500887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k object 294"/>
          <p:cNvSpPr/>
          <p:nvPr/>
        </p:nvSpPr>
        <p:spPr>
          <a:xfrm>
            <a:off x="504444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k object 295"/>
          <p:cNvSpPr/>
          <p:nvPr/>
        </p:nvSpPr>
        <p:spPr>
          <a:xfrm>
            <a:off x="508127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k object 296"/>
          <p:cNvSpPr/>
          <p:nvPr/>
        </p:nvSpPr>
        <p:spPr>
          <a:xfrm>
            <a:off x="511682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k object 297"/>
          <p:cNvSpPr/>
          <p:nvPr/>
        </p:nvSpPr>
        <p:spPr>
          <a:xfrm>
            <a:off x="515365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k object 298"/>
          <p:cNvSpPr/>
          <p:nvPr/>
        </p:nvSpPr>
        <p:spPr>
          <a:xfrm>
            <a:off x="518922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k object 299"/>
          <p:cNvSpPr/>
          <p:nvPr/>
        </p:nvSpPr>
        <p:spPr>
          <a:xfrm>
            <a:off x="522605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k object 300"/>
          <p:cNvSpPr/>
          <p:nvPr/>
        </p:nvSpPr>
        <p:spPr>
          <a:xfrm>
            <a:off x="526160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k object 301"/>
          <p:cNvSpPr/>
          <p:nvPr/>
        </p:nvSpPr>
        <p:spPr>
          <a:xfrm>
            <a:off x="529844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k object 302"/>
          <p:cNvSpPr/>
          <p:nvPr/>
        </p:nvSpPr>
        <p:spPr>
          <a:xfrm>
            <a:off x="533527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k object 303"/>
          <p:cNvSpPr/>
          <p:nvPr/>
        </p:nvSpPr>
        <p:spPr>
          <a:xfrm>
            <a:off x="537082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k object 304"/>
          <p:cNvSpPr/>
          <p:nvPr/>
        </p:nvSpPr>
        <p:spPr>
          <a:xfrm>
            <a:off x="540765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k object 305"/>
          <p:cNvSpPr/>
          <p:nvPr/>
        </p:nvSpPr>
        <p:spPr>
          <a:xfrm>
            <a:off x="544322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k object 306"/>
          <p:cNvSpPr/>
          <p:nvPr/>
        </p:nvSpPr>
        <p:spPr>
          <a:xfrm>
            <a:off x="548005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k object 307"/>
          <p:cNvSpPr/>
          <p:nvPr/>
        </p:nvSpPr>
        <p:spPr>
          <a:xfrm>
            <a:off x="551560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k object 308"/>
          <p:cNvSpPr/>
          <p:nvPr/>
        </p:nvSpPr>
        <p:spPr>
          <a:xfrm>
            <a:off x="555244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k object 309"/>
          <p:cNvSpPr/>
          <p:nvPr/>
        </p:nvSpPr>
        <p:spPr>
          <a:xfrm>
            <a:off x="558927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k object 310"/>
          <p:cNvSpPr/>
          <p:nvPr/>
        </p:nvSpPr>
        <p:spPr>
          <a:xfrm>
            <a:off x="562482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70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k object 311"/>
          <p:cNvSpPr/>
          <p:nvPr/>
        </p:nvSpPr>
        <p:spPr>
          <a:xfrm>
            <a:off x="566039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k object 312"/>
          <p:cNvSpPr/>
          <p:nvPr/>
        </p:nvSpPr>
        <p:spPr>
          <a:xfrm>
            <a:off x="569722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k object 313"/>
          <p:cNvSpPr/>
          <p:nvPr/>
        </p:nvSpPr>
        <p:spPr>
          <a:xfrm>
            <a:off x="573277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k object 314"/>
          <p:cNvSpPr/>
          <p:nvPr/>
        </p:nvSpPr>
        <p:spPr>
          <a:xfrm>
            <a:off x="576960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k object 315"/>
          <p:cNvSpPr/>
          <p:nvPr/>
        </p:nvSpPr>
        <p:spPr>
          <a:xfrm>
            <a:off x="580644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k object 316"/>
          <p:cNvSpPr/>
          <p:nvPr/>
        </p:nvSpPr>
        <p:spPr>
          <a:xfrm>
            <a:off x="584200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k object 317"/>
          <p:cNvSpPr/>
          <p:nvPr/>
        </p:nvSpPr>
        <p:spPr>
          <a:xfrm>
            <a:off x="587882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696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k object 318"/>
          <p:cNvSpPr/>
          <p:nvPr/>
        </p:nvSpPr>
        <p:spPr>
          <a:xfrm>
            <a:off x="591439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686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k object 319"/>
          <p:cNvSpPr/>
          <p:nvPr/>
        </p:nvSpPr>
        <p:spPr>
          <a:xfrm>
            <a:off x="595122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k object 320"/>
          <p:cNvSpPr/>
          <p:nvPr/>
        </p:nvSpPr>
        <p:spPr>
          <a:xfrm>
            <a:off x="598677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k object 321"/>
          <p:cNvSpPr/>
          <p:nvPr/>
        </p:nvSpPr>
        <p:spPr>
          <a:xfrm>
            <a:off x="602360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k object 322"/>
          <p:cNvSpPr/>
          <p:nvPr/>
        </p:nvSpPr>
        <p:spPr>
          <a:xfrm>
            <a:off x="606044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k object 323"/>
          <p:cNvSpPr/>
          <p:nvPr/>
        </p:nvSpPr>
        <p:spPr>
          <a:xfrm>
            <a:off x="609600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k object 324"/>
          <p:cNvSpPr/>
          <p:nvPr/>
        </p:nvSpPr>
        <p:spPr>
          <a:xfrm>
            <a:off x="613282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k object 325"/>
          <p:cNvSpPr/>
          <p:nvPr/>
        </p:nvSpPr>
        <p:spPr>
          <a:xfrm>
            <a:off x="616839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k object 326"/>
          <p:cNvSpPr/>
          <p:nvPr/>
        </p:nvSpPr>
        <p:spPr>
          <a:xfrm>
            <a:off x="620522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k object 327"/>
          <p:cNvSpPr/>
          <p:nvPr/>
        </p:nvSpPr>
        <p:spPr>
          <a:xfrm>
            <a:off x="624077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k object 328"/>
          <p:cNvSpPr/>
          <p:nvPr/>
        </p:nvSpPr>
        <p:spPr>
          <a:xfrm>
            <a:off x="627760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k object 329"/>
          <p:cNvSpPr/>
          <p:nvPr/>
        </p:nvSpPr>
        <p:spPr>
          <a:xfrm>
            <a:off x="631317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5D5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k object 330"/>
          <p:cNvSpPr/>
          <p:nvPr/>
        </p:nvSpPr>
        <p:spPr>
          <a:xfrm>
            <a:off x="635000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k object 331"/>
          <p:cNvSpPr/>
          <p:nvPr/>
        </p:nvSpPr>
        <p:spPr>
          <a:xfrm>
            <a:off x="638555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5B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k object 332"/>
          <p:cNvSpPr/>
          <p:nvPr/>
        </p:nvSpPr>
        <p:spPr>
          <a:xfrm>
            <a:off x="642239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5A5A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k object 333"/>
          <p:cNvSpPr/>
          <p:nvPr/>
        </p:nvSpPr>
        <p:spPr>
          <a:xfrm>
            <a:off x="645795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k object 334"/>
          <p:cNvSpPr/>
          <p:nvPr/>
        </p:nvSpPr>
        <p:spPr>
          <a:xfrm>
            <a:off x="649477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k object 335"/>
          <p:cNvSpPr/>
          <p:nvPr/>
        </p:nvSpPr>
        <p:spPr>
          <a:xfrm>
            <a:off x="653160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k object 336"/>
          <p:cNvSpPr/>
          <p:nvPr/>
        </p:nvSpPr>
        <p:spPr>
          <a:xfrm>
            <a:off x="656716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k object 337"/>
          <p:cNvSpPr/>
          <p:nvPr/>
        </p:nvSpPr>
        <p:spPr>
          <a:xfrm>
            <a:off x="660400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k object 338"/>
          <p:cNvSpPr/>
          <p:nvPr/>
        </p:nvSpPr>
        <p:spPr>
          <a:xfrm>
            <a:off x="663955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k object 339"/>
          <p:cNvSpPr/>
          <p:nvPr/>
        </p:nvSpPr>
        <p:spPr>
          <a:xfrm>
            <a:off x="667639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k object 340"/>
          <p:cNvSpPr/>
          <p:nvPr/>
        </p:nvSpPr>
        <p:spPr>
          <a:xfrm>
            <a:off x="671195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k object 341"/>
          <p:cNvSpPr/>
          <p:nvPr/>
        </p:nvSpPr>
        <p:spPr>
          <a:xfrm>
            <a:off x="674878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k object 342"/>
          <p:cNvSpPr/>
          <p:nvPr/>
        </p:nvSpPr>
        <p:spPr>
          <a:xfrm>
            <a:off x="678434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k object 343"/>
          <p:cNvSpPr/>
          <p:nvPr/>
        </p:nvSpPr>
        <p:spPr>
          <a:xfrm>
            <a:off x="682116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4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k object 344"/>
          <p:cNvSpPr/>
          <p:nvPr/>
        </p:nvSpPr>
        <p:spPr>
          <a:xfrm>
            <a:off x="685673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k object 345"/>
          <p:cNvSpPr/>
          <p:nvPr/>
        </p:nvSpPr>
        <p:spPr>
          <a:xfrm>
            <a:off x="689355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k object 346"/>
          <p:cNvSpPr/>
          <p:nvPr/>
        </p:nvSpPr>
        <p:spPr>
          <a:xfrm>
            <a:off x="692911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k object 347"/>
          <p:cNvSpPr/>
          <p:nvPr/>
        </p:nvSpPr>
        <p:spPr>
          <a:xfrm>
            <a:off x="696595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k object 348"/>
          <p:cNvSpPr/>
          <p:nvPr/>
        </p:nvSpPr>
        <p:spPr>
          <a:xfrm>
            <a:off x="700278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k object 349"/>
          <p:cNvSpPr/>
          <p:nvPr/>
        </p:nvSpPr>
        <p:spPr>
          <a:xfrm>
            <a:off x="703834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k object 350"/>
          <p:cNvSpPr/>
          <p:nvPr/>
        </p:nvSpPr>
        <p:spPr>
          <a:xfrm>
            <a:off x="707516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k object 351"/>
          <p:cNvSpPr/>
          <p:nvPr/>
        </p:nvSpPr>
        <p:spPr>
          <a:xfrm>
            <a:off x="711073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k object 352"/>
          <p:cNvSpPr/>
          <p:nvPr/>
        </p:nvSpPr>
        <p:spPr>
          <a:xfrm>
            <a:off x="714755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k object 353"/>
          <p:cNvSpPr/>
          <p:nvPr/>
        </p:nvSpPr>
        <p:spPr>
          <a:xfrm>
            <a:off x="718311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k object 354"/>
          <p:cNvSpPr/>
          <p:nvPr/>
        </p:nvSpPr>
        <p:spPr>
          <a:xfrm>
            <a:off x="721995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k object 355"/>
          <p:cNvSpPr/>
          <p:nvPr/>
        </p:nvSpPr>
        <p:spPr>
          <a:xfrm>
            <a:off x="725678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4343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k object 356"/>
          <p:cNvSpPr/>
          <p:nvPr/>
        </p:nvSpPr>
        <p:spPr>
          <a:xfrm>
            <a:off x="729234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k object 357"/>
          <p:cNvSpPr/>
          <p:nvPr/>
        </p:nvSpPr>
        <p:spPr>
          <a:xfrm>
            <a:off x="732790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4141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k object 358"/>
          <p:cNvSpPr/>
          <p:nvPr/>
        </p:nvSpPr>
        <p:spPr>
          <a:xfrm>
            <a:off x="736473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k object 359"/>
          <p:cNvSpPr/>
          <p:nvPr/>
        </p:nvSpPr>
        <p:spPr>
          <a:xfrm>
            <a:off x="740029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k object 360"/>
          <p:cNvSpPr/>
          <p:nvPr/>
        </p:nvSpPr>
        <p:spPr>
          <a:xfrm>
            <a:off x="743711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k object 361"/>
          <p:cNvSpPr/>
          <p:nvPr/>
        </p:nvSpPr>
        <p:spPr>
          <a:xfrm>
            <a:off x="747395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k object 362"/>
          <p:cNvSpPr/>
          <p:nvPr/>
        </p:nvSpPr>
        <p:spPr>
          <a:xfrm>
            <a:off x="750950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k object 363"/>
          <p:cNvSpPr/>
          <p:nvPr/>
        </p:nvSpPr>
        <p:spPr>
          <a:xfrm>
            <a:off x="754634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k object 364"/>
          <p:cNvSpPr/>
          <p:nvPr/>
        </p:nvSpPr>
        <p:spPr>
          <a:xfrm>
            <a:off x="758190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k object 365"/>
          <p:cNvSpPr/>
          <p:nvPr/>
        </p:nvSpPr>
        <p:spPr>
          <a:xfrm>
            <a:off x="761873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k object 366"/>
          <p:cNvSpPr/>
          <p:nvPr/>
        </p:nvSpPr>
        <p:spPr>
          <a:xfrm>
            <a:off x="765429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k object 367"/>
          <p:cNvSpPr/>
          <p:nvPr/>
        </p:nvSpPr>
        <p:spPr>
          <a:xfrm>
            <a:off x="769111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k object 368"/>
          <p:cNvSpPr/>
          <p:nvPr/>
        </p:nvSpPr>
        <p:spPr>
          <a:xfrm>
            <a:off x="772795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k object 369"/>
          <p:cNvSpPr/>
          <p:nvPr/>
        </p:nvSpPr>
        <p:spPr>
          <a:xfrm>
            <a:off x="776350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k object 370"/>
          <p:cNvSpPr/>
          <p:nvPr/>
        </p:nvSpPr>
        <p:spPr>
          <a:xfrm>
            <a:off x="780034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k object 371"/>
          <p:cNvSpPr/>
          <p:nvPr/>
        </p:nvSpPr>
        <p:spPr>
          <a:xfrm>
            <a:off x="783590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k object 372"/>
          <p:cNvSpPr/>
          <p:nvPr/>
        </p:nvSpPr>
        <p:spPr>
          <a:xfrm>
            <a:off x="787273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k object 373"/>
          <p:cNvSpPr/>
          <p:nvPr/>
        </p:nvSpPr>
        <p:spPr>
          <a:xfrm>
            <a:off x="790829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k object 374"/>
          <p:cNvSpPr/>
          <p:nvPr/>
        </p:nvSpPr>
        <p:spPr>
          <a:xfrm>
            <a:off x="794511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k object 375"/>
          <p:cNvSpPr/>
          <p:nvPr/>
        </p:nvSpPr>
        <p:spPr>
          <a:xfrm>
            <a:off x="798068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k object 376"/>
          <p:cNvSpPr/>
          <p:nvPr/>
        </p:nvSpPr>
        <p:spPr>
          <a:xfrm>
            <a:off x="801750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k object 377"/>
          <p:cNvSpPr/>
          <p:nvPr/>
        </p:nvSpPr>
        <p:spPr>
          <a:xfrm>
            <a:off x="805306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k object 378"/>
          <p:cNvSpPr/>
          <p:nvPr/>
        </p:nvSpPr>
        <p:spPr>
          <a:xfrm>
            <a:off x="808990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2C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k object 379"/>
          <p:cNvSpPr/>
          <p:nvPr/>
        </p:nvSpPr>
        <p:spPr>
          <a:xfrm>
            <a:off x="812545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k object 380"/>
          <p:cNvSpPr/>
          <p:nvPr/>
        </p:nvSpPr>
        <p:spPr>
          <a:xfrm>
            <a:off x="816229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k object 381"/>
          <p:cNvSpPr/>
          <p:nvPr/>
        </p:nvSpPr>
        <p:spPr>
          <a:xfrm>
            <a:off x="819911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k object 382"/>
          <p:cNvSpPr/>
          <p:nvPr/>
        </p:nvSpPr>
        <p:spPr>
          <a:xfrm>
            <a:off x="823468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k object 383"/>
          <p:cNvSpPr/>
          <p:nvPr/>
        </p:nvSpPr>
        <p:spPr>
          <a:xfrm>
            <a:off x="827150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272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k object 384"/>
          <p:cNvSpPr/>
          <p:nvPr/>
        </p:nvSpPr>
        <p:spPr>
          <a:xfrm>
            <a:off x="830706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k object 385"/>
          <p:cNvSpPr/>
          <p:nvPr/>
        </p:nvSpPr>
        <p:spPr>
          <a:xfrm>
            <a:off x="834390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k object 386"/>
          <p:cNvSpPr/>
          <p:nvPr/>
        </p:nvSpPr>
        <p:spPr>
          <a:xfrm>
            <a:off x="8379459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24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k object 387"/>
          <p:cNvSpPr/>
          <p:nvPr/>
        </p:nvSpPr>
        <p:spPr>
          <a:xfrm>
            <a:off x="841629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69" y="0"/>
                </a:lnTo>
                <a:lnTo>
                  <a:pt x="3936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232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k object 388"/>
          <p:cNvSpPr/>
          <p:nvPr/>
        </p:nvSpPr>
        <p:spPr>
          <a:xfrm>
            <a:off x="845185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k object 389"/>
          <p:cNvSpPr/>
          <p:nvPr/>
        </p:nvSpPr>
        <p:spPr>
          <a:xfrm>
            <a:off x="8488680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k object 390"/>
          <p:cNvSpPr/>
          <p:nvPr/>
        </p:nvSpPr>
        <p:spPr>
          <a:xfrm>
            <a:off x="852424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39" y="0"/>
                </a:lnTo>
                <a:lnTo>
                  <a:pt x="40639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20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k object 391"/>
          <p:cNvSpPr/>
          <p:nvPr/>
        </p:nvSpPr>
        <p:spPr>
          <a:xfrm>
            <a:off x="8561069" y="1783079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0" y="30479"/>
                </a:moveTo>
                <a:lnTo>
                  <a:pt x="0" y="0"/>
                </a:lnTo>
                <a:lnTo>
                  <a:pt x="39370" y="0"/>
                </a:lnTo>
                <a:lnTo>
                  <a:pt x="3937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k object 392"/>
          <p:cNvSpPr/>
          <p:nvPr/>
        </p:nvSpPr>
        <p:spPr>
          <a:xfrm>
            <a:off x="8596630" y="1783079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0" y="30479"/>
                </a:moveTo>
                <a:lnTo>
                  <a:pt x="0" y="0"/>
                </a:lnTo>
                <a:lnTo>
                  <a:pt x="40640" y="0"/>
                </a:lnTo>
                <a:lnTo>
                  <a:pt x="4064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k object 393"/>
          <p:cNvSpPr/>
          <p:nvPr/>
        </p:nvSpPr>
        <p:spPr>
          <a:xfrm>
            <a:off x="8633459" y="1783079"/>
            <a:ext cx="34290" cy="30480"/>
          </a:xfrm>
          <a:custGeom>
            <a:avLst/>
            <a:gdLst/>
            <a:ahLst/>
            <a:cxnLst/>
            <a:rect l="l" t="t" r="r" b="b"/>
            <a:pathLst>
              <a:path w="34290" h="30480">
                <a:moveTo>
                  <a:pt x="0" y="30479"/>
                </a:moveTo>
                <a:lnTo>
                  <a:pt x="0" y="0"/>
                </a:lnTo>
                <a:lnTo>
                  <a:pt x="34290" y="0"/>
                </a:lnTo>
                <a:lnTo>
                  <a:pt x="34290" y="30479"/>
                </a:lnTo>
                <a:lnTo>
                  <a:pt x="0" y="30479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9679" y="732790"/>
            <a:ext cx="664464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7890" y="2383790"/>
            <a:ext cx="7348219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4600" y="6629400"/>
            <a:ext cx="2819400" cy="227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55870"/>
            <a:ext cx="6375400" cy="1802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350" y="407669"/>
            <a:ext cx="8375650" cy="2457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219" y="2310129"/>
            <a:ext cx="770826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350" algn="just">
              <a:lnSpc>
                <a:spcPct val="100000"/>
              </a:lnSpc>
              <a:spcBef>
                <a:spcPts val="100"/>
              </a:spcBef>
            </a:pPr>
            <a:r>
              <a:rPr sz="3600" spc="300" baseline="5787" dirty="0">
                <a:latin typeface="Symbol"/>
                <a:cs typeface="Symbol"/>
              </a:rPr>
              <a:t></a:t>
            </a:r>
            <a:r>
              <a:rPr sz="3600" spc="300" baseline="5787" dirty="0">
                <a:latin typeface="Times New Roman"/>
                <a:cs typeface="Times New Roman"/>
              </a:rPr>
              <a:t> </a:t>
            </a:r>
            <a:r>
              <a:rPr sz="2400" spc="-270" dirty="0">
                <a:latin typeface="Arial Black"/>
                <a:cs typeface="Arial Black"/>
              </a:rPr>
              <a:t>Once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275" dirty="0">
                <a:latin typeface="Arial Black"/>
                <a:cs typeface="Arial Black"/>
              </a:rPr>
              <a:t>desired </a:t>
            </a:r>
            <a:r>
              <a:rPr sz="2400" spc="-270" dirty="0">
                <a:latin typeface="Arial Black"/>
                <a:cs typeface="Arial Black"/>
              </a:rPr>
              <a:t>pressure is </a:t>
            </a:r>
            <a:r>
              <a:rPr sz="2400" spc="-275" dirty="0">
                <a:latin typeface="Arial Black"/>
                <a:cs typeface="Arial Black"/>
              </a:rPr>
              <a:t>reached,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295" dirty="0">
                <a:latin typeface="Arial Black"/>
                <a:cs typeface="Arial Black"/>
              </a:rPr>
              <a:t>pumping </a:t>
            </a:r>
            <a:r>
              <a:rPr sz="2400" spc="-270" dirty="0">
                <a:latin typeface="Arial Black"/>
                <a:cs typeface="Arial Black"/>
              </a:rPr>
              <a:t>is  </a:t>
            </a:r>
            <a:r>
              <a:rPr sz="2400" spc="-275" dirty="0">
                <a:latin typeface="Arial Black"/>
                <a:cs typeface="Arial Black"/>
              </a:rPr>
              <a:t>stopped, </a:t>
            </a:r>
            <a:r>
              <a:rPr sz="2400" spc="-270" dirty="0">
                <a:latin typeface="Arial Black"/>
                <a:cs typeface="Arial Black"/>
              </a:rPr>
              <a:t>valves are </a:t>
            </a:r>
            <a:r>
              <a:rPr sz="2400" spc="-275" dirty="0">
                <a:latin typeface="Arial Black"/>
                <a:cs typeface="Arial Black"/>
              </a:rPr>
              <a:t>closed, </a:t>
            </a:r>
            <a:r>
              <a:rPr sz="2400" spc="-270" dirty="0">
                <a:latin typeface="Arial Black"/>
                <a:cs typeface="Arial Black"/>
              </a:rPr>
              <a:t>pressure </a:t>
            </a:r>
            <a:r>
              <a:rPr sz="2400" spc="-315" dirty="0">
                <a:latin typeface="Arial Black"/>
                <a:cs typeface="Arial Black"/>
              </a:rPr>
              <a:t>can </a:t>
            </a:r>
            <a:r>
              <a:rPr sz="2400" spc="-275" dirty="0">
                <a:latin typeface="Arial Black"/>
                <a:cs typeface="Arial Black"/>
              </a:rPr>
              <a:t>be </a:t>
            </a:r>
            <a:r>
              <a:rPr sz="2400" spc="-300" dirty="0">
                <a:latin typeface="Arial Black"/>
                <a:cs typeface="Arial Black"/>
              </a:rPr>
              <a:t>maintained  </a:t>
            </a:r>
            <a:r>
              <a:rPr sz="2400" spc="-350" dirty="0">
                <a:latin typeface="Arial Black"/>
                <a:cs typeface="Arial Black"/>
              </a:rPr>
              <a:t>without </a:t>
            </a:r>
            <a:r>
              <a:rPr sz="2400" spc="-290" dirty="0">
                <a:latin typeface="Arial Black"/>
                <a:cs typeface="Arial Black"/>
              </a:rPr>
              <a:t>further </a:t>
            </a:r>
            <a:r>
              <a:rPr sz="2400" spc="-275" dirty="0">
                <a:latin typeface="Arial Black"/>
                <a:cs typeface="Arial Black"/>
              </a:rPr>
              <a:t>need </a:t>
            </a:r>
            <a:r>
              <a:rPr sz="2400" spc="-270" dirty="0">
                <a:latin typeface="Arial Black"/>
                <a:cs typeface="Arial Black"/>
              </a:rPr>
              <a:t>for </a:t>
            </a:r>
            <a:r>
              <a:rPr sz="2400" spc="-275" dirty="0">
                <a:latin typeface="Arial Black"/>
                <a:cs typeface="Arial Black"/>
              </a:rPr>
              <a:t>energy</a:t>
            </a:r>
            <a:r>
              <a:rPr sz="2400" spc="-430" dirty="0">
                <a:latin typeface="Arial Black"/>
                <a:cs typeface="Arial Black"/>
              </a:rPr>
              <a:t> </a:t>
            </a:r>
            <a:r>
              <a:rPr sz="2400" spc="-270" dirty="0">
                <a:latin typeface="Arial Black"/>
                <a:cs typeface="Arial Black"/>
              </a:rPr>
              <a:t>input.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65" dirty="0">
                <a:latin typeface="Arial"/>
                <a:cs typeface="Arial"/>
              </a:rPr>
              <a:t>Principle: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270" dirty="0">
                <a:latin typeface="Arial Black"/>
                <a:cs typeface="Arial Black"/>
              </a:rPr>
              <a:t>A </a:t>
            </a:r>
            <a:r>
              <a:rPr sz="2400" spc="-290" dirty="0">
                <a:latin typeface="Arial Black"/>
                <a:cs typeface="Arial Black"/>
              </a:rPr>
              <a:t>principle </a:t>
            </a:r>
            <a:r>
              <a:rPr sz="2400" spc="-275" dirty="0">
                <a:latin typeface="Arial Black"/>
                <a:cs typeface="Arial Black"/>
              </a:rPr>
              <a:t>underlying </a:t>
            </a:r>
            <a:r>
              <a:rPr sz="2400" spc="-185" dirty="0">
                <a:latin typeface="Arial Black"/>
                <a:cs typeface="Arial Black"/>
              </a:rPr>
              <a:t>HPP </a:t>
            </a:r>
            <a:r>
              <a:rPr sz="2400" spc="-270" dirty="0">
                <a:latin typeface="Arial Black"/>
                <a:cs typeface="Arial Black"/>
              </a:rPr>
              <a:t>is </a:t>
            </a:r>
            <a:r>
              <a:rPr sz="2400" spc="-335" dirty="0">
                <a:latin typeface="Arial Black"/>
                <a:cs typeface="Arial Black"/>
              </a:rPr>
              <a:t>that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275" dirty="0">
                <a:latin typeface="Arial Black"/>
                <a:cs typeface="Arial Black"/>
              </a:rPr>
              <a:t>high </a:t>
            </a:r>
            <a:r>
              <a:rPr sz="2400" spc="-270" dirty="0">
                <a:latin typeface="Arial Black"/>
                <a:cs typeface="Arial Black"/>
              </a:rPr>
              <a:t>pressure is  </a:t>
            </a:r>
            <a:r>
              <a:rPr sz="2400" spc="-275" dirty="0">
                <a:latin typeface="Arial Black"/>
                <a:cs typeface="Arial Black"/>
              </a:rPr>
              <a:t>applied in an </a:t>
            </a:r>
            <a:r>
              <a:rPr sz="2400" spc="-330" dirty="0">
                <a:solidFill>
                  <a:srgbClr val="FF0000"/>
                </a:solidFill>
                <a:latin typeface="Arial Black"/>
                <a:cs typeface="Arial Black"/>
              </a:rPr>
              <a:t>“isostatic</a:t>
            </a:r>
            <a:r>
              <a:rPr sz="2400" spc="-330" dirty="0">
                <a:latin typeface="Arial Black"/>
                <a:cs typeface="Arial Black"/>
              </a:rPr>
              <a:t>” </a:t>
            </a:r>
            <a:r>
              <a:rPr sz="2400" spc="-295" dirty="0">
                <a:latin typeface="Arial Black"/>
                <a:cs typeface="Arial Black"/>
              </a:rPr>
              <a:t>manner </a:t>
            </a:r>
            <a:r>
              <a:rPr sz="2400" spc="-305" dirty="0">
                <a:latin typeface="Arial Black"/>
                <a:cs typeface="Arial Black"/>
              </a:rPr>
              <a:t>such </a:t>
            </a:r>
            <a:r>
              <a:rPr sz="2400" spc="-335" dirty="0">
                <a:latin typeface="Arial Black"/>
                <a:cs typeface="Arial Black"/>
              </a:rPr>
              <a:t>that </a:t>
            </a:r>
            <a:r>
              <a:rPr sz="2400" spc="-275" dirty="0">
                <a:latin typeface="Arial Black"/>
                <a:cs typeface="Arial Black"/>
              </a:rPr>
              <a:t>all regions </a:t>
            </a:r>
            <a:r>
              <a:rPr sz="2400" spc="-270" dirty="0">
                <a:latin typeface="Arial Black"/>
                <a:cs typeface="Arial Black"/>
              </a:rPr>
              <a:t>of  </a:t>
            </a:r>
            <a:r>
              <a:rPr sz="2400" spc="-275" dirty="0">
                <a:latin typeface="Arial Black"/>
                <a:cs typeface="Arial Black"/>
              </a:rPr>
              <a:t>food </a:t>
            </a:r>
            <a:r>
              <a:rPr sz="2400" spc="-300" dirty="0">
                <a:latin typeface="Arial Black"/>
                <a:cs typeface="Arial Black"/>
              </a:rPr>
              <a:t>experience </a:t>
            </a:r>
            <a:r>
              <a:rPr sz="2400" spc="-270" dirty="0">
                <a:latin typeface="Arial Black"/>
                <a:cs typeface="Arial Black"/>
              </a:rPr>
              <a:t>a </a:t>
            </a:r>
            <a:r>
              <a:rPr sz="2400" spc="-290" dirty="0">
                <a:solidFill>
                  <a:srgbClr val="FF0000"/>
                </a:solidFill>
                <a:latin typeface="Arial Black"/>
                <a:cs typeface="Arial Black"/>
              </a:rPr>
              <a:t>uniform </a:t>
            </a:r>
            <a:r>
              <a:rPr sz="2400" spc="-254" dirty="0">
                <a:solidFill>
                  <a:srgbClr val="FF0000"/>
                </a:solidFill>
                <a:latin typeface="Arial Black"/>
                <a:cs typeface="Arial Black"/>
              </a:rPr>
              <a:t>pressure</a:t>
            </a:r>
            <a:r>
              <a:rPr sz="2400" spc="-254" dirty="0">
                <a:latin typeface="Arial Black"/>
                <a:cs typeface="Arial Black"/>
              </a:rPr>
              <a:t>, </a:t>
            </a:r>
            <a:r>
              <a:rPr sz="2400" spc="-295" dirty="0">
                <a:latin typeface="Arial Black"/>
                <a:cs typeface="Arial Black"/>
              </a:rPr>
              <a:t>unlike </a:t>
            </a:r>
            <a:r>
              <a:rPr sz="2400" spc="-310" dirty="0">
                <a:latin typeface="Arial Black"/>
                <a:cs typeface="Arial Black"/>
              </a:rPr>
              <a:t>heat  </a:t>
            </a:r>
            <a:r>
              <a:rPr sz="2400" spc="-285" dirty="0">
                <a:latin typeface="Arial Black"/>
                <a:cs typeface="Arial Black"/>
              </a:rPr>
              <a:t>processing </a:t>
            </a:r>
            <a:r>
              <a:rPr sz="2400" spc="-325" dirty="0">
                <a:latin typeface="Arial Black"/>
                <a:cs typeface="Arial Black"/>
              </a:rPr>
              <a:t>where </a:t>
            </a:r>
            <a:r>
              <a:rPr sz="2400" spc="-310" dirty="0">
                <a:latin typeface="Arial Black"/>
                <a:cs typeface="Arial Black"/>
              </a:rPr>
              <a:t>temperature </a:t>
            </a:r>
            <a:r>
              <a:rPr sz="2400" spc="-290" dirty="0">
                <a:latin typeface="Arial Black"/>
                <a:cs typeface="Arial Black"/>
              </a:rPr>
              <a:t>gradients </a:t>
            </a:r>
            <a:r>
              <a:rPr sz="2400" spc="-270" dirty="0">
                <a:latin typeface="Arial Black"/>
                <a:cs typeface="Arial Black"/>
              </a:rPr>
              <a:t>are</a:t>
            </a:r>
            <a:r>
              <a:rPr sz="2400" spc="-375" dirty="0">
                <a:latin typeface="Arial Black"/>
                <a:cs typeface="Arial Black"/>
              </a:rPr>
              <a:t> </a:t>
            </a:r>
            <a:r>
              <a:rPr sz="2400" spc="-275" dirty="0">
                <a:latin typeface="Arial Black"/>
                <a:cs typeface="Arial Black"/>
              </a:rPr>
              <a:t>established.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6039" y="948690"/>
            <a:ext cx="504507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30375" algn="l"/>
                <a:tab pos="2249170" algn="l"/>
                <a:tab pos="3046730" algn="l"/>
                <a:tab pos="4058285" algn="l"/>
              </a:tabLst>
            </a:pPr>
            <a:r>
              <a:rPr sz="2800" spc="215" dirty="0">
                <a:latin typeface="Arial"/>
                <a:cs typeface="Arial"/>
              </a:rPr>
              <a:t>PU</a:t>
            </a:r>
            <a:r>
              <a:rPr sz="2800" spc="70" dirty="0">
                <a:latin typeface="Arial"/>
                <a:cs typeface="Arial"/>
              </a:rPr>
              <a:t>L</a:t>
            </a:r>
            <a:r>
              <a:rPr sz="2800" spc="215" dirty="0">
                <a:latin typeface="Arial"/>
                <a:cs typeface="Arial"/>
              </a:rPr>
              <a:t>SE</a:t>
            </a:r>
            <a:r>
              <a:rPr sz="2800" dirty="0">
                <a:latin typeface="Arial"/>
                <a:cs typeface="Arial"/>
              </a:rPr>
              <a:t>D	</a:t>
            </a:r>
            <a:r>
              <a:rPr sz="2800" spc="70" dirty="0">
                <a:latin typeface="Arial"/>
                <a:cs typeface="Arial"/>
              </a:rPr>
              <a:t>L</a:t>
            </a:r>
            <a:r>
              <a:rPr sz="2800" spc="229" dirty="0">
                <a:latin typeface="Arial"/>
                <a:cs typeface="Arial"/>
              </a:rPr>
              <a:t>I</a:t>
            </a:r>
            <a:r>
              <a:rPr sz="2800" spc="210" dirty="0">
                <a:latin typeface="Arial"/>
                <a:cs typeface="Arial"/>
              </a:rPr>
              <a:t>G</a:t>
            </a:r>
            <a:r>
              <a:rPr sz="2800" spc="22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T	</a:t>
            </a:r>
            <a:r>
              <a:rPr sz="2800" spc="220" dirty="0">
                <a:latin typeface="Arial"/>
                <a:cs typeface="Arial"/>
              </a:rPr>
              <a:t>(</a:t>
            </a:r>
            <a:r>
              <a:rPr sz="2800" spc="215" dirty="0">
                <a:latin typeface="Arial"/>
                <a:cs typeface="Arial"/>
              </a:rPr>
              <a:t>O</a:t>
            </a:r>
            <a:r>
              <a:rPr sz="2800" spc="22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)	</a:t>
            </a:r>
            <a:r>
              <a:rPr sz="2800" spc="215" dirty="0">
                <a:latin typeface="Arial"/>
                <a:cs typeface="Arial"/>
              </a:rPr>
              <a:t>H</a:t>
            </a:r>
            <a:r>
              <a:rPr sz="2800" spc="229" dirty="0">
                <a:latin typeface="Arial"/>
                <a:cs typeface="Arial"/>
              </a:rPr>
              <a:t>I</a:t>
            </a:r>
            <a:r>
              <a:rPr sz="2800" spc="215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H  </a:t>
            </a:r>
            <a:r>
              <a:rPr sz="2800" spc="195" dirty="0">
                <a:latin typeface="Arial"/>
                <a:cs typeface="Arial"/>
              </a:rPr>
              <a:t>INTENSITY	</a:t>
            </a:r>
            <a:r>
              <a:rPr sz="2800" spc="145" dirty="0">
                <a:latin typeface="Arial"/>
                <a:cs typeface="Arial"/>
              </a:rPr>
              <a:t>LIGHT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908935" algn="l"/>
              </a:tabLst>
            </a:pPr>
            <a:r>
              <a:rPr sz="2800" spc="180" dirty="0">
                <a:latin typeface="Arial"/>
                <a:cs typeface="Arial"/>
              </a:rPr>
              <a:t>TECHNOLOGY	</a:t>
            </a:r>
            <a:r>
              <a:rPr sz="2800" spc="-15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40" y="2383790"/>
            <a:ext cx="783082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275" dirty="0">
                <a:latin typeface="Arial Black"/>
                <a:cs typeface="Arial Black"/>
              </a:rPr>
              <a:t>High </a:t>
            </a:r>
            <a:r>
              <a:rPr sz="2400" spc="-300" dirty="0">
                <a:latin typeface="Arial Black"/>
                <a:cs typeface="Arial Black"/>
              </a:rPr>
              <a:t>Intensity Light </a:t>
            </a:r>
            <a:r>
              <a:rPr sz="2400" spc="-290" dirty="0">
                <a:latin typeface="Arial Black"/>
                <a:cs typeface="Arial Black"/>
              </a:rPr>
              <a:t>Technology </a:t>
            </a:r>
            <a:r>
              <a:rPr sz="2400" spc="-315" dirty="0">
                <a:latin typeface="Arial Black"/>
                <a:cs typeface="Arial Black"/>
              </a:rPr>
              <a:t>can </a:t>
            </a:r>
            <a:r>
              <a:rPr sz="2400" spc="-275" dirty="0">
                <a:latin typeface="Arial Black"/>
                <a:cs typeface="Arial Black"/>
              </a:rPr>
              <a:t>be </a:t>
            </a:r>
            <a:r>
              <a:rPr sz="2400" spc="-270" dirty="0">
                <a:latin typeface="Arial Black"/>
                <a:cs typeface="Arial Black"/>
              </a:rPr>
              <a:t>used for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270" dirty="0">
                <a:latin typeface="Arial Black"/>
                <a:cs typeface="Arial Black"/>
              </a:rPr>
              <a:t>rapid  </a:t>
            </a:r>
            <a:r>
              <a:rPr sz="2400" spc="-305" dirty="0">
                <a:latin typeface="Arial Black"/>
                <a:cs typeface="Arial Black"/>
              </a:rPr>
              <a:t>inactivation </a:t>
            </a:r>
            <a:r>
              <a:rPr sz="2400" spc="-275" dirty="0">
                <a:latin typeface="Arial Black"/>
                <a:cs typeface="Arial Black"/>
              </a:rPr>
              <a:t>of </a:t>
            </a:r>
            <a:r>
              <a:rPr sz="2400" spc="-320" dirty="0">
                <a:latin typeface="Arial Black"/>
                <a:cs typeface="Arial Black"/>
              </a:rPr>
              <a:t>micro </a:t>
            </a:r>
            <a:r>
              <a:rPr sz="2400" spc="-285" dirty="0">
                <a:latin typeface="Arial Black"/>
                <a:cs typeface="Arial Black"/>
              </a:rPr>
              <a:t>organisms </a:t>
            </a:r>
            <a:r>
              <a:rPr sz="2400" spc="-275" dirty="0">
                <a:latin typeface="Arial Black"/>
                <a:cs typeface="Arial Black"/>
              </a:rPr>
              <a:t>on food </a:t>
            </a:r>
            <a:r>
              <a:rPr sz="2400" spc="-270" dirty="0">
                <a:latin typeface="Arial Black"/>
                <a:cs typeface="Arial Black"/>
              </a:rPr>
              <a:t>surfaces,  </a:t>
            </a:r>
            <a:r>
              <a:rPr sz="2400" spc="-300" dirty="0">
                <a:latin typeface="Arial Black"/>
                <a:cs typeface="Arial Black"/>
              </a:rPr>
              <a:t>equipments </a:t>
            </a:r>
            <a:r>
              <a:rPr sz="2400" spc="-275" dirty="0">
                <a:latin typeface="Arial Black"/>
                <a:cs typeface="Arial Black"/>
              </a:rPr>
              <a:t>and </a:t>
            </a:r>
            <a:r>
              <a:rPr sz="2400" spc="-270" dirty="0">
                <a:latin typeface="Arial Black"/>
                <a:cs typeface="Arial Black"/>
              </a:rPr>
              <a:t>food </a:t>
            </a:r>
            <a:r>
              <a:rPr sz="2400" spc="-305" dirty="0">
                <a:latin typeface="Arial Black"/>
                <a:cs typeface="Arial Black"/>
              </a:rPr>
              <a:t>packaging</a:t>
            </a:r>
            <a:r>
              <a:rPr sz="2400" spc="-195" dirty="0">
                <a:latin typeface="Arial Black"/>
                <a:cs typeface="Arial Black"/>
              </a:rPr>
              <a:t> </a:t>
            </a:r>
            <a:r>
              <a:rPr sz="2400" spc="-285" dirty="0">
                <a:latin typeface="Arial Black"/>
                <a:cs typeface="Arial Black"/>
              </a:rPr>
              <a:t>materials.</a:t>
            </a:r>
            <a:endParaRPr sz="2400">
              <a:latin typeface="Arial Black"/>
              <a:cs typeface="Arial Black"/>
            </a:endParaRPr>
          </a:p>
          <a:p>
            <a:pPr marL="12700" marR="262890">
              <a:lnSpc>
                <a:spcPct val="100000"/>
              </a:lnSpc>
              <a:spcBef>
                <a:spcPts val="288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275" dirty="0">
                <a:latin typeface="Arial Black"/>
                <a:cs typeface="Arial Black"/>
              </a:rPr>
              <a:t>High </a:t>
            </a:r>
            <a:r>
              <a:rPr sz="2400" spc="-300" dirty="0">
                <a:latin typeface="Arial Black"/>
                <a:cs typeface="Arial Black"/>
              </a:rPr>
              <a:t>intensity </a:t>
            </a:r>
            <a:r>
              <a:rPr sz="2400" spc="-350" dirty="0">
                <a:latin typeface="Arial Black"/>
                <a:cs typeface="Arial Black"/>
              </a:rPr>
              <a:t>white </a:t>
            </a:r>
            <a:r>
              <a:rPr sz="2400" spc="-300" dirty="0">
                <a:latin typeface="Arial Black"/>
                <a:cs typeface="Arial Black"/>
              </a:rPr>
              <a:t>light </a:t>
            </a:r>
            <a:r>
              <a:rPr sz="2400" spc="-270" dirty="0">
                <a:latin typeface="Arial Black"/>
                <a:cs typeface="Arial Black"/>
              </a:rPr>
              <a:t>and UV </a:t>
            </a:r>
            <a:r>
              <a:rPr sz="2400" spc="-300" dirty="0">
                <a:latin typeface="Arial Black"/>
                <a:cs typeface="Arial Black"/>
              </a:rPr>
              <a:t>light </a:t>
            </a:r>
            <a:r>
              <a:rPr sz="2400" spc="-270" dirty="0">
                <a:latin typeface="Arial Black"/>
                <a:cs typeface="Arial Black"/>
              </a:rPr>
              <a:t>food </a:t>
            </a:r>
            <a:r>
              <a:rPr sz="2400" spc="-285" dirty="0">
                <a:latin typeface="Arial Black"/>
                <a:cs typeface="Arial Black"/>
              </a:rPr>
              <a:t>preservation  </a:t>
            </a:r>
            <a:r>
              <a:rPr sz="2400" spc="-310" dirty="0">
                <a:latin typeface="Arial Black"/>
                <a:cs typeface="Arial Black"/>
              </a:rPr>
              <a:t>methods </a:t>
            </a:r>
            <a:r>
              <a:rPr sz="2400" spc="-295" dirty="0">
                <a:latin typeface="Arial Black"/>
                <a:cs typeface="Arial Black"/>
              </a:rPr>
              <a:t>employ </a:t>
            </a:r>
            <a:r>
              <a:rPr sz="2400" spc="-300" dirty="0">
                <a:latin typeface="Arial Black"/>
                <a:cs typeface="Arial Black"/>
              </a:rPr>
              <a:t>light </a:t>
            </a:r>
            <a:r>
              <a:rPr sz="2400" spc="-340" dirty="0">
                <a:latin typeface="Arial Black"/>
                <a:cs typeface="Arial Black"/>
              </a:rPr>
              <a:t>wave </a:t>
            </a:r>
            <a:r>
              <a:rPr sz="2400" spc="-290" dirty="0">
                <a:latin typeface="Arial Black"/>
                <a:cs typeface="Arial Black"/>
              </a:rPr>
              <a:t>lengths </a:t>
            </a:r>
            <a:r>
              <a:rPr sz="2400" spc="-275" dirty="0">
                <a:latin typeface="Arial Black"/>
                <a:cs typeface="Arial Black"/>
              </a:rPr>
              <a:t>ranging </a:t>
            </a:r>
            <a:r>
              <a:rPr sz="2400" spc="-305" dirty="0">
                <a:latin typeface="Arial Black"/>
                <a:cs typeface="Arial Black"/>
              </a:rPr>
              <a:t>from </a:t>
            </a:r>
            <a:r>
              <a:rPr sz="2400" spc="-295" dirty="0">
                <a:solidFill>
                  <a:srgbClr val="FF0000"/>
                </a:solidFill>
                <a:latin typeface="Arial Black"/>
                <a:cs typeface="Arial Black"/>
              </a:rPr>
              <a:t>ultra  violet </a:t>
            </a:r>
            <a:r>
              <a:rPr sz="2400" spc="-335" dirty="0">
                <a:solidFill>
                  <a:srgbClr val="FF0000"/>
                </a:solidFill>
                <a:latin typeface="Arial Black"/>
                <a:cs typeface="Arial Black"/>
              </a:rPr>
              <a:t>to </a:t>
            </a:r>
            <a:r>
              <a:rPr sz="2400" spc="-275" dirty="0">
                <a:solidFill>
                  <a:srgbClr val="FF0000"/>
                </a:solidFill>
                <a:latin typeface="Arial Black"/>
                <a:cs typeface="Arial Black"/>
              </a:rPr>
              <a:t>near </a:t>
            </a:r>
            <a:r>
              <a:rPr sz="2400" spc="-240" dirty="0">
                <a:solidFill>
                  <a:srgbClr val="FF0000"/>
                </a:solidFill>
                <a:latin typeface="Arial Black"/>
                <a:cs typeface="Arial Black"/>
              </a:rPr>
              <a:t>infra-red </a:t>
            </a:r>
            <a:r>
              <a:rPr sz="2400" spc="-254" dirty="0">
                <a:solidFill>
                  <a:srgbClr val="FF0000"/>
                </a:solidFill>
                <a:latin typeface="Arial Black"/>
                <a:cs typeface="Arial Black"/>
              </a:rPr>
              <a:t>i</a:t>
            </a:r>
            <a:r>
              <a:rPr sz="2400" spc="-254" dirty="0">
                <a:latin typeface="Arial Black"/>
                <a:cs typeface="Arial Black"/>
              </a:rPr>
              <a:t>n </a:t>
            </a:r>
            <a:r>
              <a:rPr sz="2400" spc="-295" dirty="0">
                <a:latin typeface="Arial Black"/>
                <a:cs typeface="Arial Black"/>
              </a:rPr>
              <a:t>short </a:t>
            </a:r>
            <a:r>
              <a:rPr sz="2400" spc="-290" dirty="0">
                <a:latin typeface="Arial Black"/>
                <a:cs typeface="Arial Black"/>
              </a:rPr>
              <a:t>intense</a:t>
            </a:r>
            <a:r>
              <a:rPr sz="2400" spc="-240" dirty="0">
                <a:latin typeface="Arial Black"/>
                <a:cs typeface="Arial Black"/>
              </a:rPr>
              <a:t> </a:t>
            </a:r>
            <a:r>
              <a:rPr sz="2400" spc="-250" dirty="0">
                <a:latin typeface="Arial Black"/>
                <a:cs typeface="Arial Black"/>
              </a:rPr>
              <a:t>pulse.</a:t>
            </a:r>
            <a:endParaRPr sz="2400">
              <a:latin typeface="Arial Black"/>
              <a:cs typeface="Arial Black"/>
            </a:endParaRPr>
          </a:p>
          <a:p>
            <a:pPr marL="12700" marR="700405">
              <a:lnSpc>
                <a:spcPct val="100000"/>
              </a:lnSpc>
              <a:spcBef>
                <a:spcPts val="288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250" dirty="0">
                <a:latin typeface="Arial Black"/>
                <a:cs typeface="Arial Black"/>
              </a:rPr>
              <a:t>Pulses </a:t>
            </a:r>
            <a:r>
              <a:rPr sz="2400" spc="-270" dirty="0">
                <a:latin typeface="Arial Black"/>
                <a:cs typeface="Arial Black"/>
              </a:rPr>
              <a:t>of </a:t>
            </a:r>
            <a:r>
              <a:rPr sz="2400" spc="-300" dirty="0">
                <a:latin typeface="Arial Black"/>
                <a:cs typeface="Arial Black"/>
              </a:rPr>
              <a:t>light </a:t>
            </a:r>
            <a:r>
              <a:rPr sz="2400" spc="-270" dirty="0">
                <a:latin typeface="Arial Black"/>
                <a:cs typeface="Arial Black"/>
              </a:rPr>
              <a:t>used for food </a:t>
            </a:r>
            <a:r>
              <a:rPr sz="2400" spc="-285" dirty="0">
                <a:latin typeface="Arial Black"/>
                <a:cs typeface="Arial Black"/>
              </a:rPr>
              <a:t>processing </a:t>
            </a:r>
            <a:r>
              <a:rPr sz="2400" spc="-295" dirty="0">
                <a:latin typeface="Arial Black"/>
                <a:cs typeface="Arial Black"/>
              </a:rPr>
              <a:t>applications  </a:t>
            </a:r>
            <a:r>
              <a:rPr sz="2400" spc="-300" dirty="0">
                <a:latin typeface="Arial Black"/>
                <a:cs typeface="Arial Black"/>
              </a:rPr>
              <a:t>typically </a:t>
            </a:r>
            <a:r>
              <a:rPr sz="2400" spc="-340" dirty="0">
                <a:latin typeface="Arial Black"/>
                <a:cs typeface="Arial Black"/>
              </a:rPr>
              <a:t>emit </a:t>
            </a:r>
            <a:r>
              <a:rPr sz="2400" spc="-275" dirty="0">
                <a:solidFill>
                  <a:srgbClr val="FF0000"/>
                </a:solidFill>
                <a:latin typeface="Arial Black"/>
                <a:cs typeface="Arial Black"/>
              </a:rPr>
              <a:t>one </a:t>
            </a:r>
            <a:r>
              <a:rPr sz="2400" spc="-335" dirty="0">
                <a:solidFill>
                  <a:srgbClr val="FF0000"/>
                </a:solidFill>
                <a:latin typeface="Arial Black"/>
                <a:cs typeface="Arial Black"/>
              </a:rPr>
              <a:t>to </a:t>
            </a:r>
            <a:r>
              <a:rPr sz="2400" spc="-360" dirty="0">
                <a:solidFill>
                  <a:srgbClr val="FF0000"/>
                </a:solidFill>
                <a:latin typeface="Arial Black"/>
                <a:cs typeface="Arial Black"/>
              </a:rPr>
              <a:t>twenty </a:t>
            </a:r>
            <a:r>
              <a:rPr sz="2400" spc="-270" dirty="0">
                <a:solidFill>
                  <a:srgbClr val="FF0000"/>
                </a:solidFill>
                <a:latin typeface="Arial Black"/>
                <a:cs typeface="Arial Black"/>
              </a:rPr>
              <a:t>flashes </a:t>
            </a:r>
            <a:r>
              <a:rPr sz="2400" spc="-275" dirty="0">
                <a:solidFill>
                  <a:srgbClr val="FF0000"/>
                </a:solidFill>
                <a:latin typeface="Arial Black"/>
                <a:cs typeface="Arial Black"/>
              </a:rPr>
              <a:t>per </a:t>
            </a:r>
            <a:r>
              <a:rPr sz="2400" spc="-295" dirty="0">
                <a:solidFill>
                  <a:srgbClr val="FF0000"/>
                </a:solidFill>
                <a:latin typeface="Arial Black"/>
                <a:cs typeface="Arial Black"/>
              </a:rPr>
              <a:t>second </a:t>
            </a:r>
            <a:r>
              <a:rPr sz="2400" spc="-275" dirty="0">
                <a:latin typeface="Arial Black"/>
                <a:cs typeface="Arial Black"/>
              </a:rPr>
              <a:t>of  </a:t>
            </a:r>
            <a:r>
              <a:rPr sz="2400" spc="-315" dirty="0">
                <a:latin typeface="Arial Black"/>
                <a:cs typeface="Arial Black"/>
              </a:rPr>
              <a:t>electromagnetic</a:t>
            </a:r>
            <a:r>
              <a:rPr sz="2400" spc="-140" dirty="0">
                <a:latin typeface="Arial Black"/>
                <a:cs typeface="Arial Black"/>
              </a:rPr>
              <a:t> </a:t>
            </a:r>
            <a:r>
              <a:rPr sz="2400" spc="-270" dirty="0">
                <a:latin typeface="Arial Black"/>
                <a:cs typeface="Arial Black"/>
              </a:rPr>
              <a:t>energy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2239009"/>
            <a:ext cx="831659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7663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03200" algn="l"/>
              </a:tabLst>
            </a:pPr>
            <a:r>
              <a:rPr sz="2400" spc="-330" dirty="0">
                <a:latin typeface="Arial Black"/>
                <a:cs typeface="Arial Black"/>
              </a:rPr>
              <a:t>It </a:t>
            </a:r>
            <a:r>
              <a:rPr sz="2400" spc="-270" dirty="0">
                <a:latin typeface="Arial Black"/>
                <a:cs typeface="Arial Black"/>
              </a:rPr>
              <a:t>is </a:t>
            </a:r>
            <a:r>
              <a:rPr sz="2400" spc="-275" dirty="0">
                <a:latin typeface="Arial Black"/>
                <a:cs typeface="Arial Black"/>
              </a:rPr>
              <a:t>generally </a:t>
            </a:r>
            <a:r>
              <a:rPr sz="2400" spc="-325" dirty="0">
                <a:latin typeface="Arial Black"/>
                <a:cs typeface="Arial Black"/>
              </a:rPr>
              <a:t>accepted </a:t>
            </a:r>
            <a:r>
              <a:rPr sz="2400" spc="-340" dirty="0">
                <a:latin typeface="Arial Black"/>
                <a:cs typeface="Arial Black"/>
              </a:rPr>
              <a:t>that </a:t>
            </a:r>
            <a:r>
              <a:rPr sz="2400" spc="-270" dirty="0">
                <a:solidFill>
                  <a:srgbClr val="FF0000"/>
                </a:solidFill>
                <a:latin typeface="Arial Black"/>
                <a:cs typeface="Arial Black"/>
              </a:rPr>
              <a:t>UV </a:t>
            </a:r>
            <a:r>
              <a:rPr sz="2400" spc="-275" dirty="0">
                <a:latin typeface="Arial Black"/>
                <a:cs typeface="Arial Black"/>
              </a:rPr>
              <a:t>plays </a:t>
            </a:r>
            <a:r>
              <a:rPr sz="2400" spc="-270" dirty="0">
                <a:latin typeface="Arial Black"/>
                <a:cs typeface="Arial Black"/>
              </a:rPr>
              <a:t>a </a:t>
            </a:r>
            <a:r>
              <a:rPr sz="2400" spc="-320" dirty="0">
                <a:latin typeface="Arial Black"/>
                <a:cs typeface="Arial Black"/>
              </a:rPr>
              <a:t>critical </a:t>
            </a:r>
            <a:r>
              <a:rPr sz="2400" spc="-270" dirty="0">
                <a:latin typeface="Arial Black"/>
                <a:cs typeface="Arial Black"/>
              </a:rPr>
              <a:t>role in </a:t>
            </a:r>
            <a:r>
              <a:rPr sz="2400" spc="-27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-300" dirty="0">
                <a:solidFill>
                  <a:srgbClr val="FF0000"/>
                </a:solidFill>
                <a:latin typeface="Arial Black"/>
                <a:cs typeface="Arial Black"/>
              </a:rPr>
              <a:t>microbial</a:t>
            </a:r>
            <a:r>
              <a:rPr sz="2400" spc="-1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-295" dirty="0">
                <a:solidFill>
                  <a:srgbClr val="FF0000"/>
                </a:solidFill>
                <a:latin typeface="Arial Black"/>
                <a:cs typeface="Arial Black"/>
              </a:rPr>
              <a:t>inactivation.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2700" marR="155575">
              <a:lnSpc>
                <a:spcPct val="100000"/>
              </a:lnSpc>
              <a:buFont typeface="Arial"/>
              <a:buChar char="•"/>
              <a:tabLst>
                <a:tab pos="120650" algn="l"/>
              </a:tabLst>
            </a:pPr>
            <a:r>
              <a:rPr sz="2400" spc="-270" dirty="0">
                <a:latin typeface="Arial Black"/>
                <a:cs typeface="Arial Black"/>
              </a:rPr>
              <a:t>The </a:t>
            </a:r>
            <a:r>
              <a:rPr sz="2400" spc="-330" dirty="0">
                <a:latin typeface="Arial Black"/>
                <a:cs typeface="Arial Black"/>
              </a:rPr>
              <a:t>treatment </a:t>
            </a:r>
            <a:r>
              <a:rPr sz="2400" spc="-275" dirty="0">
                <a:latin typeface="Arial Black"/>
                <a:cs typeface="Arial Black"/>
              </a:rPr>
              <a:t>is </a:t>
            </a:r>
            <a:r>
              <a:rPr sz="2400" spc="-335" dirty="0">
                <a:solidFill>
                  <a:srgbClr val="FF0000"/>
                </a:solidFill>
                <a:latin typeface="Arial Black"/>
                <a:cs typeface="Arial Black"/>
              </a:rPr>
              <a:t>most </a:t>
            </a:r>
            <a:r>
              <a:rPr sz="2400" spc="-300" dirty="0">
                <a:solidFill>
                  <a:srgbClr val="FF0000"/>
                </a:solidFill>
                <a:latin typeface="Arial Black"/>
                <a:cs typeface="Arial Black"/>
              </a:rPr>
              <a:t>effective </a:t>
            </a:r>
            <a:r>
              <a:rPr sz="2400" spc="-275" dirty="0">
                <a:latin typeface="Arial Black"/>
                <a:cs typeface="Arial Black"/>
              </a:rPr>
              <a:t>on </a:t>
            </a:r>
            <a:r>
              <a:rPr sz="2400" spc="-290" dirty="0">
                <a:latin typeface="Arial Black"/>
                <a:cs typeface="Arial Black"/>
              </a:rPr>
              <a:t>smooth, </a:t>
            </a:r>
            <a:r>
              <a:rPr sz="2400" spc="-295" dirty="0">
                <a:latin typeface="Arial Black"/>
                <a:cs typeface="Arial Black"/>
              </a:rPr>
              <a:t>nonreflecting  </a:t>
            </a:r>
            <a:r>
              <a:rPr sz="2400" spc="-285" dirty="0">
                <a:latin typeface="Arial Black"/>
                <a:cs typeface="Arial Black"/>
              </a:rPr>
              <a:t>surfaces </a:t>
            </a:r>
            <a:r>
              <a:rPr sz="2400" spc="-275" dirty="0">
                <a:latin typeface="Arial Black"/>
                <a:cs typeface="Arial Black"/>
              </a:rPr>
              <a:t>or </a:t>
            </a:r>
            <a:r>
              <a:rPr sz="2400" spc="-270" dirty="0">
                <a:latin typeface="Arial Black"/>
                <a:cs typeface="Arial Black"/>
              </a:rPr>
              <a:t>in </a:t>
            </a:r>
            <a:r>
              <a:rPr sz="2400" spc="-275" dirty="0">
                <a:latin typeface="Arial Black"/>
                <a:cs typeface="Arial Black"/>
              </a:rPr>
              <a:t>liquids </a:t>
            </a:r>
            <a:r>
              <a:rPr sz="2400" spc="-335" dirty="0">
                <a:latin typeface="Arial Black"/>
                <a:cs typeface="Arial Black"/>
              </a:rPr>
              <a:t>that </a:t>
            </a:r>
            <a:r>
              <a:rPr sz="2400" spc="-270" dirty="0">
                <a:latin typeface="Arial Black"/>
                <a:cs typeface="Arial Black"/>
              </a:rPr>
              <a:t>are free of </a:t>
            </a:r>
            <a:r>
              <a:rPr sz="2400" spc="-275" dirty="0">
                <a:latin typeface="Arial Black"/>
                <a:cs typeface="Arial Black"/>
              </a:rPr>
              <a:t>suspended</a:t>
            </a:r>
            <a:r>
              <a:rPr sz="2400" spc="110" dirty="0">
                <a:latin typeface="Arial Black"/>
                <a:cs typeface="Arial Black"/>
              </a:rPr>
              <a:t> </a:t>
            </a:r>
            <a:r>
              <a:rPr sz="2400" spc="-295" dirty="0">
                <a:latin typeface="Arial Black"/>
                <a:cs typeface="Arial Black"/>
              </a:rPr>
              <a:t>particulates.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ts val="275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120650" algn="l"/>
              </a:tabLst>
            </a:pPr>
            <a:r>
              <a:rPr sz="2400" spc="-270" dirty="0">
                <a:latin typeface="Arial Black"/>
                <a:cs typeface="Arial Black"/>
              </a:rPr>
              <a:t>In </a:t>
            </a:r>
            <a:r>
              <a:rPr sz="2400" spc="-290" dirty="0">
                <a:latin typeface="Arial Black"/>
                <a:cs typeface="Arial Black"/>
              </a:rPr>
              <a:t>surface </a:t>
            </a:r>
            <a:r>
              <a:rPr sz="2400" spc="-305" dirty="0">
                <a:latin typeface="Arial Black"/>
                <a:cs typeface="Arial Black"/>
              </a:rPr>
              <a:t>treatments, </a:t>
            </a:r>
            <a:r>
              <a:rPr sz="2400" spc="-270" dirty="0">
                <a:latin typeface="Arial Black"/>
                <a:cs typeface="Arial Black"/>
              </a:rPr>
              <a:t>rough </a:t>
            </a:r>
            <a:r>
              <a:rPr sz="2400" spc="-285" dirty="0">
                <a:latin typeface="Arial Black"/>
                <a:cs typeface="Arial Black"/>
              </a:rPr>
              <a:t>surfaces </a:t>
            </a:r>
            <a:r>
              <a:rPr sz="2400" spc="-275" dirty="0">
                <a:latin typeface="Arial Black"/>
                <a:cs typeface="Arial Black"/>
              </a:rPr>
              <a:t>hinder </a:t>
            </a:r>
            <a:r>
              <a:rPr sz="2400" spc="-305" dirty="0">
                <a:solidFill>
                  <a:srgbClr val="FF0000"/>
                </a:solidFill>
                <a:latin typeface="Arial Black"/>
                <a:cs typeface="Arial Black"/>
              </a:rPr>
              <a:t>inactivation </a:t>
            </a:r>
            <a:r>
              <a:rPr sz="2400" spc="-275" dirty="0">
                <a:latin typeface="Arial Black"/>
                <a:cs typeface="Arial Black"/>
              </a:rPr>
              <a:t>due  </a:t>
            </a:r>
            <a:r>
              <a:rPr sz="2400" spc="-335" dirty="0">
                <a:latin typeface="Arial Black"/>
                <a:cs typeface="Arial Black"/>
              </a:rPr>
              <a:t>to </a:t>
            </a:r>
            <a:r>
              <a:rPr sz="2400" spc="-305" dirty="0">
                <a:latin typeface="Arial Black"/>
                <a:cs typeface="Arial Black"/>
              </a:rPr>
              <a:t>cell</a:t>
            </a:r>
            <a:r>
              <a:rPr sz="2400" spc="-415" dirty="0">
                <a:latin typeface="Arial Black"/>
                <a:cs typeface="Arial Black"/>
              </a:rPr>
              <a:t> </a:t>
            </a:r>
            <a:r>
              <a:rPr sz="2400" spc="-254" dirty="0">
                <a:latin typeface="Arial Black"/>
                <a:cs typeface="Arial Black"/>
              </a:rPr>
              <a:t>hiding.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42620"/>
            <a:ext cx="39039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5635" algn="l"/>
              </a:tabLst>
            </a:pPr>
            <a:r>
              <a:rPr sz="4400" spc="-5" dirty="0">
                <a:solidFill>
                  <a:srgbClr val="333399"/>
                </a:solidFill>
                <a:latin typeface="Arial"/>
                <a:cs typeface="Arial"/>
              </a:rPr>
              <a:t>Ohm</a:t>
            </a:r>
            <a:r>
              <a:rPr sz="4400" spc="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4400" dirty="0">
                <a:solidFill>
                  <a:srgbClr val="333399"/>
                </a:solidFill>
                <a:latin typeface="Arial"/>
                <a:cs typeface="Arial"/>
              </a:rPr>
              <a:t>c	</a:t>
            </a:r>
            <a:r>
              <a:rPr sz="4400" spc="-10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4400" spc="-5" dirty="0">
                <a:solidFill>
                  <a:srgbClr val="333399"/>
                </a:solidFill>
                <a:latin typeface="Arial"/>
                <a:cs typeface="Arial"/>
              </a:rPr>
              <a:t>ea</a:t>
            </a:r>
            <a:r>
              <a:rPr sz="44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4400" spc="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4400" spc="-5" dirty="0">
                <a:solidFill>
                  <a:srgbClr val="333399"/>
                </a:solidFill>
                <a:latin typeface="Arial"/>
                <a:cs typeface="Arial"/>
              </a:rPr>
              <a:t>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100" y="2244090"/>
            <a:ext cx="200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30" dirty="0">
                <a:solidFill>
                  <a:srgbClr val="3333CC"/>
                </a:solidFill>
                <a:latin typeface="Symbol"/>
                <a:cs typeface="Symbol"/>
              </a:rPr>
              <a:t>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2175509"/>
            <a:ext cx="7718425" cy="2310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Ohmic heating </a:t>
            </a:r>
            <a:r>
              <a:rPr sz="3000" spc="5" dirty="0">
                <a:latin typeface="Arial"/>
                <a:cs typeface="Arial"/>
              </a:rPr>
              <a:t>is </a:t>
            </a:r>
            <a:r>
              <a:rPr sz="3000" spc="-5" dirty="0">
                <a:latin typeface="Arial"/>
                <a:cs typeface="Arial"/>
              </a:rPr>
              <a:t>an advanced terminal  processing method </a:t>
            </a:r>
            <a:r>
              <a:rPr sz="3000" spc="-10" dirty="0">
                <a:latin typeface="Arial"/>
                <a:cs typeface="Arial"/>
              </a:rPr>
              <a:t>where </a:t>
            </a:r>
            <a:r>
              <a:rPr sz="3000" spc="-5" dirty="0">
                <a:latin typeface="Arial"/>
                <a:cs typeface="Arial"/>
              </a:rPr>
              <a:t>in the </a:t>
            </a:r>
            <a:r>
              <a:rPr sz="3000" spc="-10" dirty="0">
                <a:latin typeface="Arial"/>
                <a:cs typeface="Arial"/>
              </a:rPr>
              <a:t>food </a:t>
            </a:r>
            <a:r>
              <a:rPr sz="3000" spc="-5" dirty="0">
                <a:latin typeface="Arial"/>
                <a:cs typeface="Arial"/>
              </a:rPr>
              <a:t>material  </a:t>
            </a:r>
            <a:r>
              <a:rPr sz="3000" spc="-10" dirty="0">
                <a:latin typeface="Arial"/>
                <a:cs typeface="Arial"/>
              </a:rPr>
              <a:t>which </a:t>
            </a:r>
            <a:r>
              <a:rPr sz="3000" spc="-5" dirty="0">
                <a:latin typeface="Arial"/>
                <a:cs typeface="Arial"/>
              </a:rPr>
              <a:t>serves as an electrical resistor, is  </a:t>
            </a:r>
            <a:r>
              <a:rPr sz="3000" spc="-10" dirty="0">
                <a:latin typeface="Arial"/>
                <a:cs typeface="Arial"/>
              </a:rPr>
              <a:t>heated </a:t>
            </a:r>
            <a:r>
              <a:rPr sz="3000" spc="-5" dirty="0">
                <a:latin typeface="Arial"/>
                <a:cs typeface="Arial"/>
              </a:rPr>
              <a:t>by passing electricity through </a:t>
            </a:r>
            <a:r>
              <a:rPr sz="3000" spc="-10" dirty="0">
                <a:latin typeface="Arial"/>
                <a:cs typeface="Arial"/>
              </a:rPr>
              <a:t>Which  </a:t>
            </a:r>
            <a:r>
              <a:rPr sz="3000" dirty="0">
                <a:latin typeface="Arial"/>
                <a:cs typeface="Arial"/>
              </a:rPr>
              <a:t>result </a:t>
            </a:r>
            <a:r>
              <a:rPr sz="3000" spc="5" dirty="0">
                <a:latin typeface="Arial"/>
                <a:cs typeface="Arial"/>
              </a:rPr>
              <a:t>in </a:t>
            </a:r>
            <a:r>
              <a:rPr sz="3000" spc="-5" dirty="0">
                <a:latin typeface="Arial"/>
                <a:cs typeface="Arial"/>
              </a:rPr>
              <a:t>rapid </a:t>
            </a:r>
            <a:r>
              <a:rPr sz="3000" dirty="0">
                <a:latin typeface="Arial"/>
                <a:cs typeface="Arial"/>
              </a:rPr>
              <a:t>&amp; </a:t>
            </a:r>
            <a:r>
              <a:rPr sz="3000" spc="-5" dirty="0">
                <a:latin typeface="Arial"/>
                <a:cs typeface="Arial"/>
              </a:rPr>
              <a:t>uniform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heating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100" y="5175250"/>
            <a:ext cx="200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30" dirty="0">
                <a:solidFill>
                  <a:srgbClr val="3333CC"/>
                </a:solidFill>
                <a:latin typeface="Symbol"/>
                <a:cs typeface="Symbol"/>
              </a:rPr>
              <a:t>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000" y="5106670"/>
            <a:ext cx="79121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Electrical resistance heating or </a:t>
            </a:r>
            <a:r>
              <a:rPr sz="3000" spc="-10" dirty="0">
                <a:latin typeface="Arial"/>
                <a:cs typeface="Arial"/>
              </a:rPr>
              <a:t>joule heating </a:t>
            </a:r>
            <a:r>
              <a:rPr sz="3000" spc="-5" dirty="0">
                <a:latin typeface="Arial"/>
                <a:cs typeface="Arial"/>
              </a:rPr>
              <a:t>or  electro-heating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7080" y="6483350"/>
            <a:ext cx="2222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0" dirty="0">
                <a:latin typeface="Arial Black"/>
                <a:cs typeface="Arial Black"/>
              </a:rPr>
              <a:t>1</a:t>
            </a:r>
            <a:r>
              <a:rPr sz="1400" spc="-160" dirty="0">
                <a:latin typeface="Arial Black"/>
                <a:cs typeface="Arial Black"/>
              </a:rPr>
              <a:t>3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7110" y="718820"/>
            <a:ext cx="4895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3200" algn="l"/>
              </a:tabLst>
            </a:pPr>
            <a:r>
              <a:rPr sz="4400" spc="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4400" spc="-5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4400" spc="-1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4400" spc="-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440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4400" spc="-5" dirty="0">
                <a:solidFill>
                  <a:srgbClr val="333399"/>
                </a:solidFill>
                <a:latin typeface="Arial"/>
                <a:cs typeface="Arial"/>
              </a:rPr>
              <a:t>tan</a:t>
            </a:r>
            <a:r>
              <a:rPr sz="4400" dirty="0">
                <a:solidFill>
                  <a:srgbClr val="333399"/>
                </a:solidFill>
                <a:latin typeface="Arial"/>
                <a:cs typeface="Arial"/>
              </a:rPr>
              <a:t>t	</a:t>
            </a:r>
            <a:r>
              <a:rPr sz="4400" spc="-5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r>
              <a:rPr sz="4400" spc="-1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4400" spc="-5" dirty="0">
                <a:solidFill>
                  <a:srgbClr val="333399"/>
                </a:solidFill>
                <a:latin typeface="Arial"/>
                <a:cs typeface="Arial"/>
              </a:rPr>
              <a:t>ne</a:t>
            </a:r>
            <a:r>
              <a:rPr sz="4400" spc="-10" dirty="0">
                <a:solidFill>
                  <a:srgbClr val="333399"/>
                </a:solidFill>
                <a:latin typeface="Arial"/>
                <a:cs typeface="Arial"/>
              </a:rPr>
              <a:t>f</a:t>
            </a:r>
            <a:r>
              <a:rPr sz="4400" spc="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4400" spc="-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4400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604770"/>
            <a:ext cx="5217795" cy="286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Clr>
                <a:srgbClr val="3333CC"/>
              </a:buClr>
              <a:buSzPct val="59375"/>
              <a:buAutoNum type="arabicPeriod"/>
              <a:tabLst>
                <a:tab pos="583565" algn="l"/>
                <a:tab pos="584200" algn="l"/>
              </a:tabLst>
            </a:pPr>
            <a:r>
              <a:rPr sz="3200" dirty="0">
                <a:latin typeface="Arial"/>
                <a:cs typeface="Arial"/>
              </a:rPr>
              <a:t>Fast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Processing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33CC"/>
              </a:buClr>
              <a:buFont typeface="Arial"/>
              <a:buAutoNum type="arabicPeriod"/>
            </a:pPr>
            <a:endParaRPr sz="47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Clr>
                <a:srgbClr val="3333CC"/>
              </a:buClr>
              <a:buSzPct val="59375"/>
              <a:buAutoNum type="arabicPeriod"/>
              <a:tabLst>
                <a:tab pos="583565" algn="l"/>
                <a:tab pos="584200" algn="l"/>
              </a:tabLst>
            </a:pPr>
            <a:r>
              <a:rPr sz="3200" dirty="0">
                <a:latin typeface="Arial"/>
                <a:cs typeface="Arial"/>
              </a:rPr>
              <a:t>Homogeneous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Treatment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333CC"/>
              </a:buClr>
              <a:buFont typeface="Arial"/>
              <a:buAutoNum type="arabicPeriod"/>
            </a:pPr>
            <a:endParaRPr sz="47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Clr>
                <a:srgbClr val="3333CC"/>
              </a:buClr>
              <a:buSzPct val="59375"/>
              <a:buAutoNum type="arabicPeriod"/>
              <a:tabLst>
                <a:tab pos="583565" algn="l"/>
                <a:tab pos="584200" algn="l"/>
              </a:tabLst>
            </a:pPr>
            <a:r>
              <a:rPr sz="3200" dirty="0">
                <a:latin typeface="Arial"/>
                <a:cs typeface="Arial"/>
              </a:rPr>
              <a:t>More </a:t>
            </a:r>
            <a:r>
              <a:rPr sz="3200" spc="-5" dirty="0">
                <a:latin typeface="Arial"/>
                <a:cs typeface="Arial"/>
              </a:rPr>
              <a:t>effective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method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7080" y="6483350"/>
            <a:ext cx="2222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0" dirty="0">
                <a:latin typeface="Arial Black"/>
                <a:cs typeface="Arial Black"/>
              </a:rPr>
              <a:t>1</a:t>
            </a:r>
            <a:r>
              <a:rPr sz="1400" spc="-160" dirty="0">
                <a:latin typeface="Arial Black"/>
                <a:cs typeface="Arial Black"/>
              </a:rPr>
              <a:t>4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9780" y="6483808"/>
            <a:ext cx="1968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spc="-170" dirty="0">
                <a:latin typeface="Arial Black"/>
                <a:cs typeface="Arial Black"/>
              </a:rPr>
              <a:t>1</a:t>
            </a:r>
            <a:r>
              <a:rPr sz="1400" spc="-160" dirty="0">
                <a:latin typeface="Arial Black"/>
                <a:cs typeface="Arial Black"/>
              </a:rPr>
              <a:t>5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3510" y="2071370"/>
            <a:ext cx="8858250" cy="4786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260350"/>
            <a:ext cx="8785860" cy="633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69" y="2735579"/>
            <a:ext cx="854710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8490">
              <a:lnSpc>
                <a:spcPct val="100000"/>
              </a:lnSpc>
              <a:spcBef>
                <a:spcPts val="100"/>
              </a:spcBef>
              <a:buFont typeface="Symbol"/>
              <a:buChar char=""/>
              <a:tabLst>
                <a:tab pos="350520" algn="l"/>
              </a:tabLst>
            </a:pPr>
            <a:r>
              <a:rPr sz="2400" spc="-275" dirty="0">
                <a:latin typeface="Arial Black"/>
                <a:cs typeface="Arial Black"/>
              </a:rPr>
              <a:t>The </a:t>
            </a:r>
            <a:r>
              <a:rPr sz="2400" spc="-305" dirty="0">
                <a:latin typeface="Arial Black"/>
                <a:cs typeface="Arial Black"/>
              </a:rPr>
              <a:t>main </a:t>
            </a:r>
            <a:r>
              <a:rPr sz="2400" spc="-290" dirty="0">
                <a:latin typeface="Arial Black"/>
                <a:cs typeface="Arial Black"/>
              </a:rPr>
              <a:t>problem </a:t>
            </a:r>
            <a:r>
              <a:rPr sz="2400" spc="-370" dirty="0">
                <a:latin typeface="Arial Black"/>
                <a:cs typeface="Arial Black"/>
              </a:rPr>
              <a:t>with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310" dirty="0">
                <a:solidFill>
                  <a:srgbClr val="FF0000"/>
                </a:solidFill>
                <a:latin typeface="Arial Black"/>
                <a:cs typeface="Arial Black"/>
              </a:rPr>
              <a:t>thermal </a:t>
            </a:r>
            <a:r>
              <a:rPr sz="2400" spc="-285" dirty="0">
                <a:latin typeface="Arial Black"/>
                <a:cs typeface="Arial Black"/>
              </a:rPr>
              <a:t>processing </a:t>
            </a:r>
            <a:r>
              <a:rPr sz="2400" spc="-275" dirty="0">
                <a:latin typeface="Arial Black"/>
                <a:cs typeface="Arial Black"/>
              </a:rPr>
              <a:t>of food </a:t>
            </a:r>
            <a:r>
              <a:rPr sz="2400" spc="-270" dirty="0">
                <a:latin typeface="Arial Black"/>
                <a:cs typeface="Arial Black"/>
              </a:rPr>
              <a:t>is </a:t>
            </a:r>
            <a:r>
              <a:rPr sz="2400" spc="-270" dirty="0">
                <a:solidFill>
                  <a:srgbClr val="FF0000"/>
                </a:solidFill>
                <a:latin typeface="Arial Black"/>
                <a:cs typeface="Arial Black"/>
              </a:rPr>
              <a:t> loss </a:t>
            </a:r>
            <a:r>
              <a:rPr sz="2400" spc="-275" dirty="0">
                <a:latin typeface="Arial Black"/>
                <a:cs typeface="Arial Black"/>
              </a:rPr>
              <a:t>of </a:t>
            </a:r>
            <a:r>
              <a:rPr sz="2400" spc="-290" dirty="0">
                <a:latin typeface="Arial Black"/>
                <a:cs typeface="Arial Black"/>
              </a:rPr>
              <a:t>volatile </a:t>
            </a:r>
            <a:r>
              <a:rPr sz="2400" spc="-285" dirty="0">
                <a:latin typeface="Arial Black"/>
                <a:cs typeface="Arial Black"/>
              </a:rPr>
              <a:t>compounds, nutrients,</a:t>
            </a:r>
            <a:r>
              <a:rPr sz="2400" spc="-430" dirty="0">
                <a:latin typeface="Arial Black"/>
                <a:cs typeface="Arial Black"/>
              </a:rPr>
              <a:t> </a:t>
            </a:r>
            <a:r>
              <a:rPr sz="2400" spc="-275" dirty="0">
                <a:latin typeface="Arial Black"/>
                <a:cs typeface="Arial Black"/>
              </a:rPr>
              <a:t>and </a:t>
            </a:r>
            <a:r>
              <a:rPr sz="2400" spc="-254" dirty="0">
                <a:latin typeface="Arial Black"/>
                <a:cs typeface="Arial Black"/>
              </a:rPr>
              <a:t>flavour.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"/>
            </a:pPr>
            <a:endParaRPr sz="2500">
              <a:latin typeface="Times New Roman"/>
              <a:cs typeface="Times New Roman"/>
            </a:endParaRPr>
          </a:p>
          <a:p>
            <a:pPr marL="12700" marR="335915">
              <a:lnSpc>
                <a:spcPct val="100000"/>
              </a:lnSpc>
              <a:buFont typeface="Symbol"/>
              <a:buChar char=""/>
              <a:tabLst>
                <a:tab pos="350520" algn="l"/>
              </a:tabLst>
            </a:pPr>
            <a:r>
              <a:rPr sz="2400" spc="-275" dirty="0">
                <a:latin typeface="Arial Black"/>
                <a:cs typeface="Arial Black"/>
              </a:rPr>
              <a:t>To </a:t>
            </a:r>
            <a:r>
              <a:rPr sz="2400" spc="-305" dirty="0">
                <a:latin typeface="Arial Black"/>
                <a:cs typeface="Arial Black"/>
              </a:rPr>
              <a:t>overcome </a:t>
            </a:r>
            <a:r>
              <a:rPr sz="2400" spc="-295" dirty="0">
                <a:latin typeface="Arial Black"/>
                <a:cs typeface="Arial Black"/>
              </a:rPr>
              <a:t>these </a:t>
            </a:r>
            <a:r>
              <a:rPr sz="2400" spc="-290" dirty="0">
                <a:latin typeface="Arial Black"/>
                <a:cs typeface="Arial Black"/>
              </a:rPr>
              <a:t>problems </a:t>
            </a:r>
            <a:r>
              <a:rPr sz="2400" spc="-275" dirty="0">
                <a:latin typeface="Arial Black"/>
                <a:cs typeface="Arial Black"/>
              </a:rPr>
              <a:t>non </a:t>
            </a:r>
            <a:r>
              <a:rPr sz="2400" spc="-310" dirty="0">
                <a:latin typeface="Arial Black"/>
                <a:cs typeface="Arial Black"/>
              </a:rPr>
              <a:t>thermal methods </a:t>
            </a:r>
            <a:r>
              <a:rPr sz="2400" spc="-335" dirty="0">
                <a:latin typeface="Arial Black"/>
                <a:cs typeface="Arial Black"/>
              </a:rPr>
              <a:t>came  </a:t>
            </a:r>
            <a:r>
              <a:rPr sz="2400" spc="-305" dirty="0">
                <a:latin typeface="Arial Black"/>
                <a:cs typeface="Arial Black"/>
              </a:rPr>
              <a:t>into </a:t>
            </a:r>
            <a:r>
              <a:rPr sz="2400" spc="-270" dirty="0">
                <a:latin typeface="Arial Black"/>
                <a:cs typeface="Arial Black"/>
              </a:rPr>
              <a:t>food </a:t>
            </a:r>
            <a:r>
              <a:rPr sz="2400" spc="-285" dirty="0">
                <a:latin typeface="Arial Black"/>
                <a:cs typeface="Arial Black"/>
              </a:rPr>
              <a:t>industries </a:t>
            </a:r>
            <a:r>
              <a:rPr sz="2400" spc="-330" dirty="0">
                <a:latin typeface="Arial Black"/>
                <a:cs typeface="Arial Black"/>
              </a:rPr>
              <a:t>to </a:t>
            </a:r>
            <a:r>
              <a:rPr sz="2400" spc="-290" dirty="0">
                <a:latin typeface="Arial Black"/>
                <a:cs typeface="Arial Black"/>
              </a:rPr>
              <a:t>increase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300" dirty="0">
                <a:latin typeface="Arial Black"/>
                <a:cs typeface="Arial Black"/>
              </a:rPr>
              <a:t>production rate </a:t>
            </a:r>
            <a:r>
              <a:rPr sz="2400" spc="-275" dirty="0">
                <a:latin typeface="Arial Black"/>
                <a:cs typeface="Arial Black"/>
              </a:rPr>
              <a:t>and</a:t>
            </a:r>
            <a:r>
              <a:rPr sz="2400" spc="235" dirty="0">
                <a:latin typeface="Arial Black"/>
                <a:cs typeface="Arial Black"/>
              </a:rPr>
              <a:t> </a:t>
            </a:r>
            <a:r>
              <a:rPr sz="2400" spc="-270" dirty="0">
                <a:latin typeface="Arial Black"/>
                <a:cs typeface="Arial Black"/>
              </a:rPr>
              <a:t>profit.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"/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Symbol"/>
              <a:buChar char=""/>
              <a:tabLst>
                <a:tab pos="350520" algn="l"/>
              </a:tabLst>
            </a:pPr>
            <a:r>
              <a:rPr sz="2400" spc="-275" dirty="0">
                <a:latin typeface="Arial Black"/>
                <a:cs typeface="Arial Black"/>
              </a:rPr>
              <a:t>The non </a:t>
            </a:r>
            <a:r>
              <a:rPr sz="2400" spc="-310" dirty="0">
                <a:latin typeface="Arial Black"/>
                <a:cs typeface="Arial Black"/>
              </a:rPr>
              <a:t>thermal </a:t>
            </a:r>
            <a:r>
              <a:rPr sz="2400" spc="-285" dirty="0">
                <a:latin typeface="Arial Black"/>
                <a:cs typeface="Arial Black"/>
              </a:rPr>
              <a:t>processing </a:t>
            </a:r>
            <a:r>
              <a:rPr sz="2400" spc="-270" dirty="0">
                <a:latin typeface="Arial Black"/>
                <a:cs typeface="Arial Black"/>
              </a:rPr>
              <a:t>is used for </a:t>
            </a:r>
            <a:r>
              <a:rPr sz="2400" spc="-275" dirty="0">
                <a:latin typeface="Arial Black"/>
                <a:cs typeface="Arial Black"/>
              </a:rPr>
              <a:t>all foods </a:t>
            </a:r>
            <a:r>
              <a:rPr sz="2400" spc="-270" dirty="0">
                <a:latin typeface="Arial Black"/>
                <a:cs typeface="Arial Black"/>
              </a:rPr>
              <a:t>for </a:t>
            </a:r>
            <a:r>
              <a:rPr sz="2400" spc="-315" dirty="0">
                <a:latin typeface="Arial Black"/>
                <a:cs typeface="Arial Black"/>
              </a:rPr>
              <a:t>its </a:t>
            </a:r>
            <a:r>
              <a:rPr sz="2400" spc="-315" dirty="0">
                <a:solidFill>
                  <a:srgbClr val="FF0000"/>
                </a:solidFill>
                <a:latin typeface="Arial Black"/>
                <a:cs typeface="Arial Black"/>
              </a:rPr>
              <a:t>better  </a:t>
            </a:r>
            <a:r>
              <a:rPr sz="2400" spc="-275" dirty="0">
                <a:solidFill>
                  <a:srgbClr val="FF0000"/>
                </a:solidFill>
                <a:latin typeface="Arial Black"/>
                <a:cs typeface="Arial Black"/>
              </a:rPr>
              <a:t>quality, </a:t>
            </a:r>
            <a:r>
              <a:rPr sz="2400" spc="-310" dirty="0">
                <a:solidFill>
                  <a:srgbClr val="FF0000"/>
                </a:solidFill>
                <a:latin typeface="Arial Black"/>
                <a:cs typeface="Arial Black"/>
              </a:rPr>
              <a:t>acceptance, </a:t>
            </a:r>
            <a:r>
              <a:rPr sz="2400" spc="-270" dirty="0">
                <a:solidFill>
                  <a:srgbClr val="FF0000"/>
                </a:solidFill>
                <a:latin typeface="Arial Black"/>
                <a:cs typeface="Arial Black"/>
              </a:rPr>
              <a:t>and for </a:t>
            </a:r>
            <a:r>
              <a:rPr sz="2400" spc="-315" dirty="0">
                <a:solidFill>
                  <a:srgbClr val="FF0000"/>
                </a:solidFill>
                <a:latin typeface="Arial Black"/>
                <a:cs typeface="Arial Black"/>
              </a:rPr>
              <a:t>its </a:t>
            </a:r>
            <a:r>
              <a:rPr sz="2400" spc="-275" dirty="0">
                <a:solidFill>
                  <a:srgbClr val="FF0000"/>
                </a:solidFill>
                <a:latin typeface="Arial Black"/>
                <a:cs typeface="Arial Black"/>
              </a:rPr>
              <a:t>shelf</a:t>
            </a:r>
            <a:r>
              <a:rPr sz="2400" spc="-3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-245" dirty="0">
                <a:solidFill>
                  <a:srgbClr val="FF0000"/>
                </a:solidFill>
                <a:latin typeface="Arial Black"/>
                <a:cs typeface="Arial Black"/>
              </a:rPr>
              <a:t>life.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"/>
            </a:pPr>
            <a:endParaRPr sz="2500">
              <a:latin typeface="Times New Roman"/>
              <a:cs typeface="Times New Roman"/>
            </a:endParaRPr>
          </a:p>
          <a:p>
            <a:pPr marL="12700" marR="168275">
              <a:lnSpc>
                <a:spcPct val="100000"/>
              </a:lnSpc>
              <a:buFont typeface="Symbol"/>
              <a:buChar char=""/>
              <a:tabLst>
                <a:tab pos="350520" algn="l"/>
              </a:tabLst>
            </a:pPr>
            <a:r>
              <a:rPr sz="2400" spc="-275" dirty="0">
                <a:latin typeface="Arial Black"/>
                <a:cs typeface="Arial Black"/>
              </a:rPr>
              <a:t>The </a:t>
            </a:r>
            <a:r>
              <a:rPr sz="2400" spc="-365" dirty="0">
                <a:latin typeface="Arial Black"/>
                <a:cs typeface="Arial Black"/>
              </a:rPr>
              <a:t>new </a:t>
            </a:r>
            <a:r>
              <a:rPr sz="2400" spc="-285" dirty="0">
                <a:latin typeface="Arial Black"/>
                <a:cs typeface="Arial Black"/>
              </a:rPr>
              <a:t>processing </a:t>
            </a:r>
            <a:r>
              <a:rPr sz="2400" spc="-300" dirty="0">
                <a:latin typeface="Arial Black"/>
                <a:cs typeface="Arial Black"/>
              </a:rPr>
              <a:t>techniques </a:t>
            </a:r>
            <a:r>
              <a:rPr sz="2400" spc="-270" dirty="0">
                <a:latin typeface="Arial Black"/>
                <a:cs typeface="Arial Black"/>
              </a:rPr>
              <a:t>are </a:t>
            </a:r>
            <a:r>
              <a:rPr sz="2400" spc="-315" dirty="0">
                <a:latin typeface="Arial Black"/>
                <a:cs typeface="Arial Black"/>
              </a:rPr>
              <a:t>mostly </a:t>
            </a:r>
            <a:r>
              <a:rPr sz="2400" spc="-290" dirty="0">
                <a:latin typeface="Arial Black"/>
                <a:cs typeface="Arial Black"/>
              </a:rPr>
              <a:t>employed </a:t>
            </a:r>
            <a:r>
              <a:rPr sz="2400" spc="-335" dirty="0">
                <a:latin typeface="Arial Black"/>
                <a:cs typeface="Arial Black"/>
              </a:rPr>
              <a:t>to </a:t>
            </a:r>
            <a:r>
              <a:rPr sz="2400" spc="-315" dirty="0">
                <a:latin typeface="Arial Black"/>
                <a:cs typeface="Arial Black"/>
              </a:rPr>
              <a:t>the  </a:t>
            </a:r>
            <a:r>
              <a:rPr sz="2400" spc="-275" dirty="0">
                <a:latin typeface="Arial Black"/>
                <a:cs typeface="Arial Black"/>
              </a:rPr>
              <a:t>liquid </a:t>
            </a:r>
            <a:r>
              <a:rPr sz="2400" spc="-320" dirty="0">
                <a:latin typeface="Arial Black"/>
                <a:cs typeface="Arial Black"/>
              </a:rPr>
              <a:t>packed </a:t>
            </a:r>
            <a:r>
              <a:rPr sz="2400" spc="-275" dirty="0">
                <a:latin typeface="Arial Black"/>
                <a:cs typeface="Arial Black"/>
              </a:rPr>
              <a:t>foods </a:t>
            </a:r>
            <a:r>
              <a:rPr sz="2400" spc="-340" dirty="0">
                <a:latin typeface="Arial Black"/>
                <a:cs typeface="Arial Black"/>
              </a:rPr>
              <a:t>when </a:t>
            </a:r>
            <a:r>
              <a:rPr sz="2400" spc="-305" dirty="0">
                <a:latin typeface="Arial Black"/>
                <a:cs typeface="Arial Black"/>
              </a:rPr>
              <a:t>compared </a:t>
            </a:r>
            <a:r>
              <a:rPr sz="2400" spc="-330" dirty="0">
                <a:latin typeface="Arial Black"/>
                <a:cs typeface="Arial Black"/>
              </a:rPr>
              <a:t>to </a:t>
            </a:r>
            <a:r>
              <a:rPr sz="2400" spc="-270" dirty="0">
                <a:latin typeface="Arial Black"/>
                <a:cs typeface="Arial Black"/>
              </a:rPr>
              <a:t>solid</a:t>
            </a:r>
            <a:r>
              <a:rPr sz="2400" spc="-530" dirty="0">
                <a:latin typeface="Arial Black"/>
                <a:cs typeface="Arial Black"/>
              </a:rPr>
              <a:t> </a:t>
            </a:r>
            <a:r>
              <a:rPr sz="2400" spc="-250" dirty="0">
                <a:latin typeface="Arial Black"/>
                <a:cs typeface="Arial Black"/>
              </a:rPr>
              <a:t>foods.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4330" y="1159509"/>
            <a:ext cx="33934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95" dirty="0">
                <a:latin typeface="Arial Black"/>
                <a:cs typeface="Arial Black"/>
              </a:rPr>
              <a:t>Why </a:t>
            </a:r>
            <a:r>
              <a:rPr b="0" spc="-355" dirty="0">
                <a:latin typeface="Arial Black"/>
                <a:cs typeface="Arial Black"/>
              </a:rPr>
              <a:t>Non</a:t>
            </a:r>
            <a:r>
              <a:rPr b="0" spc="-125" dirty="0">
                <a:latin typeface="Arial Black"/>
                <a:cs typeface="Arial Black"/>
              </a:rPr>
              <a:t> </a:t>
            </a:r>
            <a:r>
              <a:rPr b="0" spc="-385" dirty="0">
                <a:latin typeface="Arial Black"/>
                <a:cs typeface="Arial Black"/>
              </a:rPr>
              <a:t>thermal?</a:t>
            </a:r>
          </a:p>
        </p:txBody>
      </p:sp>
      <p:sp>
        <p:nvSpPr>
          <p:cNvPr id="4" name="object 4"/>
          <p:cNvSpPr/>
          <p:nvPr/>
        </p:nvSpPr>
        <p:spPr>
          <a:xfrm>
            <a:off x="5796279" y="0"/>
            <a:ext cx="3347720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950" y="2239009"/>
            <a:ext cx="802957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215">
              <a:lnSpc>
                <a:spcPct val="100000"/>
              </a:lnSpc>
              <a:spcBef>
                <a:spcPts val="100"/>
              </a:spcBef>
            </a:pPr>
            <a:r>
              <a:rPr sz="3600" spc="-142" baseline="5787" dirty="0">
                <a:latin typeface="Symbol"/>
                <a:cs typeface="Symbol"/>
              </a:rPr>
              <a:t></a:t>
            </a:r>
            <a:r>
              <a:rPr sz="2400" spc="-95" dirty="0">
                <a:latin typeface="Arial Black"/>
                <a:cs typeface="Arial Black"/>
              </a:rPr>
              <a:t>Since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270" dirty="0">
                <a:latin typeface="Arial Black"/>
                <a:cs typeface="Arial Black"/>
              </a:rPr>
              <a:t>non </a:t>
            </a:r>
            <a:r>
              <a:rPr sz="2400" spc="-310" dirty="0">
                <a:latin typeface="Arial Black"/>
                <a:cs typeface="Arial Black"/>
              </a:rPr>
              <a:t>thermal methods </a:t>
            </a:r>
            <a:r>
              <a:rPr sz="2400" spc="-270" dirty="0">
                <a:latin typeface="Arial Black"/>
                <a:cs typeface="Arial Black"/>
              </a:rPr>
              <a:t>are used for </a:t>
            </a:r>
            <a:r>
              <a:rPr sz="2400" spc="-310" dirty="0">
                <a:latin typeface="Arial Black"/>
                <a:cs typeface="Arial Black"/>
              </a:rPr>
              <a:t>bulk  </a:t>
            </a:r>
            <a:r>
              <a:rPr sz="2400" spc="-300" dirty="0">
                <a:latin typeface="Arial Black"/>
                <a:cs typeface="Arial Black"/>
              </a:rPr>
              <a:t>quantities </a:t>
            </a:r>
            <a:r>
              <a:rPr sz="2400" spc="-275" dirty="0">
                <a:latin typeface="Arial Black"/>
                <a:cs typeface="Arial Black"/>
              </a:rPr>
              <a:t>of </a:t>
            </a:r>
            <a:r>
              <a:rPr sz="2400" spc="-250" dirty="0">
                <a:latin typeface="Arial Black"/>
                <a:cs typeface="Arial Black"/>
              </a:rPr>
              <a:t>foods, </a:t>
            </a:r>
            <a:r>
              <a:rPr sz="2400" spc="-300" dirty="0">
                <a:latin typeface="Arial Black"/>
                <a:cs typeface="Arial Black"/>
              </a:rPr>
              <a:t>these </a:t>
            </a:r>
            <a:r>
              <a:rPr sz="2400" spc="-310" dirty="0">
                <a:latin typeface="Arial Black"/>
                <a:cs typeface="Arial Black"/>
              </a:rPr>
              <a:t>methods </a:t>
            </a:r>
            <a:r>
              <a:rPr sz="2400" spc="-275" dirty="0">
                <a:latin typeface="Arial Black"/>
                <a:cs typeface="Arial Black"/>
              </a:rPr>
              <a:t>of food </a:t>
            </a:r>
            <a:r>
              <a:rPr sz="2400" spc="-280" dirty="0">
                <a:latin typeface="Arial Black"/>
                <a:cs typeface="Arial Black"/>
              </a:rPr>
              <a:t>preservation </a:t>
            </a:r>
            <a:r>
              <a:rPr sz="2400" spc="-270" dirty="0">
                <a:latin typeface="Arial Black"/>
                <a:cs typeface="Arial Black"/>
              </a:rPr>
              <a:t>are  </a:t>
            </a:r>
            <a:r>
              <a:rPr sz="2400" spc="-295" dirty="0">
                <a:latin typeface="Arial Black"/>
                <a:cs typeface="Arial Black"/>
              </a:rPr>
              <a:t>mainly </a:t>
            </a:r>
            <a:r>
              <a:rPr sz="2400" spc="-270" dirty="0">
                <a:latin typeface="Arial Black"/>
                <a:cs typeface="Arial Black"/>
              </a:rPr>
              <a:t>used in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270" dirty="0">
                <a:solidFill>
                  <a:srgbClr val="FF0000"/>
                </a:solidFill>
                <a:latin typeface="Arial Black"/>
                <a:cs typeface="Arial Black"/>
              </a:rPr>
              <a:t>large </a:t>
            </a:r>
            <a:r>
              <a:rPr sz="2400" spc="-295" dirty="0">
                <a:solidFill>
                  <a:srgbClr val="FF0000"/>
                </a:solidFill>
                <a:latin typeface="Arial Black"/>
                <a:cs typeface="Arial Black"/>
              </a:rPr>
              <a:t>scale</a:t>
            </a:r>
            <a:r>
              <a:rPr sz="2400" spc="-38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-285" dirty="0">
                <a:solidFill>
                  <a:srgbClr val="FF0000"/>
                </a:solidFill>
                <a:latin typeface="Arial Black"/>
                <a:cs typeface="Arial Black"/>
              </a:rPr>
              <a:t>production.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259079">
              <a:lnSpc>
                <a:spcPct val="100000"/>
              </a:lnSpc>
            </a:pPr>
            <a:r>
              <a:rPr sz="3600" spc="-7" baseline="5787" dirty="0">
                <a:latin typeface="Symbol"/>
                <a:cs typeface="Symbol"/>
              </a:rPr>
              <a:t></a:t>
            </a:r>
            <a:r>
              <a:rPr sz="2400" spc="-5" dirty="0">
                <a:latin typeface="Arial Black"/>
                <a:cs typeface="Arial Black"/>
              </a:rPr>
              <a:t>The </a:t>
            </a:r>
            <a:r>
              <a:rPr sz="2400" spc="-335" dirty="0">
                <a:latin typeface="Arial Black"/>
                <a:cs typeface="Arial Black"/>
              </a:rPr>
              <a:t>cost </a:t>
            </a:r>
            <a:r>
              <a:rPr sz="2400" spc="-275" dirty="0">
                <a:latin typeface="Arial Black"/>
                <a:cs typeface="Arial Black"/>
              </a:rPr>
              <a:t>of </a:t>
            </a:r>
            <a:r>
              <a:rPr sz="2400" spc="-300" dirty="0">
                <a:latin typeface="Arial Black"/>
                <a:cs typeface="Arial Black"/>
              </a:rPr>
              <a:t>equipments </a:t>
            </a:r>
            <a:r>
              <a:rPr sz="2400" spc="-270" dirty="0">
                <a:latin typeface="Arial Black"/>
                <a:cs typeface="Arial Black"/>
              </a:rPr>
              <a:t>used in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270" dirty="0">
                <a:latin typeface="Arial Black"/>
                <a:cs typeface="Arial Black"/>
              </a:rPr>
              <a:t>non </a:t>
            </a:r>
            <a:r>
              <a:rPr sz="2400" spc="-310" dirty="0">
                <a:latin typeface="Arial Black"/>
                <a:cs typeface="Arial Black"/>
              </a:rPr>
              <a:t>thermal  </a:t>
            </a:r>
            <a:r>
              <a:rPr sz="2400" spc="-285" dirty="0">
                <a:latin typeface="Arial Black"/>
                <a:cs typeface="Arial Black"/>
              </a:rPr>
              <a:t>processing </a:t>
            </a:r>
            <a:r>
              <a:rPr sz="2400" spc="-270" dirty="0">
                <a:latin typeface="Arial Black"/>
                <a:cs typeface="Arial Black"/>
              </a:rPr>
              <a:t>is </a:t>
            </a:r>
            <a:r>
              <a:rPr sz="2400" spc="-275" dirty="0">
                <a:latin typeface="Arial Black"/>
                <a:cs typeface="Arial Black"/>
              </a:rPr>
              <a:t>high </a:t>
            </a:r>
            <a:r>
              <a:rPr sz="2400" spc="-340" dirty="0">
                <a:latin typeface="Arial Black"/>
                <a:cs typeface="Arial Black"/>
              </a:rPr>
              <a:t>when </a:t>
            </a:r>
            <a:r>
              <a:rPr sz="2400" spc="-305" dirty="0">
                <a:latin typeface="Arial Black"/>
                <a:cs typeface="Arial Black"/>
              </a:rPr>
              <a:t>compared </a:t>
            </a:r>
            <a:r>
              <a:rPr sz="2400" spc="-335" dirty="0">
                <a:latin typeface="Arial Black"/>
                <a:cs typeface="Arial Black"/>
              </a:rPr>
              <a:t>to </a:t>
            </a:r>
            <a:r>
              <a:rPr sz="2400" spc="-300" dirty="0">
                <a:latin typeface="Arial Black"/>
                <a:cs typeface="Arial Black"/>
              </a:rPr>
              <a:t>equipments </a:t>
            </a:r>
            <a:r>
              <a:rPr sz="2400" spc="-270" dirty="0">
                <a:latin typeface="Arial Black"/>
                <a:cs typeface="Arial Black"/>
              </a:rPr>
              <a:t>used in  </a:t>
            </a:r>
            <a:r>
              <a:rPr sz="2400" spc="-310" dirty="0">
                <a:latin typeface="Arial Black"/>
                <a:cs typeface="Arial Black"/>
              </a:rPr>
              <a:t>thermal</a:t>
            </a:r>
            <a:r>
              <a:rPr sz="2400" spc="-145" dirty="0">
                <a:latin typeface="Arial Black"/>
                <a:cs typeface="Arial Black"/>
              </a:rPr>
              <a:t> </a:t>
            </a:r>
            <a:r>
              <a:rPr sz="2400" spc="-275" dirty="0">
                <a:latin typeface="Arial Black"/>
                <a:cs typeface="Arial Black"/>
              </a:rPr>
              <a:t>processing.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600" spc="-172" baseline="5787" dirty="0">
                <a:latin typeface="Symbol"/>
                <a:cs typeface="Symbol"/>
              </a:rPr>
              <a:t></a:t>
            </a:r>
            <a:r>
              <a:rPr sz="2400" spc="-114" dirty="0">
                <a:latin typeface="Arial Black"/>
                <a:cs typeface="Arial Black"/>
              </a:rPr>
              <a:t>After </a:t>
            </a:r>
            <a:r>
              <a:rPr sz="2400" spc="-300" dirty="0">
                <a:latin typeface="Arial Black"/>
                <a:cs typeface="Arial Black"/>
              </a:rPr>
              <a:t>minimising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310" dirty="0">
                <a:latin typeface="Arial Black"/>
                <a:cs typeface="Arial Black"/>
              </a:rPr>
              <a:t>investment </a:t>
            </a:r>
            <a:r>
              <a:rPr sz="2400" spc="-325" dirty="0">
                <a:latin typeface="Arial Black"/>
                <a:cs typeface="Arial Black"/>
              </a:rPr>
              <a:t>costs </a:t>
            </a:r>
            <a:r>
              <a:rPr sz="2400" spc="-275" dirty="0">
                <a:latin typeface="Arial Black"/>
                <a:cs typeface="Arial Black"/>
              </a:rPr>
              <a:t>of non </a:t>
            </a:r>
            <a:r>
              <a:rPr sz="2400" spc="-310" dirty="0">
                <a:latin typeface="Arial Black"/>
                <a:cs typeface="Arial Black"/>
              </a:rPr>
              <a:t>thermal  </a:t>
            </a:r>
            <a:r>
              <a:rPr sz="2400" spc="-285" dirty="0">
                <a:latin typeface="Arial Black"/>
                <a:cs typeface="Arial Black"/>
              </a:rPr>
              <a:t>processing </a:t>
            </a:r>
            <a:r>
              <a:rPr sz="2400" spc="-290" dirty="0">
                <a:latin typeface="Arial Black"/>
                <a:cs typeface="Arial Black"/>
              </a:rPr>
              <a:t>methods, </a:t>
            </a:r>
            <a:r>
              <a:rPr sz="2400" spc="-335" dirty="0">
                <a:latin typeface="Arial Black"/>
                <a:cs typeface="Arial Black"/>
              </a:rPr>
              <a:t>it </a:t>
            </a:r>
            <a:r>
              <a:rPr sz="2400" spc="-315" dirty="0">
                <a:latin typeface="Arial Black"/>
                <a:cs typeface="Arial Black"/>
              </a:rPr>
              <a:t>can </a:t>
            </a:r>
            <a:r>
              <a:rPr sz="2400" spc="-270" dirty="0">
                <a:latin typeface="Arial Black"/>
                <a:cs typeface="Arial Black"/>
              </a:rPr>
              <a:t>also </a:t>
            </a:r>
            <a:r>
              <a:rPr sz="2400" spc="-275" dirty="0">
                <a:latin typeface="Arial Black"/>
                <a:cs typeface="Arial Black"/>
              </a:rPr>
              <a:t>be </a:t>
            </a:r>
            <a:r>
              <a:rPr sz="2400" spc="-290" dirty="0">
                <a:latin typeface="Arial Black"/>
                <a:cs typeface="Arial Black"/>
              </a:rPr>
              <a:t>employed </a:t>
            </a:r>
            <a:r>
              <a:rPr sz="2400" spc="-270" dirty="0">
                <a:latin typeface="Arial Black"/>
                <a:cs typeface="Arial Black"/>
              </a:rPr>
              <a:t>in </a:t>
            </a:r>
            <a:r>
              <a:rPr sz="2400" spc="-300" dirty="0">
                <a:latin typeface="Arial Black"/>
                <a:cs typeface="Arial Black"/>
              </a:rPr>
              <a:t>small scale  </a:t>
            </a:r>
            <a:r>
              <a:rPr sz="2400" spc="-270" dirty="0">
                <a:latin typeface="Arial Black"/>
                <a:cs typeface="Arial Black"/>
              </a:rPr>
              <a:t>industries.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8430" y="1303020"/>
            <a:ext cx="53524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13250" algn="l"/>
              </a:tabLst>
            </a:pPr>
            <a:r>
              <a:rPr sz="2800" b="0" spc="-5" dirty="0">
                <a:latin typeface="Times New Roman"/>
                <a:cs typeface="Times New Roman"/>
              </a:rPr>
              <a:t>N</a:t>
            </a:r>
            <a:r>
              <a:rPr sz="2800" b="0" spc="-15" dirty="0">
                <a:latin typeface="Times New Roman"/>
                <a:cs typeface="Times New Roman"/>
              </a:rPr>
              <a:t>O</a:t>
            </a:r>
            <a:r>
              <a:rPr sz="2800" b="0" spc="-5" dirty="0">
                <a:latin typeface="Times New Roman"/>
                <a:cs typeface="Times New Roman"/>
              </a:rPr>
              <a:t>N</a:t>
            </a:r>
            <a:r>
              <a:rPr sz="2800" b="0" spc="5" dirty="0">
                <a:latin typeface="Times New Roman"/>
                <a:cs typeface="Times New Roman"/>
              </a:rPr>
              <a:t>-</a:t>
            </a:r>
            <a:r>
              <a:rPr sz="2800" b="0" spc="-15" dirty="0">
                <a:latin typeface="Times New Roman"/>
                <a:cs typeface="Times New Roman"/>
              </a:rPr>
              <a:t>T</a:t>
            </a:r>
            <a:r>
              <a:rPr sz="2800" b="0" spc="-5" dirty="0">
                <a:latin typeface="Times New Roman"/>
                <a:cs typeface="Times New Roman"/>
              </a:rPr>
              <a:t>H</a:t>
            </a:r>
            <a:r>
              <a:rPr sz="2800" b="0" spc="-15" dirty="0">
                <a:latin typeface="Times New Roman"/>
                <a:cs typeface="Times New Roman"/>
              </a:rPr>
              <a:t>E</a:t>
            </a:r>
            <a:r>
              <a:rPr sz="2800" b="0" spc="-10" dirty="0">
                <a:latin typeface="Times New Roman"/>
                <a:cs typeface="Times New Roman"/>
              </a:rPr>
              <a:t>R</a:t>
            </a:r>
            <a:r>
              <a:rPr sz="2800" b="0" spc="-5" dirty="0">
                <a:latin typeface="Times New Roman"/>
                <a:cs typeface="Times New Roman"/>
              </a:rPr>
              <a:t>M</a:t>
            </a:r>
            <a:r>
              <a:rPr sz="2800" b="0" spc="-15" dirty="0">
                <a:latin typeface="Times New Roman"/>
                <a:cs typeface="Times New Roman"/>
              </a:rPr>
              <a:t>A</a:t>
            </a:r>
            <a:r>
              <a:rPr sz="2800" b="0" dirty="0">
                <a:latin typeface="Times New Roman"/>
                <a:cs typeface="Times New Roman"/>
              </a:rPr>
              <a:t>L</a:t>
            </a:r>
            <a:r>
              <a:rPr sz="2800" b="0" spc="-20" dirty="0">
                <a:latin typeface="Times New Roman"/>
                <a:cs typeface="Times New Roman"/>
              </a:rPr>
              <a:t> </a:t>
            </a:r>
            <a:r>
              <a:rPr sz="2800" b="0" spc="-5" dirty="0">
                <a:latin typeface="Times New Roman"/>
                <a:cs typeface="Times New Roman"/>
              </a:rPr>
              <a:t>P</a:t>
            </a:r>
            <a:r>
              <a:rPr sz="2800" b="0" spc="-10" dirty="0">
                <a:latin typeface="Times New Roman"/>
                <a:cs typeface="Times New Roman"/>
              </a:rPr>
              <a:t>R</a:t>
            </a:r>
            <a:r>
              <a:rPr sz="2800" b="0" spc="-5" dirty="0">
                <a:latin typeface="Times New Roman"/>
                <a:cs typeface="Times New Roman"/>
              </a:rPr>
              <a:t>O</a:t>
            </a:r>
            <a:r>
              <a:rPr sz="2800" b="0" spc="-10" dirty="0">
                <a:latin typeface="Times New Roman"/>
                <a:cs typeface="Times New Roman"/>
              </a:rPr>
              <a:t>C</a:t>
            </a:r>
            <a:r>
              <a:rPr sz="2800" b="0" spc="-15" dirty="0">
                <a:latin typeface="Times New Roman"/>
                <a:cs typeface="Times New Roman"/>
              </a:rPr>
              <a:t>E</a:t>
            </a:r>
            <a:r>
              <a:rPr sz="2800" b="0" spc="-5" dirty="0">
                <a:latin typeface="Times New Roman"/>
                <a:cs typeface="Times New Roman"/>
              </a:rPr>
              <a:t>S</a:t>
            </a:r>
            <a:r>
              <a:rPr sz="2800" b="0" dirty="0">
                <a:latin typeface="Times New Roman"/>
                <a:cs typeface="Times New Roman"/>
              </a:rPr>
              <a:t>S	</a:t>
            </a:r>
            <a:r>
              <a:rPr sz="2800" b="0" spc="-5" dirty="0">
                <a:latin typeface="Times New Roman"/>
                <a:cs typeface="Times New Roman"/>
              </a:rPr>
              <a:t>A</a:t>
            </a:r>
            <a:r>
              <a:rPr sz="2800" b="0" spc="-10" dirty="0">
                <a:latin typeface="Times New Roman"/>
                <a:cs typeface="Times New Roman"/>
              </a:rPr>
              <a:t>R</a:t>
            </a:r>
            <a:r>
              <a:rPr sz="2800" b="0" spc="-15" dirty="0">
                <a:latin typeface="Times New Roman"/>
                <a:cs typeface="Times New Roman"/>
              </a:rPr>
              <a:t>E</a:t>
            </a:r>
            <a:r>
              <a:rPr sz="2800" b="0" dirty="0">
                <a:latin typeface="Times New Roman"/>
                <a:cs typeface="Times New Roman"/>
              </a:rPr>
              <a:t>:-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3800" y="2077720"/>
            <a:ext cx="110489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430" dirty="0">
                <a:solidFill>
                  <a:srgbClr val="3333CC"/>
                </a:solidFill>
                <a:latin typeface="Symbol"/>
                <a:cs typeface="Symbol"/>
              </a:rPr>
              <a:t>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3800" y="2518410"/>
            <a:ext cx="110489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430" dirty="0">
                <a:solidFill>
                  <a:srgbClr val="3333CC"/>
                </a:solidFill>
                <a:latin typeface="Symbol"/>
                <a:cs typeface="Symbol"/>
              </a:rPr>
              <a:t>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3800" y="2960370"/>
            <a:ext cx="110489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430" dirty="0">
                <a:solidFill>
                  <a:srgbClr val="3333CC"/>
                </a:solidFill>
                <a:latin typeface="Symbol"/>
                <a:cs typeface="Symbol"/>
              </a:rPr>
              <a:t>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3800" y="3402329"/>
            <a:ext cx="110489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430" dirty="0">
                <a:solidFill>
                  <a:srgbClr val="3333CC"/>
                </a:solidFill>
                <a:latin typeface="Symbol"/>
                <a:cs typeface="Symbol"/>
              </a:rPr>
              <a:t>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3800" y="3844290"/>
            <a:ext cx="110489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430" dirty="0">
                <a:solidFill>
                  <a:srgbClr val="3333CC"/>
                </a:solidFill>
                <a:latin typeface="Symbol"/>
                <a:cs typeface="Symbol"/>
              </a:rPr>
              <a:t>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3800" y="4286250"/>
            <a:ext cx="110489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430" dirty="0">
                <a:solidFill>
                  <a:srgbClr val="3333CC"/>
                </a:solidFill>
                <a:latin typeface="Symbol"/>
                <a:cs typeface="Symbol"/>
              </a:rPr>
              <a:t>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3800" y="4726940"/>
            <a:ext cx="110489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430" dirty="0">
                <a:solidFill>
                  <a:srgbClr val="3333CC"/>
                </a:solidFill>
                <a:latin typeface="Symbol"/>
                <a:cs typeface="Symbol"/>
              </a:rPr>
              <a:t>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3800" y="5168900"/>
            <a:ext cx="110489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430" dirty="0">
                <a:solidFill>
                  <a:srgbClr val="3333CC"/>
                </a:solidFill>
                <a:latin typeface="Symbol"/>
                <a:cs typeface="Symbol"/>
              </a:rPr>
              <a:t>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3800" y="5610859"/>
            <a:ext cx="110489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430" dirty="0">
                <a:solidFill>
                  <a:srgbClr val="3333CC"/>
                </a:solidFill>
                <a:latin typeface="Symbol"/>
                <a:cs typeface="Symbol"/>
              </a:rPr>
              <a:t>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3800" y="6052820"/>
            <a:ext cx="110489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430" dirty="0">
                <a:solidFill>
                  <a:srgbClr val="3333CC"/>
                </a:solidFill>
                <a:latin typeface="Symbol"/>
                <a:cs typeface="Symbol"/>
              </a:rPr>
              <a:t>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93800" y="6494779"/>
            <a:ext cx="110489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430" dirty="0">
                <a:solidFill>
                  <a:srgbClr val="3333CC"/>
                </a:solidFill>
                <a:latin typeface="Symbol"/>
                <a:cs typeface="Symbol"/>
              </a:rPr>
              <a:t>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5430" y="1946909"/>
            <a:ext cx="3296285" cy="4884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0520">
              <a:lnSpc>
                <a:spcPct val="1207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Ohmic Heating  Microwave </a:t>
            </a:r>
            <a:r>
              <a:rPr sz="2400" dirty="0">
                <a:latin typeface="Times New Roman"/>
                <a:cs typeface="Times New Roman"/>
              </a:rPr>
              <a:t>heating  </a:t>
            </a:r>
            <a:r>
              <a:rPr sz="2400" spc="-5" dirty="0">
                <a:latin typeface="Times New Roman"/>
                <a:cs typeface="Times New Roman"/>
              </a:rPr>
              <a:t>Radiofrequency </a:t>
            </a:r>
            <a:r>
              <a:rPr sz="2400" dirty="0">
                <a:latin typeface="Times New Roman"/>
                <a:cs typeface="Times New Roman"/>
              </a:rPr>
              <a:t>heating  </a:t>
            </a:r>
            <a:r>
              <a:rPr sz="2400" spc="-5" dirty="0">
                <a:latin typeface="Times New Roman"/>
                <a:cs typeface="Times New Roman"/>
              </a:rPr>
              <a:t>Infrared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heating</a:t>
            </a:r>
            <a:endParaRPr sz="2400">
              <a:latin typeface="Times New Roman"/>
              <a:cs typeface="Times New Roman"/>
            </a:endParaRPr>
          </a:p>
          <a:p>
            <a:pPr marL="12700" marR="157480">
              <a:lnSpc>
                <a:spcPct val="1208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High Pressure Processing  Pulsed </a:t>
            </a:r>
            <a:r>
              <a:rPr sz="2400" dirty="0">
                <a:latin typeface="Times New Roman"/>
                <a:cs typeface="Times New Roman"/>
              </a:rPr>
              <a:t>Electric </a:t>
            </a:r>
            <a:r>
              <a:rPr sz="2400" spc="-5" dirty="0">
                <a:latin typeface="Times New Roman"/>
                <a:cs typeface="Times New Roman"/>
              </a:rPr>
              <a:t>Field  </a:t>
            </a:r>
            <a:r>
              <a:rPr sz="2400" dirty="0">
                <a:latin typeface="Times New Roman"/>
                <a:cs typeface="Times New Roman"/>
              </a:rPr>
              <a:t>Ultrasonics</a:t>
            </a:r>
            <a:endParaRPr sz="2400">
              <a:latin typeface="Times New Roman"/>
              <a:cs typeface="Times New Roman"/>
            </a:endParaRPr>
          </a:p>
          <a:p>
            <a:pPr marL="12700" marR="190500">
              <a:lnSpc>
                <a:spcPts val="3479"/>
              </a:lnSpc>
              <a:spcBef>
                <a:spcPts val="204"/>
              </a:spcBef>
            </a:pPr>
            <a:r>
              <a:rPr sz="2400" spc="-5" dirty="0">
                <a:latin typeface="Times New Roman"/>
                <a:cs typeface="Times New Roman"/>
              </a:rPr>
              <a:t>Pulsed </a:t>
            </a:r>
            <a:r>
              <a:rPr sz="2400" dirty="0">
                <a:latin typeface="Times New Roman"/>
                <a:cs typeface="Times New Roman"/>
              </a:rPr>
              <a:t>Light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Technology  </a:t>
            </a:r>
            <a:r>
              <a:rPr sz="2400" spc="-5" dirty="0">
                <a:latin typeface="Times New Roman"/>
                <a:cs typeface="Times New Roman"/>
              </a:rPr>
              <a:t>Pulsed </a:t>
            </a:r>
            <a:r>
              <a:rPr sz="2400" dirty="0">
                <a:latin typeface="Times New Roman"/>
                <a:cs typeface="Times New Roman"/>
              </a:rPr>
              <a:t>X-rays  Irradiation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2400" spc="-5" dirty="0">
                <a:latin typeface="Times New Roman"/>
                <a:cs typeface="Times New Roman"/>
              </a:rPr>
              <a:t>Oscillating </a:t>
            </a:r>
            <a:r>
              <a:rPr sz="2400" dirty="0">
                <a:latin typeface="Times New Roman"/>
                <a:cs typeface="Times New Roman"/>
              </a:rPr>
              <a:t>Magnetic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Field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03800" y="1916429"/>
            <a:ext cx="36957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8430" y="1014729"/>
            <a:ext cx="3382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Times New Roman"/>
                <a:cs typeface="Times New Roman"/>
              </a:rPr>
              <a:t>Microwave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Heating: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3800" y="2388870"/>
            <a:ext cx="6918959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53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03200" algn="l"/>
              </a:tabLst>
            </a:pPr>
            <a:r>
              <a:rPr sz="2400" spc="-250" dirty="0">
                <a:latin typeface="Arial Black"/>
                <a:cs typeface="Arial Black"/>
              </a:rPr>
              <a:t>Refers </a:t>
            </a:r>
            <a:r>
              <a:rPr sz="2400" spc="-335" dirty="0">
                <a:latin typeface="Arial Black"/>
                <a:cs typeface="Arial Black"/>
              </a:rPr>
              <a:t>to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270" dirty="0">
                <a:latin typeface="Arial Black"/>
                <a:cs typeface="Arial Black"/>
              </a:rPr>
              <a:t>use </a:t>
            </a:r>
            <a:r>
              <a:rPr sz="2400" spc="-275" dirty="0">
                <a:latin typeface="Arial Black"/>
                <a:cs typeface="Arial Black"/>
              </a:rPr>
              <a:t>of </a:t>
            </a:r>
            <a:r>
              <a:rPr sz="2400" spc="-320" dirty="0">
                <a:latin typeface="Arial Black"/>
                <a:cs typeface="Arial Black"/>
              </a:rPr>
              <a:t>electromagnetic </a:t>
            </a:r>
            <a:r>
              <a:rPr sz="2400" spc="-325" dirty="0">
                <a:latin typeface="Arial Black"/>
                <a:cs typeface="Arial Black"/>
              </a:rPr>
              <a:t>waves </a:t>
            </a:r>
            <a:r>
              <a:rPr sz="2400" spc="-275" dirty="0">
                <a:latin typeface="Arial Black"/>
                <a:cs typeface="Arial Black"/>
              </a:rPr>
              <a:t>of  </a:t>
            </a:r>
            <a:r>
              <a:rPr sz="2400" spc="-310" dirty="0">
                <a:latin typeface="Arial Black"/>
                <a:cs typeface="Arial Black"/>
              </a:rPr>
              <a:t>certain </a:t>
            </a:r>
            <a:r>
              <a:rPr sz="2400" spc="-285" dirty="0">
                <a:latin typeface="Arial Black"/>
                <a:cs typeface="Arial Black"/>
              </a:rPr>
              <a:t>frequencies </a:t>
            </a:r>
            <a:r>
              <a:rPr sz="2400" spc="-240" dirty="0">
                <a:latin typeface="Arial Black"/>
                <a:cs typeface="Arial Black"/>
              </a:rPr>
              <a:t>(</a:t>
            </a:r>
            <a:r>
              <a:rPr sz="2400" spc="-240" dirty="0">
                <a:solidFill>
                  <a:srgbClr val="FF0000"/>
                </a:solidFill>
                <a:latin typeface="Arial Black"/>
                <a:cs typeface="Arial Black"/>
              </a:rPr>
              <a:t>2450MHz </a:t>
            </a:r>
            <a:r>
              <a:rPr sz="2400" spc="-270" dirty="0">
                <a:solidFill>
                  <a:srgbClr val="FF0000"/>
                </a:solidFill>
                <a:latin typeface="Arial Black"/>
                <a:cs typeface="Arial Black"/>
              </a:rPr>
              <a:t>and </a:t>
            </a:r>
            <a:r>
              <a:rPr sz="2400" spc="-229" dirty="0">
                <a:solidFill>
                  <a:srgbClr val="FF0000"/>
                </a:solidFill>
                <a:latin typeface="Arial Black"/>
                <a:cs typeface="Arial Black"/>
              </a:rPr>
              <a:t>915MHz</a:t>
            </a:r>
            <a:r>
              <a:rPr sz="2400" spc="-229" dirty="0">
                <a:latin typeface="Arial Black"/>
                <a:cs typeface="Arial Black"/>
              </a:rPr>
              <a:t>. </a:t>
            </a:r>
            <a:r>
              <a:rPr sz="2400" spc="-265" dirty="0">
                <a:latin typeface="Arial Black"/>
                <a:cs typeface="Arial Black"/>
              </a:rPr>
              <a:t>)to  </a:t>
            </a:r>
            <a:r>
              <a:rPr sz="2400" spc="-290" dirty="0">
                <a:latin typeface="Arial Black"/>
                <a:cs typeface="Arial Black"/>
              </a:rPr>
              <a:t>generate </a:t>
            </a:r>
            <a:r>
              <a:rPr sz="2400" spc="-310" dirty="0">
                <a:latin typeface="Arial Black"/>
                <a:cs typeface="Arial Black"/>
              </a:rPr>
              <a:t>heat </a:t>
            </a:r>
            <a:r>
              <a:rPr sz="2400" spc="-275" dirty="0">
                <a:latin typeface="Arial Black"/>
                <a:cs typeface="Arial Black"/>
              </a:rPr>
              <a:t>in</a:t>
            </a:r>
            <a:r>
              <a:rPr sz="2400" spc="-285" dirty="0">
                <a:latin typeface="Arial Black"/>
                <a:cs typeface="Arial Black"/>
              </a:rPr>
              <a:t> material.</a:t>
            </a:r>
            <a:endParaRPr sz="2400">
              <a:latin typeface="Arial Black"/>
              <a:cs typeface="Arial Black"/>
            </a:endParaRPr>
          </a:p>
          <a:p>
            <a:pPr marL="12700" marR="684530">
              <a:lnSpc>
                <a:spcPct val="100000"/>
              </a:lnSpc>
              <a:spcBef>
                <a:spcPts val="2880"/>
              </a:spcBef>
              <a:buFont typeface="Arial"/>
              <a:buChar char="•"/>
              <a:tabLst>
                <a:tab pos="203200" algn="l"/>
              </a:tabLst>
            </a:pPr>
            <a:r>
              <a:rPr sz="2400" spc="-275" dirty="0">
                <a:latin typeface="Arial Black"/>
                <a:cs typeface="Arial Black"/>
              </a:rPr>
              <a:t>Container </a:t>
            </a:r>
            <a:r>
              <a:rPr sz="2400" spc="-370" dirty="0">
                <a:latin typeface="Arial Black"/>
                <a:cs typeface="Arial Black"/>
              </a:rPr>
              <a:t>with </a:t>
            </a:r>
            <a:r>
              <a:rPr sz="2400" spc="-270" dirty="0">
                <a:latin typeface="Arial Black"/>
                <a:cs typeface="Arial Black"/>
              </a:rPr>
              <a:t>food is </a:t>
            </a:r>
            <a:r>
              <a:rPr sz="2400" spc="-295" dirty="0">
                <a:latin typeface="Arial Black"/>
                <a:cs typeface="Arial Black"/>
              </a:rPr>
              <a:t>placed </a:t>
            </a:r>
            <a:r>
              <a:rPr sz="2400" spc="-270" dirty="0">
                <a:latin typeface="Arial Black"/>
                <a:cs typeface="Arial Black"/>
              </a:rPr>
              <a:t>in a </a:t>
            </a:r>
            <a:r>
              <a:rPr sz="2400" spc="-330" dirty="0">
                <a:latin typeface="Arial Black"/>
                <a:cs typeface="Arial Black"/>
              </a:rPr>
              <a:t>microwave  </a:t>
            </a:r>
            <a:r>
              <a:rPr sz="2400" spc="-270" dirty="0">
                <a:latin typeface="Arial Black"/>
                <a:cs typeface="Arial Black"/>
              </a:rPr>
              <a:t>oven</a:t>
            </a:r>
            <a:endParaRPr sz="24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2880"/>
              </a:spcBef>
              <a:buFont typeface="Arial"/>
              <a:buChar char="•"/>
              <a:tabLst>
                <a:tab pos="203200" algn="l"/>
              </a:tabLst>
            </a:pPr>
            <a:r>
              <a:rPr sz="2400" spc="-275" dirty="0">
                <a:latin typeface="Arial Black"/>
                <a:cs typeface="Arial Black"/>
              </a:rPr>
              <a:t>And </a:t>
            </a:r>
            <a:r>
              <a:rPr sz="2400" spc="-305" dirty="0">
                <a:latin typeface="Arial Black"/>
                <a:cs typeface="Arial Black"/>
              </a:rPr>
              <a:t>then </a:t>
            </a:r>
            <a:r>
              <a:rPr sz="2400" spc="-270" dirty="0">
                <a:latin typeface="Arial Black"/>
                <a:cs typeface="Arial Black"/>
              </a:rPr>
              <a:t>a oven is </a:t>
            </a:r>
            <a:r>
              <a:rPr sz="2400" spc="-300" dirty="0">
                <a:latin typeface="Arial Black"/>
                <a:cs typeface="Arial Black"/>
              </a:rPr>
              <a:t>activated,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270" dirty="0">
                <a:latin typeface="Arial Black"/>
                <a:cs typeface="Arial Black"/>
              </a:rPr>
              <a:t>food </a:t>
            </a:r>
            <a:r>
              <a:rPr sz="2400" spc="-340" dirty="0">
                <a:latin typeface="Arial Black"/>
                <a:cs typeface="Arial Black"/>
              </a:rPr>
              <a:t>at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275" dirty="0">
                <a:latin typeface="Arial Black"/>
                <a:cs typeface="Arial Black"/>
              </a:rPr>
              <a:t>edge  of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305" dirty="0">
                <a:latin typeface="Arial Black"/>
                <a:cs typeface="Arial Black"/>
              </a:rPr>
              <a:t>container </a:t>
            </a:r>
            <a:r>
              <a:rPr sz="2400" spc="-300" dirty="0">
                <a:latin typeface="Arial Black"/>
                <a:cs typeface="Arial Black"/>
              </a:rPr>
              <a:t>heats </a:t>
            </a:r>
            <a:r>
              <a:rPr sz="2400" spc="-295" dirty="0">
                <a:latin typeface="Arial Black"/>
                <a:cs typeface="Arial Black"/>
              </a:rPr>
              <a:t>faster </a:t>
            </a:r>
            <a:r>
              <a:rPr sz="2400" spc="-275" dirty="0">
                <a:latin typeface="Arial Black"/>
                <a:cs typeface="Arial Black"/>
              </a:rPr>
              <a:t>and </a:t>
            </a:r>
            <a:r>
              <a:rPr sz="2400" spc="-270" dirty="0">
                <a:latin typeface="Arial Black"/>
                <a:cs typeface="Arial Black"/>
              </a:rPr>
              <a:t>a </a:t>
            </a:r>
            <a:r>
              <a:rPr sz="2400" spc="-305" dirty="0">
                <a:solidFill>
                  <a:srgbClr val="FF0000"/>
                </a:solidFill>
                <a:latin typeface="Arial Black"/>
                <a:cs typeface="Arial Black"/>
              </a:rPr>
              <a:t>temperature  </a:t>
            </a:r>
            <a:r>
              <a:rPr sz="2400" spc="-290" dirty="0">
                <a:solidFill>
                  <a:srgbClr val="FF0000"/>
                </a:solidFill>
                <a:latin typeface="Arial Black"/>
                <a:cs typeface="Arial Black"/>
              </a:rPr>
              <a:t>gradient </a:t>
            </a:r>
            <a:r>
              <a:rPr sz="2400" spc="-275" dirty="0">
                <a:solidFill>
                  <a:srgbClr val="FF0000"/>
                </a:solidFill>
                <a:latin typeface="Arial Black"/>
                <a:cs typeface="Arial Black"/>
              </a:rPr>
              <a:t>develops </a:t>
            </a:r>
            <a:r>
              <a:rPr sz="2400" spc="-330" dirty="0">
                <a:latin typeface="Arial Black"/>
                <a:cs typeface="Arial Black"/>
              </a:rPr>
              <a:t>between </a:t>
            </a:r>
            <a:r>
              <a:rPr sz="2400" spc="-315" dirty="0">
                <a:latin typeface="Arial Black"/>
                <a:cs typeface="Arial Black"/>
              </a:rPr>
              <a:t>the centre </a:t>
            </a:r>
            <a:r>
              <a:rPr sz="2400" spc="-275" dirty="0">
                <a:latin typeface="Arial Black"/>
                <a:cs typeface="Arial Black"/>
              </a:rPr>
              <a:t>and </a:t>
            </a:r>
            <a:r>
              <a:rPr sz="2400" spc="-315" dirty="0">
                <a:latin typeface="Arial Black"/>
                <a:cs typeface="Arial Black"/>
              </a:rPr>
              <a:t>the  </a:t>
            </a:r>
            <a:r>
              <a:rPr sz="2400" spc="-275" dirty="0">
                <a:latin typeface="Arial Black"/>
                <a:cs typeface="Arial Black"/>
              </a:rPr>
              <a:t>edges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03800" y="208279"/>
            <a:ext cx="3404235" cy="1369060"/>
          </a:xfrm>
          <a:custGeom>
            <a:avLst/>
            <a:gdLst/>
            <a:ahLst/>
            <a:cxnLst/>
            <a:rect l="l" t="t" r="r" b="b"/>
            <a:pathLst>
              <a:path w="3404234" h="1369060">
                <a:moveTo>
                  <a:pt x="0" y="0"/>
                </a:moveTo>
                <a:lnTo>
                  <a:pt x="18160" y="65762"/>
                </a:lnTo>
                <a:lnTo>
                  <a:pt x="36315" y="131381"/>
                </a:lnTo>
                <a:lnTo>
                  <a:pt x="54462" y="196714"/>
                </a:lnTo>
                <a:lnTo>
                  <a:pt x="72595" y="261617"/>
                </a:lnTo>
                <a:lnTo>
                  <a:pt x="90710" y="325949"/>
                </a:lnTo>
                <a:lnTo>
                  <a:pt x="108803" y="389564"/>
                </a:lnTo>
                <a:lnTo>
                  <a:pt x="126868" y="452322"/>
                </a:lnTo>
                <a:lnTo>
                  <a:pt x="144902" y="514077"/>
                </a:lnTo>
                <a:lnTo>
                  <a:pt x="162900" y="574688"/>
                </a:lnTo>
                <a:lnTo>
                  <a:pt x="180857" y="634012"/>
                </a:lnTo>
                <a:lnTo>
                  <a:pt x="198769" y="691904"/>
                </a:lnTo>
                <a:lnTo>
                  <a:pt x="216631" y="748223"/>
                </a:lnTo>
                <a:lnTo>
                  <a:pt x="234439" y="802824"/>
                </a:lnTo>
                <a:lnTo>
                  <a:pt x="252188" y="855565"/>
                </a:lnTo>
                <a:lnTo>
                  <a:pt x="269875" y="906303"/>
                </a:lnTo>
                <a:lnTo>
                  <a:pt x="287493" y="954895"/>
                </a:lnTo>
                <a:lnTo>
                  <a:pt x="305039" y="1001197"/>
                </a:lnTo>
                <a:lnTo>
                  <a:pt x="322508" y="1045067"/>
                </a:lnTo>
                <a:lnTo>
                  <a:pt x="339896" y="1086362"/>
                </a:lnTo>
                <a:lnTo>
                  <a:pt x="357199" y="1124937"/>
                </a:lnTo>
                <a:lnTo>
                  <a:pt x="374411" y="1160651"/>
                </a:lnTo>
                <a:lnTo>
                  <a:pt x="408546" y="1222922"/>
                </a:lnTo>
                <a:lnTo>
                  <a:pt x="442265" y="1272028"/>
                </a:lnTo>
                <a:lnTo>
                  <a:pt x="475533" y="1306826"/>
                </a:lnTo>
                <a:lnTo>
                  <a:pt x="524510" y="1329690"/>
                </a:lnTo>
                <a:lnTo>
                  <a:pt x="540132" y="1327292"/>
                </a:lnTo>
                <a:lnTo>
                  <a:pt x="570765" y="1300785"/>
                </a:lnTo>
                <a:lnTo>
                  <a:pt x="600669" y="1248708"/>
                </a:lnTo>
                <a:lnTo>
                  <a:pt x="629952" y="1175117"/>
                </a:lnTo>
                <a:lnTo>
                  <a:pt x="644393" y="1131521"/>
                </a:lnTo>
                <a:lnTo>
                  <a:pt x="658718" y="1084067"/>
                </a:lnTo>
                <a:lnTo>
                  <a:pt x="672941" y="1033262"/>
                </a:lnTo>
                <a:lnTo>
                  <a:pt x="687076" y="979614"/>
                </a:lnTo>
                <a:lnTo>
                  <a:pt x="701134" y="923628"/>
                </a:lnTo>
                <a:lnTo>
                  <a:pt x="715130" y="865813"/>
                </a:lnTo>
                <a:lnTo>
                  <a:pt x="729077" y="806675"/>
                </a:lnTo>
                <a:lnTo>
                  <a:pt x="742988" y="746722"/>
                </a:lnTo>
                <a:lnTo>
                  <a:pt x="756877" y="686459"/>
                </a:lnTo>
                <a:lnTo>
                  <a:pt x="770756" y="626394"/>
                </a:lnTo>
                <a:lnTo>
                  <a:pt x="784640" y="567034"/>
                </a:lnTo>
                <a:lnTo>
                  <a:pt x="798541" y="508886"/>
                </a:lnTo>
                <a:lnTo>
                  <a:pt x="812472" y="452456"/>
                </a:lnTo>
                <a:lnTo>
                  <a:pt x="826448" y="398253"/>
                </a:lnTo>
                <a:lnTo>
                  <a:pt x="840481" y="346782"/>
                </a:lnTo>
                <a:lnTo>
                  <a:pt x="854584" y="298551"/>
                </a:lnTo>
                <a:lnTo>
                  <a:pt x="868772" y="254067"/>
                </a:lnTo>
                <a:lnTo>
                  <a:pt x="883056" y="213836"/>
                </a:lnTo>
                <a:lnTo>
                  <a:pt x="897451" y="178367"/>
                </a:lnTo>
                <a:lnTo>
                  <a:pt x="926626" y="123736"/>
                </a:lnTo>
                <a:lnTo>
                  <a:pt x="956402" y="94232"/>
                </a:lnTo>
                <a:lnTo>
                  <a:pt x="971550" y="90170"/>
                </a:lnTo>
                <a:lnTo>
                  <a:pt x="987569" y="93779"/>
                </a:lnTo>
                <a:lnTo>
                  <a:pt x="1020400" y="123314"/>
                </a:lnTo>
                <a:lnTo>
                  <a:pt x="1054129" y="178987"/>
                </a:lnTo>
                <a:lnTo>
                  <a:pt x="1071270" y="215270"/>
                </a:lnTo>
                <a:lnTo>
                  <a:pt x="1088563" y="256459"/>
                </a:lnTo>
                <a:lnTo>
                  <a:pt x="1105985" y="302014"/>
                </a:lnTo>
                <a:lnTo>
                  <a:pt x="1123511" y="351391"/>
                </a:lnTo>
                <a:lnTo>
                  <a:pt x="1141118" y="404048"/>
                </a:lnTo>
                <a:lnTo>
                  <a:pt x="1158781" y="459442"/>
                </a:lnTo>
                <a:lnTo>
                  <a:pt x="1176477" y="517032"/>
                </a:lnTo>
                <a:lnTo>
                  <a:pt x="1194181" y="576274"/>
                </a:lnTo>
                <a:lnTo>
                  <a:pt x="1211869" y="636627"/>
                </a:lnTo>
                <a:lnTo>
                  <a:pt x="1229518" y="697547"/>
                </a:lnTo>
                <a:lnTo>
                  <a:pt x="1247104" y="758493"/>
                </a:lnTo>
                <a:lnTo>
                  <a:pt x="1264602" y="818922"/>
                </a:lnTo>
                <a:lnTo>
                  <a:pt x="1281988" y="878291"/>
                </a:lnTo>
                <a:lnTo>
                  <a:pt x="1299239" y="936058"/>
                </a:lnTo>
                <a:lnTo>
                  <a:pt x="1316331" y="991681"/>
                </a:lnTo>
                <a:lnTo>
                  <a:pt x="1333239" y="1044618"/>
                </a:lnTo>
                <a:lnTo>
                  <a:pt x="1349940" y="1094325"/>
                </a:lnTo>
                <a:lnTo>
                  <a:pt x="1366409" y="1140260"/>
                </a:lnTo>
                <a:lnTo>
                  <a:pt x="1382623" y="1181882"/>
                </a:lnTo>
                <a:lnTo>
                  <a:pt x="1398558" y="1218647"/>
                </a:lnTo>
                <a:lnTo>
                  <a:pt x="1429492" y="1275438"/>
                </a:lnTo>
                <a:lnTo>
                  <a:pt x="1459022" y="1306293"/>
                </a:lnTo>
                <a:lnTo>
                  <a:pt x="1473200" y="1310640"/>
                </a:lnTo>
                <a:lnTo>
                  <a:pt x="1487346" y="1306710"/>
                </a:lnTo>
                <a:lnTo>
                  <a:pt x="1513944" y="1275472"/>
                </a:lnTo>
                <a:lnTo>
                  <a:pt x="1538581" y="1216994"/>
                </a:lnTo>
                <a:lnTo>
                  <a:pt x="1550276" y="1179015"/>
                </a:lnTo>
                <a:lnTo>
                  <a:pt x="1561617" y="1135998"/>
                </a:lnTo>
                <a:lnTo>
                  <a:pt x="1572647" y="1088531"/>
                </a:lnTo>
                <a:lnTo>
                  <a:pt x="1583411" y="1037205"/>
                </a:lnTo>
                <a:lnTo>
                  <a:pt x="1593956" y="982611"/>
                </a:lnTo>
                <a:lnTo>
                  <a:pt x="1604325" y="925338"/>
                </a:lnTo>
                <a:lnTo>
                  <a:pt x="1614564" y="865977"/>
                </a:lnTo>
                <a:lnTo>
                  <a:pt x="1624718" y="805118"/>
                </a:lnTo>
                <a:lnTo>
                  <a:pt x="1634831" y="743350"/>
                </a:lnTo>
                <a:lnTo>
                  <a:pt x="1644949" y="681265"/>
                </a:lnTo>
                <a:lnTo>
                  <a:pt x="1655117" y="619453"/>
                </a:lnTo>
                <a:lnTo>
                  <a:pt x="1665380" y="558503"/>
                </a:lnTo>
                <a:lnTo>
                  <a:pt x="1675782" y="499006"/>
                </a:lnTo>
                <a:lnTo>
                  <a:pt x="1686368" y="441552"/>
                </a:lnTo>
                <a:lnTo>
                  <a:pt x="1697185" y="386731"/>
                </a:lnTo>
                <a:lnTo>
                  <a:pt x="1708276" y="335134"/>
                </a:lnTo>
                <a:lnTo>
                  <a:pt x="1719686" y="287350"/>
                </a:lnTo>
                <a:lnTo>
                  <a:pt x="1731462" y="243970"/>
                </a:lnTo>
                <a:lnTo>
                  <a:pt x="1743647" y="205584"/>
                </a:lnTo>
                <a:lnTo>
                  <a:pt x="1769425" y="146154"/>
                </a:lnTo>
                <a:lnTo>
                  <a:pt x="1797382" y="113783"/>
                </a:lnTo>
                <a:lnTo>
                  <a:pt x="1812290" y="109220"/>
                </a:lnTo>
                <a:lnTo>
                  <a:pt x="1827341" y="112844"/>
                </a:lnTo>
                <a:lnTo>
                  <a:pt x="1859231" y="141776"/>
                </a:lnTo>
                <a:lnTo>
                  <a:pt x="1893228" y="196091"/>
                </a:lnTo>
                <a:lnTo>
                  <a:pt x="1910913" y="231444"/>
                </a:lnTo>
                <a:lnTo>
                  <a:pt x="1928998" y="271556"/>
                </a:lnTo>
                <a:lnTo>
                  <a:pt x="1947443" y="315896"/>
                </a:lnTo>
                <a:lnTo>
                  <a:pt x="1966206" y="363937"/>
                </a:lnTo>
                <a:lnTo>
                  <a:pt x="1985245" y="415148"/>
                </a:lnTo>
                <a:lnTo>
                  <a:pt x="2004518" y="469001"/>
                </a:lnTo>
                <a:lnTo>
                  <a:pt x="2023983" y="524967"/>
                </a:lnTo>
                <a:lnTo>
                  <a:pt x="2043599" y="582515"/>
                </a:lnTo>
                <a:lnTo>
                  <a:pt x="2063325" y="641118"/>
                </a:lnTo>
                <a:lnTo>
                  <a:pt x="2083117" y="700246"/>
                </a:lnTo>
                <a:lnTo>
                  <a:pt x="2102935" y="759369"/>
                </a:lnTo>
                <a:lnTo>
                  <a:pt x="2122736" y="817959"/>
                </a:lnTo>
                <a:lnTo>
                  <a:pt x="2142479" y="875487"/>
                </a:lnTo>
                <a:lnTo>
                  <a:pt x="2162123" y="931422"/>
                </a:lnTo>
                <a:lnTo>
                  <a:pt x="2181624" y="985237"/>
                </a:lnTo>
                <a:lnTo>
                  <a:pt x="2200943" y="1036402"/>
                </a:lnTo>
                <a:lnTo>
                  <a:pt x="2220036" y="1084388"/>
                </a:lnTo>
                <a:lnTo>
                  <a:pt x="2238862" y="1128665"/>
                </a:lnTo>
                <a:lnTo>
                  <a:pt x="2257379" y="1168704"/>
                </a:lnTo>
                <a:lnTo>
                  <a:pt x="2275546" y="1203977"/>
                </a:lnTo>
                <a:lnTo>
                  <a:pt x="2310660" y="1258106"/>
                </a:lnTo>
                <a:lnTo>
                  <a:pt x="2343872" y="1286818"/>
                </a:lnTo>
                <a:lnTo>
                  <a:pt x="2359659" y="1290320"/>
                </a:lnTo>
                <a:lnTo>
                  <a:pt x="2374868" y="1286195"/>
                </a:lnTo>
                <a:lnTo>
                  <a:pt x="2403697" y="1256304"/>
                </a:lnTo>
                <a:lnTo>
                  <a:pt x="2430680" y="1201067"/>
                </a:lnTo>
                <a:lnTo>
                  <a:pt x="2456144" y="1124697"/>
                </a:lnTo>
                <a:lnTo>
                  <a:pt x="2468409" y="1079904"/>
                </a:lnTo>
                <a:lnTo>
                  <a:pt x="2480417" y="1031407"/>
                </a:lnTo>
                <a:lnTo>
                  <a:pt x="2492210" y="979734"/>
                </a:lnTo>
                <a:lnTo>
                  <a:pt x="2503827" y="925411"/>
                </a:lnTo>
                <a:lnTo>
                  <a:pt x="2515311" y="868964"/>
                </a:lnTo>
                <a:lnTo>
                  <a:pt x="2526701" y="810920"/>
                </a:lnTo>
                <a:lnTo>
                  <a:pt x="2538039" y="751807"/>
                </a:lnTo>
                <a:lnTo>
                  <a:pt x="2549366" y="692150"/>
                </a:lnTo>
                <a:lnTo>
                  <a:pt x="2560722" y="632475"/>
                </a:lnTo>
                <a:lnTo>
                  <a:pt x="2572149" y="573311"/>
                </a:lnTo>
                <a:lnTo>
                  <a:pt x="2583688" y="515183"/>
                </a:lnTo>
                <a:lnTo>
                  <a:pt x="2595378" y="458617"/>
                </a:lnTo>
                <a:lnTo>
                  <a:pt x="2607262" y="404142"/>
                </a:lnTo>
                <a:lnTo>
                  <a:pt x="2619381" y="352282"/>
                </a:lnTo>
                <a:lnTo>
                  <a:pt x="2631774" y="303566"/>
                </a:lnTo>
                <a:lnTo>
                  <a:pt x="2644484" y="258518"/>
                </a:lnTo>
                <a:lnTo>
                  <a:pt x="2657551" y="217667"/>
                </a:lnTo>
                <a:lnTo>
                  <a:pt x="2671015" y="181539"/>
                </a:lnTo>
                <a:lnTo>
                  <a:pt x="2699302" y="125557"/>
                </a:lnTo>
                <a:lnTo>
                  <a:pt x="2729671" y="94785"/>
                </a:lnTo>
                <a:lnTo>
                  <a:pt x="2745740" y="90170"/>
                </a:lnTo>
                <a:lnTo>
                  <a:pt x="2763771" y="92841"/>
                </a:lnTo>
                <a:lnTo>
                  <a:pt x="2803197" y="118517"/>
                </a:lnTo>
                <a:lnTo>
                  <a:pt x="2846399" y="168156"/>
                </a:lnTo>
                <a:lnTo>
                  <a:pt x="2869149" y="200783"/>
                </a:lnTo>
                <a:lnTo>
                  <a:pt x="2892524" y="237986"/>
                </a:lnTo>
                <a:lnTo>
                  <a:pt x="2916416" y="279292"/>
                </a:lnTo>
                <a:lnTo>
                  <a:pt x="2940719" y="324231"/>
                </a:lnTo>
                <a:lnTo>
                  <a:pt x="2965326" y="372330"/>
                </a:lnTo>
                <a:lnTo>
                  <a:pt x="2990131" y="423118"/>
                </a:lnTo>
                <a:lnTo>
                  <a:pt x="3015028" y="476124"/>
                </a:lnTo>
                <a:lnTo>
                  <a:pt x="3039909" y="530874"/>
                </a:lnTo>
                <a:lnTo>
                  <a:pt x="3064668" y="586898"/>
                </a:lnTo>
                <a:lnTo>
                  <a:pt x="3089199" y="643724"/>
                </a:lnTo>
                <a:lnTo>
                  <a:pt x="3113395" y="700880"/>
                </a:lnTo>
                <a:lnTo>
                  <a:pt x="3137150" y="757895"/>
                </a:lnTo>
                <a:lnTo>
                  <a:pt x="3160356" y="814296"/>
                </a:lnTo>
                <a:lnTo>
                  <a:pt x="3182908" y="869612"/>
                </a:lnTo>
                <a:lnTo>
                  <a:pt x="3204698" y="923371"/>
                </a:lnTo>
                <a:lnTo>
                  <a:pt x="3225621" y="975102"/>
                </a:lnTo>
                <a:lnTo>
                  <a:pt x="3245569" y="1024332"/>
                </a:lnTo>
                <a:lnTo>
                  <a:pt x="3264437" y="1070590"/>
                </a:lnTo>
                <a:lnTo>
                  <a:pt x="3282116" y="1113404"/>
                </a:lnTo>
                <a:lnTo>
                  <a:pt x="3298502" y="1152303"/>
                </a:lnTo>
                <a:lnTo>
                  <a:pt x="3326965" y="1216468"/>
                </a:lnTo>
                <a:lnTo>
                  <a:pt x="3371014" y="1303602"/>
                </a:lnTo>
                <a:lnTo>
                  <a:pt x="3391515" y="1343719"/>
                </a:lnTo>
                <a:lnTo>
                  <a:pt x="3401985" y="1364399"/>
                </a:lnTo>
                <a:lnTo>
                  <a:pt x="3404076" y="1368901"/>
                </a:lnTo>
                <a:lnTo>
                  <a:pt x="3399440" y="1360485"/>
                </a:lnTo>
                <a:lnTo>
                  <a:pt x="3389729" y="1342409"/>
                </a:lnTo>
                <a:lnTo>
                  <a:pt x="3376595" y="1317935"/>
                </a:lnTo>
                <a:lnTo>
                  <a:pt x="3361690" y="129032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3800" y="208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08669" y="15773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2679" y="189229"/>
            <a:ext cx="3402965" cy="1367790"/>
          </a:xfrm>
          <a:custGeom>
            <a:avLst/>
            <a:gdLst/>
            <a:ahLst/>
            <a:cxnLst/>
            <a:rect l="l" t="t" r="r" b="b"/>
            <a:pathLst>
              <a:path w="3402965" h="1367790">
                <a:moveTo>
                  <a:pt x="0" y="0"/>
                </a:moveTo>
                <a:lnTo>
                  <a:pt x="18037" y="65639"/>
                </a:lnTo>
                <a:lnTo>
                  <a:pt x="36078" y="131143"/>
                </a:lnTo>
                <a:lnTo>
                  <a:pt x="54118" y="196369"/>
                </a:lnTo>
                <a:lnTo>
                  <a:pt x="72152" y="261174"/>
                </a:lnTo>
                <a:lnTo>
                  <a:pt x="90175" y="325413"/>
                </a:lnTo>
                <a:lnTo>
                  <a:pt x="108183" y="388945"/>
                </a:lnTo>
                <a:lnTo>
                  <a:pt x="126171" y="451624"/>
                </a:lnTo>
                <a:lnTo>
                  <a:pt x="144133" y="513308"/>
                </a:lnTo>
                <a:lnTo>
                  <a:pt x="162065" y="573854"/>
                </a:lnTo>
                <a:lnTo>
                  <a:pt x="179963" y="633118"/>
                </a:lnTo>
                <a:lnTo>
                  <a:pt x="197821" y="690957"/>
                </a:lnTo>
                <a:lnTo>
                  <a:pt x="215635" y="747227"/>
                </a:lnTo>
                <a:lnTo>
                  <a:pt x="233400" y="801785"/>
                </a:lnTo>
                <a:lnTo>
                  <a:pt x="251111" y="854488"/>
                </a:lnTo>
                <a:lnTo>
                  <a:pt x="268763" y="905192"/>
                </a:lnTo>
                <a:lnTo>
                  <a:pt x="286352" y="953754"/>
                </a:lnTo>
                <a:lnTo>
                  <a:pt x="303872" y="1000031"/>
                </a:lnTo>
                <a:lnTo>
                  <a:pt x="321320" y="1043879"/>
                </a:lnTo>
                <a:lnTo>
                  <a:pt x="338689" y="1085154"/>
                </a:lnTo>
                <a:lnTo>
                  <a:pt x="355976" y="1123714"/>
                </a:lnTo>
                <a:lnTo>
                  <a:pt x="373175" y="1159416"/>
                </a:lnTo>
                <a:lnTo>
                  <a:pt x="407292" y="1221668"/>
                </a:lnTo>
                <a:lnTo>
                  <a:pt x="441001" y="1270764"/>
                </a:lnTo>
                <a:lnTo>
                  <a:pt x="474264" y="1305557"/>
                </a:lnTo>
                <a:lnTo>
                  <a:pt x="523240" y="1328420"/>
                </a:lnTo>
                <a:lnTo>
                  <a:pt x="538862" y="1326022"/>
                </a:lnTo>
                <a:lnTo>
                  <a:pt x="569496" y="1299515"/>
                </a:lnTo>
                <a:lnTo>
                  <a:pt x="599405" y="1247438"/>
                </a:lnTo>
                <a:lnTo>
                  <a:pt x="628696" y="1173847"/>
                </a:lnTo>
                <a:lnTo>
                  <a:pt x="643145" y="1130251"/>
                </a:lnTo>
                <a:lnTo>
                  <a:pt x="657479" y="1082797"/>
                </a:lnTo>
                <a:lnTo>
                  <a:pt x="671714" y="1031992"/>
                </a:lnTo>
                <a:lnTo>
                  <a:pt x="685862" y="978344"/>
                </a:lnTo>
                <a:lnTo>
                  <a:pt x="699938" y="922358"/>
                </a:lnTo>
                <a:lnTo>
                  <a:pt x="713954" y="864543"/>
                </a:lnTo>
                <a:lnTo>
                  <a:pt x="727924" y="805405"/>
                </a:lnTo>
                <a:lnTo>
                  <a:pt x="741862" y="745452"/>
                </a:lnTo>
                <a:lnTo>
                  <a:pt x="755781" y="685189"/>
                </a:lnTo>
                <a:lnTo>
                  <a:pt x="769696" y="625124"/>
                </a:lnTo>
                <a:lnTo>
                  <a:pt x="783618" y="565764"/>
                </a:lnTo>
                <a:lnTo>
                  <a:pt x="797563" y="507616"/>
                </a:lnTo>
                <a:lnTo>
                  <a:pt x="811543" y="451186"/>
                </a:lnTo>
                <a:lnTo>
                  <a:pt x="825573" y="396983"/>
                </a:lnTo>
                <a:lnTo>
                  <a:pt x="839665" y="345512"/>
                </a:lnTo>
                <a:lnTo>
                  <a:pt x="853833" y="297281"/>
                </a:lnTo>
                <a:lnTo>
                  <a:pt x="868091" y="252797"/>
                </a:lnTo>
                <a:lnTo>
                  <a:pt x="882452" y="212566"/>
                </a:lnTo>
                <a:lnTo>
                  <a:pt x="896930" y="177097"/>
                </a:lnTo>
                <a:lnTo>
                  <a:pt x="926292" y="122466"/>
                </a:lnTo>
                <a:lnTo>
                  <a:pt x="956283" y="92962"/>
                </a:lnTo>
                <a:lnTo>
                  <a:pt x="971550" y="88900"/>
                </a:lnTo>
                <a:lnTo>
                  <a:pt x="987446" y="92509"/>
                </a:lnTo>
                <a:lnTo>
                  <a:pt x="1020056" y="122044"/>
                </a:lnTo>
                <a:lnTo>
                  <a:pt x="1053594" y="177717"/>
                </a:lnTo>
                <a:lnTo>
                  <a:pt x="1070650" y="214000"/>
                </a:lnTo>
                <a:lnTo>
                  <a:pt x="1087866" y="255189"/>
                </a:lnTo>
                <a:lnTo>
                  <a:pt x="1105216" y="300744"/>
                </a:lnTo>
                <a:lnTo>
                  <a:pt x="1122677" y="350121"/>
                </a:lnTo>
                <a:lnTo>
                  <a:pt x="1140224" y="402778"/>
                </a:lnTo>
                <a:lnTo>
                  <a:pt x="1157834" y="458172"/>
                </a:lnTo>
                <a:lnTo>
                  <a:pt x="1175481" y="515762"/>
                </a:lnTo>
                <a:lnTo>
                  <a:pt x="1193142" y="575004"/>
                </a:lnTo>
                <a:lnTo>
                  <a:pt x="1210792" y="635357"/>
                </a:lnTo>
                <a:lnTo>
                  <a:pt x="1228407" y="696277"/>
                </a:lnTo>
                <a:lnTo>
                  <a:pt x="1245963" y="757223"/>
                </a:lnTo>
                <a:lnTo>
                  <a:pt x="1263435" y="817652"/>
                </a:lnTo>
                <a:lnTo>
                  <a:pt x="1280800" y="877021"/>
                </a:lnTo>
                <a:lnTo>
                  <a:pt x="1298032" y="934788"/>
                </a:lnTo>
                <a:lnTo>
                  <a:pt x="1315108" y="990411"/>
                </a:lnTo>
                <a:lnTo>
                  <a:pt x="1332003" y="1043348"/>
                </a:lnTo>
                <a:lnTo>
                  <a:pt x="1348694" y="1093055"/>
                </a:lnTo>
                <a:lnTo>
                  <a:pt x="1365155" y="1138990"/>
                </a:lnTo>
                <a:lnTo>
                  <a:pt x="1381363" y="1180612"/>
                </a:lnTo>
                <a:lnTo>
                  <a:pt x="1397293" y="1217377"/>
                </a:lnTo>
                <a:lnTo>
                  <a:pt x="1428224" y="1274168"/>
                </a:lnTo>
                <a:lnTo>
                  <a:pt x="1457752" y="1305023"/>
                </a:lnTo>
                <a:lnTo>
                  <a:pt x="1471930" y="1309370"/>
                </a:lnTo>
                <a:lnTo>
                  <a:pt x="1486076" y="1305440"/>
                </a:lnTo>
                <a:lnTo>
                  <a:pt x="1512674" y="1274202"/>
                </a:lnTo>
                <a:lnTo>
                  <a:pt x="1537311" y="1215724"/>
                </a:lnTo>
                <a:lnTo>
                  <a:pt x="1549006" y="1177745"/>
                </a:lnTo>
                <a:lnTo>
                  <a:pt x="1560347" y="1134728"/>
                </a:lnTo>
                <a:lnTo>
                  <a:pt x="1571377" y="1087261"/>
                </a:lnTo>
                <a:lnTo>
                  <a:pt x="1582141" y="1035935"/>
                </a:lnTo>
                <a:lnTo>
                  <a:pt x="1592686" y="981341"/>
                </a:lnTo>
                <a:lnTo>
                  <a:pt x="1603055" y="924068"/>
                </a:lnTo>
                <a:lnTo>
                  <a:pt x="1613294" y="864707"/>
                </a:lnTo>
                <a:lnTo>
                  <a:pt x="1623448" y="803848"/>
                </a:lnTo>
                <a:lnTo>
                  <a:pt x="1633561" y="742080"/>
                </a:lnTo>
                <a:lnTo>
                  <a:pt x="1643679" y="679995"/>
                </a:lnTo>
                <a:lnTo>
                  <a:pt x="1653847" y="618183"/>
                </a:lnTo>
                <a:lnTo>
                  <a:pt x="1664110" y="557233"/>
                </a:lnTo>
                <a:lnTo>
                  <a:pt x="1674512" y="497736"/>
                </a:lnTo>
                <a:lnTo>
                  <a:pt x="1685098" y="440282"/>
                </a:lnTo>
                <a:lnTo>
                  <a:pt x="1695915" y="385461"/>
                </a:lnTo>
                <a:lnTo>
                  <a:pt x="1707006" y="333864"/>
                </a:lnTo>
                <a:lnTo>
                  <a:pt x="1718416" y="286080"/>
                </a:lnTo>
                <a:lnTo>
                  <a:pt x="1730192" y="242700"/>
                </a:lnTo>
                <a:lnTo>
                  <a:pt x="1742377" y="204314"/>
                </a:lnTo>
                <a:lnTo>
                  <a:pt x="1768155" y="144884"/>
                </a:lnTo>
                <a:lnTo>
                  <a:pt x="1796112" y="112513"/>
                </a:lnTo>
                <a:lnTo>
                  <a:pt x="1811020" y="107950"/>
                </a:lnTo>
                <a:lnTo>
                  <a:pt x="1826189" y="111574"/>
                </a:lnTo>
                <a:lnTo>
                  <a:pt x="1858270" y="140506"/>
                </a:lnTo>
                <a:lnTo>
                  <a:pt x="1892399" y="194821"/>
                </a:lnTo>
                <a:lnTo>
                  <a:pt x="1910130" y="230174"/>
                </a:lnTo>
                <a:lnTo>
                  <a:pt x="1928251" y="270286"/>
                </a:lnTo>
                <a:lnTo>
                  <a:pt x="1946719" y="314626"/>
                </a:lnTo>
                <a:lnTo>
                  <a:pt x="1965496" y="362667"/>
                </a:lnTo>
                <a:lnTo>
                  <a:pt x="1984539" y="413878"/>
                </a:lnTo>
                <a:lnTo>
                  <a:pt x="2003808" y="467731"/>
                </a:lnTo>
                <a:lnTo>
                  <a:pt x="2023262" y="523697"/>
                </a:lnTo>
                <a:lnTo>
                  <a:pt x="2042860" y="581245"/>
                </a:lnTo>
                <a:lnTo>
                  <a:pt x="2062560" y="639848"/>
                </a:lnTo>
                <a:lnTo>
                  <a:pt x="2082323" y="698976"/>
                </a:lnTo>
                <a:lnTo>
                  <a:pt x="2102107" y="758099"/>
                </a:lnTo>
                <a:lnTo>
                  <a:pt x="2121872" y="816689"/>
                </a:lnTo>
                <a:lnTo>
                  <a:pt x="2141575" y="874217"/>
                </a:lnTo>
                <a:lnTo>
                  <a:pt x="2161177" y="930152"/>
                </a:lnTo>
                <a:lnTo>
                  <a:pt x="2180637" y="983967"/>
                </a:lnTo>
                <a:lnTo>
                  <a:pt x="2199913" y="1035132"/>
                </a:lnTo>
                <a:lnTo>
                  <a:pt x="2218964" y="1083118"/>
                </a:lnTo>
                <a:lnTo>
                  <a:pt x="2237751" y="1127395"/>
                </a:lnTo>
                <a:lnTo>
                  <a:pt x="2256231" y="1167434"/>
                </a:lnTo>
                <a:lnTo>
                  <a:pt x="2274364" y="1202707"/>
                </a:lnTo>
                <a:lnTo>
                  <a:pt x="2309425" y="1256836"/>
                </a:lnTo>
                <a:lnTo>
                  <a:pt x="2342606" y="1285548"/>
                </a:lnTo>
                <a:lnTo>
                  <a:pt x="2358390" y="1289050"/>
                </a:lnTo>
                <a:lnTo>
                  <a:pt x="2373717" y="1284925"/>
                </a:lnTo>
                <a:lnTo>
                  <a:pt x="2402735" y="1255034"/>
                </a:lnTo>
                <a:lnTo>
                  <a:pt x="2429851" y="1199797"/>
                </a:lnTo>
                <a:lnTo>
                  <a:pt x="2455397" y="1123427"/>
                </a:lnTo>
                <a:lnTo>
                  <a:pt x="2467686" y="1078634"/>
                </a:lnTo>
                <a:lnTo>
                  <a:pt x="2479708" y="1030137"/>
                </a:lnTo>
                <a:lnTo>
                  <a:pt x="2491504" y="978464"/>
                </a:lnTo>
                <a:lnTo>
                  <a:pt x="2503118" y="924141"/>
                </a:lnTo>
                <a:lnTo>
                  <a:pt x="2514589" y="867694"/>
                </a:lnTo>
                <a:lnTo>
                  <a:pt x="2525961" y="809650"/>
                </a:lnTo>
                <a:lnTo>
                  <a:pt x="2537275" y="750537"/>
                </a:lnTo>
                <a:lnTo>
                  <a:pt x="2548572" y="690880"/>
                </a:lnTo>
                <a:lnTo>
                  <a:pt x="2559895" y="631205"/>
                </a:lnTo>
                <a:lnTo>
                  <a:pt x="2571284" y="572041"/>
                </a:lnTo>
                <a:lnTo>
                  <a:pt x="2582783" y="513913"/>
                </a:lnTo>
                <a:lnTo>
                  <a:pt x="2594433" y="457347"/>
                </a:lnTo>
                <a:lnTo>
                  <a:pt x="2606275" y="402872"/>
                </a:lnTo>
                <a:lnTo>
                  <a:pt x="2618351" y="351012"/>
                </a:lnTo>
                <a:lnTo>
                  <a:pt x="2630703" y="302296"/>
                </a:lnTo>
                <a:lnTo>
                  <a:pt x="2643373" y="257248"/>
                </a:lnTo>
                <a:lnTo>
                  <a:pt x="2656403" y="216397"/>
                </a:lnTo>
                <a:lnTo>
                  <a:pt x="2669833" y="180269"/>
                </a:lnTo>
                <a:lnTo>
                  <a:pt x="2698066" y="124287"/>
                </a:lnTo>
                <a:lnTo>
                  <a:pt x="2728406" y="93515"/>
                </a:lnTo>
                <a:lnTo>
                  <a:pt x="2744470" y="88900"/>
                </a:lnTo>
                <a:lnTo>
                  <a:pt x="2762505" y="91571"/>
                </a:lnTo>
                <a:lnTo>
                  <a:pt x="2801966" y="117247"/>
                </a:lnTo>
                <a:lnTo>
                  <a:pt x="2845229" y="166886"/>
                </a:lnTo>
                <a:lnTo>
                  <a:pt x="2868017" y="199513"/>
                </a:lnTo>
                <a:lnTo>
                  <a:pt x="2891432" y="236716"/>
                </a:lnTo>
                <a:lnTo>
                  <a:pt x="2915368" y="278022"/>
                </a:lnTo>
                <a:lnTo>
                  <a:pt x="2939716" y="322961"/>
                </a:lnTo>
                <a:lnTo>
                  <a:pt x="2964368" y="371060"/>
                </a:lnTo>
                <a:lnTo>
                  <a:pt x="2989218" y="421848"/>
                </a:lnTo>
                <a:lnTo>
                  <a:pt x="3014158" y="474854"/>
                </a:lnTo>
                <a:lnTo>
                  <a:pt x="3039079" y="529604"/>
                </a:lnTo>
                <a:lnTo>
                  <a:pt x="3063875" y="585628"/>
                </a:lnTo>
                <a:lnTo>
                  <a:pt x="3088437" y="642454"/>
                </a:lnTo>
                <a:lnTo>
                  <a:pt x="3112658" y="699610"/>
                </a:lnTo>
                <a:lnTo>
                  <a:pt x="3136431" y="756625"/>
                </a:lnTo>
                <a:lnTo>
                  <a:pt x="3159648" y="813026"/>
                </a:lnTo>
                <a:lnTo>
                  <a:pt x="3182202" y="868342"/>
                </a:lnTo>
                <a:lnTo>
                  <a:pt x="3203984" y="922101"/>
                </a:lnTo>
                <a:lnTo>
                  <a:pt x="3224887" y="973832"/>
                </a:lnTo>
                <a:lnTo>
                  <a:pt x="3244803" y="1023062"/>
                </a:lnTo>
                <a:lnTo>
                  <a:pt x="3263626" y="1069320"/>
                </a:lnTo>
                <a:lnTo>
                  <a:pt x="3281246" y="1112134"/>
                </a:lnTo>
                <a:lnTo>
                  <a:pt x="3297558" y="1151033"/>
                </a:lnTo>
                <a:lnTo>
                  <a:pt x="3325822" y="1215198"/>
                </a:lnTo>
                <a:lnTo>
                  <a:pt x="3369746" y="1302332"/>
                </a:lnTo>
                <a:lnTo>
                  <a:pt x="3390265" y="1342449"/>
                </a:lnTo>
                <a:lnTo>
                  <a:pt x="3400782" y="1363129"/>
                </a:lnTo>
                <a:lnTo>
                  <a:pt x="3402965" y="1367631"/>
                </a:lnTo>
                <a:lnTo>
                  <a:pt x="3398480" y="1359215"/>
                </a:lnTo>
                <a:lnTo>
                  <a:pt x="3388995" y="1341139"/>
                </a:lnTo>
                <a:lnTo>
                  <a:pt x="3376175" y="1316665"/>
                </a:lnTo>
                <a:lnTo>
                  <a:pt x="3361690" y="128905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2679" y="189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36280" y="15570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0819" y="1236979"/>
            <a:ext cx="20739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15" dirty="0">
                <a:latin typeface="Arial"/>
                <a:cs typeface="Arial"/>
              </a:rPr>
              <a:t>M</a:t>
            </a:r>
            <a:r>
              <a:rPr sz="2800" spc="225" dirty="0">
                <a:latin typeface="Arial"/>
                <a:cs typeface="Arial"/>
              </a:rPr>
              <a:t>e</a:t>
            </a:r>
            <a:r>
              <a:rPr sz="2800" spc="65" dirty="0">
                <a:latin typeface="Arial"/>
                <a:cs typeface="Arial"/>
              </a:rPr>
              <a:t>c</a:t>
            </a:r>
            <a:r>
              <a:rPr sz="2800" spc="70" dirty="0">
                <a:latin typeface="Arial"/>
                <a:cs typeface="Arial"/>
              </a:rPr>
              <a:t>h</a:t>
            </a:r>
            <a:r>
              <a:rPr sz="2800" spc="225" dirty="0">
                <a:latin typeface="Arial"/>
                <a:cs typeface="Arial"/>
              </a:rPr>
              <a:t>a</a:t>
            </a:r>
            <a:r>
              <a:rPr sz="2800" spc="70" dirty="0">
                <a:latin typeface="Arial"/>
                <a:cs typeface="Arial"/>
              </a:rPr>
              <a:t>n</a:t>
            </a:r>
            <a:r>
              <a:rPr sz="2800" spc="65" dirty="0">
                <a:latin typeface="Arial"/>
                <a:cs typeface="Arial"/>
              </a:rPr>
              <a:t>is</a:t>
            </a:r>
            <a:r>
              <a:rPr sz="2800" spc="-160" dirty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3800" y="1997709"/>
            <a:ext cx="680339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4320" algn="l"/>
              </a:tabLst>
            </a:pPr>
            <a:r>
              <a:rPr sz="3600" spc="179" baseline="5787" dirty="0">
                <a:latin typeface="Symbol"/>
                <a:cs typeface="Symbol"/>
              </a:rPr>
              <a:t></a:t>
            </a:r>
            <a:r>
              <a:rPr sz="2400" b="1" u="heavy" spc="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Dipolar	</a:t>
            </a:r>
            <a:r>
              <a:rPr sz="2400" b="1" u="heavy" spc="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interaction:</a:t>
            </a:r>
            <a:endParaRPr sz="2400">
              <a:latin typeface="Arial"/>
              <a:cs typeface="Arial"/>
            </a:endParaRPr>
          </a:p>
          <a:p>
            <a:pPr marL="12700" marR="75565">
              <a:lnSpc>
                <a:spcPct val="100000"/>
              </a:lnSpc>
            </a:pPr>
            <a:r>
              <a:rPr sz="3600" spc="-525" baseline="5787" dirty="0">
                <a:latin typeface="Symbol"/>
                <a:cs typeface="Symbol"/>
              </a:rPr>
              <a:t></a:t>
            </a:r>
            <a:r>
              <a:rPr sz="2400" spc="-350" dirty="0">
                <a:latin typeface="Arial Black"/>
                <a:cs typeface="Arial Black"/>
              </a:rPr>
              <a:t>polar </a:t>
            </a:r>
            <a:r>
              <a:rPr sz="2400" spc="-305" dirty="0">
                <a:latin typeface="Arial Black"/>
                <a:cs typeface="Arial Black"/>
              </a:rPr>
              <a:t>molecules such </a:t>
            </a:r>
            <a:r>
              <a:rPr sz="2400" spc="-275" dirty="0">
                <a:latin typeface="Arial Black"/>
                <a:cs typeface="Arial Black"/>
              </a:rPr>
              <a:t>as </a:t>
            </a:r>
            <a:r>
              <a:rPr sz="2400" spc="-350" dirty="0">
                <a:latin typeface="Arial Black"/>
                <a:cs typeface="Arial Black"/>
              </a:rPr>
              <a:t>water </a:t>
            </a:r>
            <a:r>
              <a:rPr sz="2400" spc="-270" dirty="0">
                <a:latin typeface="Arial Black"/>
                <a:cs typeface="Arial Black"/>
              </a:rPr>
              <a:t>molecules(</a:t>
            </a:r>
            <a:r>
              <a:rPr sz="2400" spc="-270" dirty="0">
                <a:solidFill>
                  <a:srgbClr val="FF0000"/>
                </a:solidFill>
                <a:latin typeface="Arial Black"/>
                <a:cs typeface="Arial Black"/>
              </a:rPr>
              <a:t>dipole</a:t>
            </a:r>
            <a:r>
              <a:rPr sz="2400" spc="-270" dirty="0">
                <a:latin typeface="Arial Black"/>
                <a:cs typeface="Arial Black"/>
              </a:rPr>
              <a:t>)  </a:t>
            </a:r>
            <a:r>
              <a:rPr sz="2400" spc="-275" dirty="0">
                <a:latin typeface="Arial Black"/>
                <a:cs typeface="Arial Black"/>
              </a:rPr>
              <a:t>inside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275" dirty="0">
                <a:latin typeface="Arial Black"/>
                <a:cs typeface="Arial Black"/>
              </a:rPr>
              <a:t>food </a:t>
            </a:r>
            <a:r>
              <a:rPr sz="2400" spc="-340" dirty="0">
                <a:latin typeface="Arial Black"/>
                <a:cs typeface="Arial Black"/>
              </a:rPr>
              <a:t>will </a:t>
            </a:r>
            <a:r>
              <a:rPr sz="2400" spc="-315" dirty="0">
                <a:latin typeface="Arial Black"/>
                <a:cs typeface="Arial Black"/>
              </a:rPr>
              <a:t>rotate </a:t>
            </a:r>
            <a:r>
              <a:rPr sz="2400" spc="-300" dirty="0">
                <a:latin typeface="Arial Black"/>
                <a:cs typeface="Arial Black"/>
              </a:rPr>
              <a:t>according </a:t>
            </a:r>
            <a:r>
              <a:rPr sz="2400" spc="-330" dirty="0">
                <a:latin typeface="Arial Black"/>
                <a:cs typeface="Arial Black"/>
              </a:rPr>
              <a:t>to </a:t>
            </a:r>
            <a:r>
              <a:rPr sz="2400" spc="-315" dirty="0">
                <a:latin typeface="Arial Black"/>
                <a:cs typeface="Arial Black"/>
              </a:rPr>
              <a:t>the  </a:t>
            </a:r>
            <a:r>
              <a:rPr sz="2400" spc="-295" dirty="0">
                <a:latin typeface="Arial Black"/>
                <a:cs typeface="Arial Black"/>
              </a:rPr>
              <a:t>alternating </a:t>
            </a:r>
            <a:r>
              <a:rPr sz="2400" spc="-315" dirty="0">
                <a:latin typeface="Arial Black"/>
                <a:cs typeface="Arial Black"/>
              </a:rPr>
              <a:t>electromagnetic</a:t>
            </a:r>
            <a:r>
              <a:rPr sz="2400" spc="-495" dirty="0">
                <a:latin typeface="Arial Black"/>
                <a:cs typeface="Arial Black"/>
              </a:rPr>
              <a:t> </a:t>
            </a:r>
            <a:r>
              <a:rPr sz="2400" spc="-250" dirty="0">
                <a:latin typeface="Arial Black"/>
                <a:cs typeface="Arial Black"/>
              </a:rPr>
              <a:t>field.</a:t>
            </a:r>
            <a:endParaRPr sz="2400">
              <a:latin typeface="Arial Black"/>
              <a:cs typeface="Arial Black"/>
            </a:endParaRPr>
          </a:p>
          <a:p>
            <a:pPr marL="12700" marR="224790">
              <a:lnSpc>
                <a:spcPct val="100000"/>
              </a:lnSpc>
            </a:pPr>
            <a:r>
              <a:rPr sz="3600" spc="-577" baseline="5787" dirty="0">
                <a:latin typeface="Symbol"/>
                <a:cs typeface="Symbol"/>
              </a:rPr>
              <a:t></a:t>
            </a:r>
            <a:r>
              <a:rPr sz="2400" spc="-385" dirty="0">
                <a:latin typeface="Arial Black"/>
                <a:cs typeface="Arial Black"/>
              </a:rPr>
              <a:t>The </a:t>
            </a:r>
            <a:r>
              <a:rPr sz="2400" spc="-305" dirty="0">
                <a:solidFill>
                  <a:srgbClr val="FF0000"/>
                </a:solidFill>
                <a:latin typeface="Arial Black"/>
                <a:cs typeface="Arial Black"/>
              </a:rPr>
              <a:t>rotation </a:t>
            </a:r>
            <a:r>
              <a:rPr sz="2400" spc="-275" dirty="0">
                <a:latin typeface="Arial Black"/>
                <a:cs typeface="Arial Black"/>
              </a:rPr>
              <a:t>of </a:t>
            </a:r>
            <a:r>
              <a:rPr sz="2400" spc="-355" dirty="0">
                <a:latin typeface="Arial Black"/>
                <a:cs typeface="Arial Black"/>
              </a:rPr>
              <a:t>water </a:t>
            </a:r>
            <a:r>
              <a:rPr sz="2400" spc="-305" dirty="0">
                <a:latin typeface="Arial Black"/>
                <a:cs typeface="Arial Black"/>
              </a:rPr>
              <a:t>molecules </a:t>
            </a:r>
            <a:r>
              <a:rPr sz="2400" spc="-330" dirty="0">
                <a:latin typeface="Arial Black"/>
                <a:cs typeface="Arial Black"/>
              </a:rPr>
              <a:t>would </a:t>
            </a:r>
            <a:r>
              <a:rPr sz="2400" spc="-290" dirty="0">
                <a:solidFill>
                  <a:srgbClr val="FF0000"/>
                </a:solidFill>
                <a:latin typeface="Arial Black"/>
                <a:cs typeface="Arial Black"/>
              </a:rPr>
              <a:t>generate  </a:t>
            </a:r>
            <a:r>
              <a:rPr sz="2400" spc="-310" dirty="0">
                <a:latin typeface="Arial Black"/>
                <a:cs typeface="Arial Black"/>
              </a:rPr>
              <a:t>heat </a:t>
            </a:r>
            <a:r>
              <a:rPr sz="2400" spc="-270" dirty="0">
                <a:latin typeface="Arial Black"/>
                <a:cs typeface="Arial Black"/>
              </a:rPr>
              <a:t>for</a:t>
            </a:r>
            <a:r>
              <a:rPr sz="2400" spc="-434" dirty="0">
                <a:latin typeface="Arial Black"/>
                <a:cs typeface="Arial Black"/>
              </a:rPr>
              <a:t> </a:t>
            </a:r>
            <a:r>
              <a:rPr sz="2400" spc="-310" dirty="0">
                <a:latin typeface="Arial Black"/>
                <a:cs typeface="Arial Black"/>
              </a:rPr>
              <a:t>cooking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172845" algn="l"/>
              </a:tabLst>
            </a:pPr>
            <a:r>
              <a:rPr sz="3600" spc="179" baseline="5787" dirty="0">
                <a:latin typeface="Symbol"/>
                <a:cs typeface="Symbol"/>
              </a:rPr>
              <a:t></a:t>
            </a:r>
            <a:r>
              <a:rPr sz="2400" b="1" u="heavy" spc="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Ionic	</a:t>
            </a:r>
            <a:r>
              <a:rPr sz="2400" b="1" u="heavy" spc="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interaction</a:t>
            </a:r>
            <a:r>
              <a:rPr sz="2400" b="1" u="heavy" spc="-4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3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:</a:t>
            </a:r>
            <a:endParaRPr sz="24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</a:pPr>
            <a:r>
              <a:rPr sz="3600" spc="-555" baseline="5787" dirty="0">
                <a:latin typeface="Symbol"/>
                <a:cs typeface="Symbol"/>
              </a:rPr>
              <a:t></a:t>
            </a:r>
            <a:r>
              <a:rPr sz="2400" spc="-370" dirty="0">
                <a:latin typeface="Arial Black"/>
                <a:cs typeface="Arial Black"/>
              </a:rPr>
              <a:t>Ionic </a:t>
            </a:r>
            <a:r>
              <a:rPr sz="2400" spc="-305" dirty="0">
                <a:latin typeface="Arial Black"/>
                <a:cs typeface="Arial Black"/>
              </a:rPr>
              <a:t>compounds </a:t>
            </a:r>
            <a:r>
              <a:rPr sz="2400" spc="-190" dirty="0">
                <a:latin typeface="Arial Black"/>
                <a:cs typeface="Arial Black"/>
              </a:rPr>
              <a:t>(i.e. </a:t>
            </a:r>
            <a:r>
              <a:rPr sz="2400" spc="-270" dirty="0">
                <a:solidFill>
                  <a:srgbClr val="FF0000"/>
                </a:solidFill>
                <a:latin typeface="Arial Black"/>
                <a:cs typeface="Arial Black"/>
              </a:rPr>
              <a:t>dissolved salts</a:t>
            </a:r>
            <a:r>
              <a:rPr sz="2400" spc="-270" dirty="0">
                <a:latin typeface="Arial Black"/>
                <a:cs typeface="Arial Black"/>
              </a:rPr>
              <a:t>) </a:t>
            </a:r>
            <a:r>
              <a:rPr sz="2400" spc="-275" dirty="0">
                <a:latin typeface="Arial Black"/>
                <a:cs typeface="Arial Black"/>
              </a:rPr>
              <a:t>in food </a:t>
            </a:r>
            <a:r>
              <a:rPr sz="2400" spc="-315" dirty="0">
                <a:latin typeface="Arial Black"/>
                <a:cs typeface="Arial Black"/>
              </a:rPr>
              <a:t>can  </a:t>
            </a:r>
            <a:r>
              <a:rPr sz="2400" spc="-270" dirty="0">
                <a:latin typeface="Arial Black"/>
                <a:cs typeface="Arial Black"/>
              </a:rPr>
              <a:t>also </a:t>
            </a:r>
            <a:r>
              <a:rPr sz="2400" spc="-275" dirty="0">
                <a:latin typeface="Arial Black"/>
                <a:cs typeface="Arial Black"/>
              </a:rPr>
              <a:t>be </a:t>
            </a:r>
            <a:r>
              <a:rPr sz="2400" spc="-310" dirty="0">
                <a:solidFill>
                  <a:srgbClr val="FF0000"/>
                </a:solidFill>
                <a:latin typeface="Arial Black"/>
                <a:cs typeface="Arial Black"/>
              </a:rPr>
              <a:t>accelerated </a:t>
            </a:r>
            <a:r>
              <a:rPr sz="2400" spc="-270" dirty="0">
                <a:latin typeface="Arial Black"/>
                <a:cs typeface="Arial Black"/>
              </a:rPr>
              <a:t>by </a:t>
            </a:r>
            <a:r>
              <a:rPr sz="2400" spc="-315" dirty="0">
                <a:latin typeface="Arial Black"/>
                <a:cs typeface="Arial Black"/>
              </a:rPr>
              <a:t>the electromagnetic </a:t>
            </a:r>
            <a:r>
              <a:rPr sz="2400" spc="-275" dirty="0">
                <a:latin typeface="Arial Black"/>
                <a:cs typeface="Arial Black"/>
              </a:rPr>
              <a:t>field  and </a:t>
            </a:r>
            <a:r>
              <a:rPr sz="2400" spc="-290" dirty="0">
                <a:latin typeface="Arial Black"/>
                <a:cs typeface="Arial Black"/>
              </a:rPr>
              <a:t>collided </a:t>
            </a:r>
            <a:r>
              <a:rPr sz="2400" spc="-370" dirty="0">
                <a:latin typeface="Arial Black"/>
                <a:cs typeface="Arial Black"/>
              </a:rPr>
              <a:t>with </a:t>
            </a:r>
            <a:r>
              <a:rPr sz="2400" spc="-300" dirty="0">
                <a:latin typeface="Arial Black"/>
                <a:cs typeface="Arial Black"/>
              </a:rPr>
              <a:t>other </a:t>
            </a:r>
            <a:r>
              <a:rPr sz="2400" spc="-305" dirty="0">
                <a:latin typeface="Arial Black"/>
                <a:cs typeface="Arial Black"/>
              </a:rPr>
              <a:t>molecules </a:t>
            </a:r>
            <a:r>
              <a:rPr sz="2400" spc="-330" dirty="0">
                <a:latin typeface="Arial Black"/>
                <a:cs typeface="Arial Black"/>
              </a:rPr>
              <a:t>to </a:t>
            </a:r>
            <a:r>
              <a:rPr sz="2400" spc="-295" dirty="0">
                <a:latin typeface="Arial Black"/>
                <a:cs typeface="Arial Black"/>
              </a:rPr>
              <a:t>produce</a:t>
            </a:r>
            <a:r>
              <a:rPr sz="2400" spc="45" dirty="0">
                <a:latin typeface="Arial Black"/>
                <a:cs typeface="Arial Black"/>
              </a:rPr>
              <a:t> </a:t>
            </a:r>
            <a:r>
              <a:rPr sz="2400" spc="-310" dirty="0">
                <a:latin typeface="Arial Black"/>
                <a:cs typeface="Arial Black"/>
              </a:rPr>
              <a:t>heat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2850" y="1456689"/>
            <a:ext cx="7504430" cy="517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PULSED </a:t>
            </a:r>
            <a:r>
              <a:rPr spc="-5" dirty="0"/>
              <a:t>ELECTRIC FIELD (PEF)  </a:t>
            </a:r>
            <a:r>
              <a:rPr dirty="0"/>
              <a:t>TECHNOLOGY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50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10820" algn="l"/>
              </a:tabLst>
            </a:pPr>
            <a:r>
              <a:rPr sz="2400" spc="-140" dirty="0"/>
              <a:t>PEF </a:t>
            </a:r>
            <a:r>
              <a:rPr sz="2400" spc="-275" dirty="0"/>
              <a:t>is </a:t>
            </a:r>
            <a:r>
              <a:rPr sz="2400" spc="-270" dirty="0"/>
              <a:t>a non-thermal </a:t>
            </a:r>
            <a:r>
              <a:rPr sz="2400" spc="-275" dirty="0"/>
              <a:t>food </a:t>
            </a:r>
            <a:r>
              <a:rPr sz="2400" spc="-285" dirty="0"/>
              <a:t>preservation </a:t>
            </a:r>
            <a:r>
              <a:rPr sz="2400" spc="-300" dirty="0"/>
              <a:t>technology  </a:t>
            </a:r>
            <a:r>
              <a:rPr sz="2400" spc="-335" dirty="0"/>
              <a:t>that </a:t>
            </a:r>
            <a:r>
              <a:rPr sz="2400" spc="-270" dirty="0"/>
              <a:t>involves </a:t>
            </a:r>
            <a:r>
              <a:rPr sz="2400" spc="-315" dirty="0"/>
              <a:t>the </a:t>
            </a:r>
            <a:r>
              <a:rPr sz="2400" spc="-285" dirty="0"/>
              <a:t>discharge </a:t>
            </a:r>
            <a:r>
              <a:rPr sz="2400" spc="-270" dirty="0"/>
              <a:t>of </a:t>
            </a:r>
            <a:r>
              <a:rPr sz="2400" spc="-275" dirty="0"/>
              <a:t>high </a:t>
            </a:r>
            <a:r>
              <a:rPr sz="2400" spc="-290" dirty="0"/>
              <a:t>voltage </a:t>
            </a:r>
            <a:r>
              <a:rPr sz="2400" spc="-325" dirty="0"/>
              <a:t>electric  </a:t>
            </a:r>
            <a:r>
              <a:rPr sz="2400" spc="-275" dirty="0"/>
              <a:t>pulses </a:t>
            </a:r>
            <a:r>
              <a:rPr sz="2400" spc="-229" dirty="0"/>
              <a:t>(</a:t>
            </a:r>
            <a:r>
              <a:rPr sz="2400" spc="-229" dirty="0">
                <a:solidFill>
                  <a:srgbClr val="FF0000"/>
                </a:solidFill>
              </a:rPr>
              <a:t>up </a:t>
            </a:r>
            <a:r>
              <a:rPr sz="2400" spc="-335" dirty="0">
                <a:solidFill>
                  <a:srgbClr val="FF0000"/>
                </a:solidFill>
              </a:rPr>
              <a:t>to </a:t>
            </a:r>
            <a:r>
              <a:rPr sz="2400" spc="-275" dirty="0">
                <a:solidFill>
                  <a:srgbClr val="FF0000"/>
                </a:solidFill>
              </a:rPr>
              <a:t>70 </a:t>
            </a:r>
            <a:r>
              <a:rPr sz="2400" spc="-265" dirty="0">
                <a:solidFill>
                  <a:srgbClr val="FF0000"/>
                </a:solidFill>
              </a:rPr>
              <a:t>kV/cm</a:t>
            </a:r>
            <a:r>
              <a:rPr sz="2400" spc="-265" dirty="0"/>
              <a:t>) </a:t>
            </a:r>
            <a:r>
              <a:rPr sz="2400" spc="-305" dirty="0"/>
              <a:t>into </a:t>
            </a:r>
            <a:r>
              <a:rPr sz="2400" spc="-315" dirty="0"/>
              <a:t>the </a:t>
            </a:r>
            <a:r>
              <a:rPr sz="2400" spc="-270" dirty="0"/>
              <a:t>food </a:t>
            </a:r>
            <a:r>
              <a:rPr sz="2400" spc="-290" dirty="0"/>
              <a:t>product, </a:t>
            </a:r>
            <a:r>
              <a:rPr sz="2400" spc="-355" dirty="0"/>
              <a:t>which </a:t>
            </a:r>
            <a:r>
              <a:rPr sz="2400" spc="-270" dirty="0"/>
              <a:t>is </a:t>
            </a:r>
            <a:r>
              <a:rPr sz="2400" spc="-270" dirty="0">
                <a:solidFill>
                  <a:srgbClr val="FF0000"/>
                </a:solidFill>
              </a:rPr>
              <a:t> </a:t>
            </a:r>
            <a:r>
              <a:rPr sz="2400" spc="-295" dirty="0">
                <a:solidFill>
                  <a:srgbClr val="FF0000"/>
                </a:solidFill>
              </a:rPr>
              <a:t>placed </a:t>
            </a:r>
            <a:r>
              <a:rPr sz="2400" spc="-330" dirty="0">
                <a:solidFill>
                  <a:srgbClr val="FF0000"/>
                </a:solidFill>
              </a:rPr>
              <a:t>between </a:t>
            </a:r>
            <a:r>
              <a:rPr sz="2400" spc="-405" dirty="0">
                <a:solidFill>
                  <a:srgbClr val="FF0000"/>
                </a:solidFill>
              </a:rPr>
              <a:t>two </a:t>
            </a:r>
            <a:r>
              <a:rPr sz="2400" spc="-300" dirty="0">
                <a:solidFill>
                  <a:srgbClr val="FF0000"/>
                </a:solidFill>
              </a:rPr>
              <a:t>electrodes </a:t>
            </a:r>
            <a:r>
              <a:rPr sz="2400" spc="-270" dirty="0"/>
              <a:t>for a </a:t>
            </a:r>
            <a:r>
              <a:rPr sz="2400" spc="-360" dirty="0"/>
              <a:t>few</a:t>
            </a:r>
            <a:r>
              <a:rPr sz="2400" spc="-415" dirty="0"/>
              <a:t> </a:t>
            </a:r>
            <a:r>
              <a:rPr sz="2400" spc="-320" dirty="0"/>
              <a:t>microsec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6039" y="660400"/>
            <a:ext cx="6207760" cy="87756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219"/>
              </a:spcBef>
              <a:tabLst>
                <a:tab pos="1141095" algn="l"/>
                <a:tab pos="3446145" algn="l"/>
              </a:tabLst>
            </a:pPr>
            <a:r>
              <a:rPr sz="2800" spc="215" dirty="0">
                <a:latin typeface="Arial"/>
                <a:cs typeface="Arial"/>
              </a:rPr>
              <a:t>H</a:t>
            </a:r>
            <a:r>
              <a:rPr sz="2800" spc="229" dirty="0">
                <a:latin typeface="Arial"/>
                <a:cs typeface="Arial"/>
              </a:rPr>
              <a:t>I</a:t>
            </a:r>
            <a:r>
              <a:rPr sz="2800" spc="215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H	</a:t>
            </a:r>
            <a:r>
              <a:rPr sz="2800" spc="215" dirty="0">
                <a:latin typeface="Arial"/>
                <a:cs typeface="Arial"/>
              </a:rPr>
              <a:t>PRESSU</a:t>
            </a:r>
            <a:r>
              <a:rPr sz="2800" spc="22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	</a:t>
            </a:r>
            <a:r>
              <a:rPr sz="2800" spc="215" dirty="0">
                <a:latin typeface="Arial"/>
                <a:cs typeface="Arial"/>
              </a:rPr>
              <a:t>PR</a:t>
            </a:r>
            <a:r>
              <a:rPr sz="2800" spc="229" dirty="0">
                <a:latin typeface="Arial"/>
                <a:cs typeface="Arial"/>
              </a:rPr>
              <a:t>O</a:t>
            </a:r>
            <a:r>
              <a:rPr sz="2800" spc="215" dirty="0">
                <a:latin typeface="Arial"/>
                <a:cs typeface="Arial"/>
              </a:rPr>
              <a:t>CE</a:t>
            </a:r>
            <a:r>
              <a:rPr sz="2800" spc="210" dirty="0">
                <a:latin typeface="Arial"/>
                <a:cs typeface="Arial"/>
              </a:rPr>
              <a:t>S</a:t>
            </a:r>
            <a:r>
              <a:rPr sz="2800" spc="215" dirty="0">
                <a:latin typeface="Arial"/>
                <a:cs typeface="Arial"/>
              </a:rPr>
              <a:t>S</a:t>
            </a:r>
            <a:r>
              <a:rPr sz="2800" spc="229" dirty="0">
                <a:latin typeface="Arial"/>
                <a:cs typeface="Arial"/>
              </a:rPr>
              <a:t>I</a:t>
            </a:r>
            <a:r>
              <a:rPr sz="2800" spc="215" dirty="0">
                <a:latin typeface="Arial"/>
                <a:cs typeface="Arial"/>
              </a:rPr>
              <a:t>NG</a:t>
            </a:r>
            <a:r>
              <a:rPr sz="2800" spc="-140" dirty="0">
                <a:latin typeface="Arial"/>
                <a:cs typeface="Arial"/>
              </a:rPr>
              <a:t>:  </a:t>
            </a:r>
            <a:r>
              <a:rPr sz="2800" spc="170" dirty="0">
                <a:latin typeface="Arial"/>
                <a:cs typeface="Arial"/>
              </a:rPr>
              <a:t>(HPP)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2167890"/>
            <a:ext cx="791464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80">
              <a:lnSpc>
                <a:spcPct val="100000"/>
              </a:lnSpc>
              <a:spcBef>
                <a:spcPts val="100"/>
              </a:spcBef>
            </a:pPr>
            <a:r>
              <a:rPr sz="3600" spc="300" baseline="5787" dirty="0">
                <a:latin typeface="Symbol"/>
                <a:cs typeface="Symbol"/>
              </a:rPr>
              <a:t></a:t>
            </a:r>
            <a:r>
              <a:rPr sz="3600" spc="300" baseline="5787" dirty="0">
                <a:latin typeface="Times New Roman"/>
                <a:cs typeface="Times New Roman"/>
              </a:rPr>
              <a:t> </a:t>
            </a:r>
            <a:r>
              <a:rPr sz="2400" spc="-275" dirty="0">
                <a:latin typeface="Arial Black"/>
                <a:cs typeface="Arial Black"/>
              </a:rPr>
              <a:t>High </a:t>
            </a:r>
            <a:r>
              <a:rPr sz="2400" spc="-254" dirty="0">
                <a:latin typeface="Arial Black"/>
                <a:cs typeface="Arial Black"/>
              </a:rPr>
              <a:t>Pressure </a:t>
            </a:r>
            <a:r>
              <a:rPr sz="2400" spc="-270" dirty="0">
                <a:latin typeface="Arial Black"/>
                <a:cs typeface="Arial Black"/>
              </a:rPr>
              <a:t>Processing is also </a:t>
            </a:r>
            <a:r>
              <a:rPr sz="2400" spc="-355" dirty="0">
                <a:latin typeface="Arial Black"/>
                <a:cs typeface="Arial Black"/>
              </a:rPr>
              <a:t>known </a:t>
            </a:r>
            <a:r>
              <a:rPr sz="2400" spc="-275" dirty="0">
                <a:latin typeface="Arial Black"/>
                <a:cs typeface="Arial Black"/>
              </a:rPr>
              <a:t>as </a:t>
            </a:r>
            <a:r>
              <a:rPr sz="2400" spc="-300" dirty="0">
                <a:solidFill>
                  <a:srgbClr val="FF0000"/>
                </a:solidFill>
                <a:latin typeface="Arial Black"/>
                <a:cs typeface="Arial Black"/>
              </a:rPr>
              <a:t>“High  </a:t>
            </a:r>
            <a:r>
              <a:rPr sz="2400" spc="-305" dirty="0">
                <a:solidFill>
                  <a:srgbClr val="FF0000"/>
                </a:solidFill>
                <a:latin typeface="Arial Black"/>
                <a:cs typeface="Arial Black"/>
              </a:rPr>
              <a:t>Hydrostatic </a:t>
            </a:r>
            <a:r>
              <a:rPr sz="2400" spc="-270" dirty="0">
                <a:solidFill>
                  <a:srgbClr val="FF0000"/>
                </a:solidFill>
                <a:latin typeface="Arial Black"/>
                <a:cs typeface="Arial Black"/>
              </a:rPr>
              <a:t>Pressure” </a:t>
            </a:r>
            <a:r>
              <a:rPr sz="2400" spc="-275" dirty="0">
                <a:solidFill>
                  <a:srgbClr val="FF0000"/>
                </a:solidFill>
                <a:latin typeface="Arial Black"/>
                <a:cs typeface="Arial Black"/>
              </a:rPr>
              <a:t>or </a:t>
            </a:r>
            <a:r>
              <a:rPr sz="2400" spc="-315" dirty="0">
                <a:solidFill>
                  <a:srgbClr val="FF0000"/>
                </a:solidFill>
                <a:latin typeface="Arial Black"/>
                <a:cs typeface="Arial Black"/>
              </a:rPr>
              <a:t>“Ultra </a:t>
            </a:r>
            <a:r>
              <a:rPr sz="2400" spc="-275" dirty="0">
                <a:solidFill>
                  <a:srgbClr val="FF0000"/>
                </a:solidFill>
                <a:latin typeface="Arial Black"/>
                <a:cs typeface="Arial Black"/>
              </a:rPr>
              <a:t>High </a:t>
            </a:r>
            <a:r>
              <a:rPr sz="2400" spc="-265" dirty="0">
                <a:solidFill>
                  <a:srgbClr val="FF0000"/>
                </a:solidFill>
                <a:latin typeface="Arial Black"/>
                <a:cs typeface="Arial Black"/>
              </a:rPr>
              <a:t>Pressure</a:t>
            </a:r>
            <a:r>
              <a:rPr sz="2400" spc="-265" dirty="0">
                <a:latin typeface="Arial Black"/>
                <a:cs typeface="Arial Black"/>
              </a:rPr>
              <a:t>” </a:t>
            </a:r>
            <a:r>
              <a:rPr sz="2400" spc="-270" dirty="0">
                <a:latin typeface="Arial Black"/>
                <a:cs typeface="Arial Black"/>
              </a:rPr>
              <a:t>processing.  </a:t>
            </a:r>
            <a:r>
              <a:rPr sz="2400" spc="-185" dirty="0">
                <a:latin typeface="Arial Black"/>
                <a:cs typeface="Arial Black"/>
              </a:rPr>
              <a:t>HPP </a:t>
            </a:r>
            <a:r>
              <a:rPr sz="2400" spc="-270" dirty="0">
                <a:latin typeface="Arial Black"/>
                <a:cs typeface="Arial Black"/>
              </a:rPr>
              <a:t>uses </a:t>
            </a:r>
            <a:r>
              <a:rPr sz="2400" spc="-275" dirty="0">
                <a:latin typeface="Arial Black"/>
                <a:cs typeface="Arial Black"/>
              </a:rPr>
              <a:t>up </a:t>
            </a:r>
            <a:r>
              <a:rPr sz="2400" spc="-335" dirty="0">
                <a:latin typeface="Arial Black"/>
                <a:cs typeface="Arial Black"/>
              </a:rPr>
              <a:t>to </a:t>
            </a:r>
            <a:r>
              <a:rPr sz="2400" spc="-250" dirty="0">
                <a:solidFill>
                  <a:srgbClr val="FF0000"/>
                </a:solidFill>
                <a:latin typeface="Arial Black"/>
                <a:cs typeface="Arial Black"/>
              </a:rPr>
              <a:t>900MPa </a:t>
            </a:r>
            <a:r>
              <a:rPr sz="2400" spc="-335" dirty="0">
                <a:latin typeface="Arial Black"/>
                <a:cs typeface="Arial Black"/>
              </a:rPr>
              <a:t>to </a:t>
            </a:r>
            <a:r>
              <a:rPr sz="2400" spc="-305" dirty="0">
                <a:latin typeface="Arial Black"/>
                <a:cs typeface="Arial Black"/>
              </a:rPr>
              <a:t>kill many </a:t>
            </a:r>
            <a:r>
              <a:rPr sz="2400" spc="-270" dirty="0">
                <a:latin typeface="Arial Black"/>
                <a:cs typeface="Arial Black"/>
              </a:rPr>
              <a:t>of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320" dirty="0">
                <a:latin typeface="Arial Black"/>
                <a:cs typeface="Arial Black"/>
              </a:rPr>
              <a:t>micro  </a:t>
            </a:r>
            <a:r>
              <a:rPr sz="2400" spc="-285" dirty="0">
                <a:latin typeface="Arial Black"/>
                <a:cs typeface="Arial Black"/>
              </a:rPr>
              <a:t>organisms </a:t>
            </a:r>
            <a:r>
              <a:rPr sz="2400" spc="-275" dirty="0">
                <a:latin typeface="Arial Black"/>
                <a:cs typeface="Arial Black"/>
              </a:rPr>
              <a:t>found </a:t>
            </a:r>
            <a:r>
              <a:rPr sz="2400" spc="-270" dirty="0">
                <a:latin typeface="Arial Black"/>
                <a:cs typeface="Arial Black"/>
              </a:rPr>
              <a:t>in </a:t>
            </a:r>
            <a:r>
              <a:rPr sz="2400" spc="-250" dirty="0">
                <a:latin typeface="Arial Black"/>
                <a:cs typeface="Arial Black"/>
              </a:rPr>
              <a:t>foods, </a:t>
            </a:r>
            <a:r>
              <a:rPr sz="2400" spc="-270" dirty="0">
                <a:latin typeface="Arial Black"/>
                <a:cs typeface="Arial Black"/>
              </a:rPr>
              <a:t>even </a:t>
            </a:r>
            <a:r>
              <a:rPr sz="2400" spc="-340" dirty="0">
                <a:latin typeface="Arial Black"/>
                <a:cs typeface="Arial Black"/>
              </a:rPr>
              <a:t>at </a:t>
            </a:r>
            <a:r>
              <a:rPr sz="2400" spc="-305" dirty="0">
                <a:latin typeface="Arial Black"/>
                <a:cs typeface="Arial Black"/>
              </a:rPr>
              <a:t>room temperature  </a:t>
            </a:r>
            <a:r>
              <a:rPr sz="2400" spc="-350" dirty="0">
                <a:latin typeface="Arial Black"/>
                <a:cs typeface="Arial Black"/>
              </a:rPr>
              <a:t>without </a:t>
            </a:r>
            <a:r>
              <a:rPr sz="2400" spc="-275" dirty="0">
                <a:latin typeface="Arial Black"/>
                <a:cs typeface="Arial Black"/>
              </a:rPr>
              <a:t>degrading </a:t>
            </a:r>
            <a:r>
              <a:rPr sz="2400" spc="-285" dirty="0">
                <a:latin typeface="Arial Black"/>
                <a:cs typeface="Arial Black"/>
              </a:rPr>
              <a:t>vitamins, </a:t>
            </a:r>
            <a:r>
              <a:rPr sz="2400" spc="-270" dirty="0">
                <a:latin typeface="Arial Black"/>
                <a:cs typeface="Arial Black"/>
              </a:rPr>
              <a:t>flavor </a:t>
            </a:r>
            <a:r>
              <a:rPr sz="2400" spc="-275" dirty="0">
                <a:latin typeface="Arial Black"/>
                <a:cs typeface="Arial Black"/>
              </a:rPr>
              <a:t>and </a:t>
            </a:r>
            <a:r>
              <a:rPr sz="2400" spc="-295" dirty="0">
                <a:latin typeface="Arial Black"/>
                <a:cs typeface="Arial Black"/>
              </a:rPr>
              <a:t>colour </a:t>
            </a:r>
            <a:r>
              <a:rPr sz="2400" spc="-300" dirty="0">
                <a:latin typeface="Arial Black"/>
                <a:cs typeface="Arial Black"/>
              </a:rPr>
              <a:t>molecules </a:t>
            </a:r>
            <a:r>
              <a:rPr sz="2400" spc="-275" dirty="0">
                <a:latin typeface="Arial Black"/>
                <a:cs typeface="Arial Black"/>
              </a:rPr>
              <a:t>in 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290" dirty="0">
                <a:latin typeface="Arial Black"/>
                <a:cs typeface="Arial Black"/>
              </a:rPr>
              <a:t>process</a:t>
            </a:r>
            <a:r>
              <a:rPr sz="2400" spc="-450" dirty="0">
                <a:latin typeface="Arial Black"/>
                <a:cs typeface="Arial Black"/>
              </a:rPr>
              <a:t> </a:t>
            </a:r>
            <a:r>
              <a:rPr sz="2400" spc="-135" dirty="0">
                <a:latin typeface="Arial Black"/>
                <a:cs typeface="Arial Black"/>
              </a:rPr>
              <a:t>.</a:t>
            </a:r>
            <a:endParaRPr sz="24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2880"/>
              </a:spcBef>
            </a:pPr>
            <a:r>
              <a:rPr sz="3600" spc="-232" baseline="5787" dirty="0">
                <a:latin typeface="Symbol"/>
                <a:cs typeface="Symbol"/>
              </a:rPr>
              <a:t></a:t>
            </a:r>
            <a:r>
              <a:rPr sz="2400" spc="-155" dirty="0">
                <a:latin typeface="Arial Black"/>
                <a:cs typeface="Arial Black"/>
              </a:rPr>
              <a:t>Food </a:t>
            </a:r>
            <a:r>
              <a:rPr sz="2400" spc="-305" dirty="0">
                <a:latin typeface="Arial Black"/>
                <a:cs typeface="Arial Black"/>
              </a:rPr>
              <a:t>packages </a:t>
            </a:r>
            <a:r>
              <a:rPr sz="2400" spc="-270" dirty="0">
                <a:latin typeface="Arial Black"/>
                <a:cs typeface="Arial Black"/>
              </a:rPr>
              <a:t>are </a:t>
            </a:r>
            <a:r>
              <a:rPr sz="2400" spc="-275" dirty="0">
                <a:latin typeface="Arial Black"/>
                <a:cs typeface="Arial Black"/>
              </a:rPr>
              <a:t>loaded </a:t>
            </a:r>
            <a:r>
              <a:rPr sz="2400" spc="-305" dirty="0">
                <a:latin typeface="Arial Black"/>
                <a:cs typeface="Arial Black"/>
              </a:rPr>
              <a:t>onto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270" dirty="0">
                <a:latin typeface="Arial Black"/>
                <a:cs typeface="Arial Black"/>
              </a:rPr>
              <a:t>vessel and </a:t>
            </a:r>
            <a:r>
              <a:rPr sz="2400" spc="-315" dirty="0">
                <a:latin typeface="Arial Black"/>
                <a:cs typeface="Arial Black"/>
              </a:rPr>
              <a:t>the top </a:t>
            </a:r>
            <a:r>
              <a:rPr sz="2400" spc="-275" dirty="0">
                <a:latin typeface="Arial Black"/>
                <a:cs typeface="Arial Black"/>
              </a:rPr>
              <a:t>is  </a:t>
            </a:r>
            <a:r>
              <a:rPr sz="2400" spc="-270" dirty="0">
                <a:latin typeface="Arial Black"/>
                <a:cs typeface="Arial Black"/>
              </a:rPr>
              <a:t>closed.</a:t>
            </a:r>
            <a:endParaRPr sz="2400">
              <a:latin typeface="Arial Black"/>
              <a:cs typeface="Arial Black"/>
            </a:endParaRPr>
          </a:p>
          <a:p>
            <a:pPr marL="12700" marR="256540">
              <a:lnSpc>
                <a:spcPct val="100000"/>
              </a:lnSpc>
              <a:spcBef>
                <a:spcPts val="2880"/>
              </a:spcBef>
            </a:pPr>
            <a:r>
              <a:rPr sz="3600" spc="-240" baseline="5787" dirty="0">
                <a:latin typeface="Symbol"/>
                <a:cs typeface="Symbol"/>
              </a:rPr>
              <a:t></a:t>
            </a:r>
            <a:r>
              <a:rPr sz="2400" spc="-160" dirty="0">
                <a:latin typeface="Arial Black"/>
                <a:cs typeface="Arial Black"/>
              </a:rPr>
              <a:t>The </a:t>
            </a:r>
            <a:r>
              <a:rPr sz="2400" spc="-270" dirty="0">
                <a:latin typeface="Arial Black"/>
                <a:cs typeface="Arial Black"/>
              </a:rPr>
              <a:t>pressure </a:t>
            </a:r>
            <a:r>
              <a:rPr sz="2400" spc="-320" dirty="0">
                <a:latin typeface="Arial Black"/>
                <a:cs typeface="Arial Black"/>
              </a:rPr>
              <a:t>medium </a:t>
            </a:r>
            <a:r>
              <a:rPr sz="2400" spc="-275" dirty="0">
                <a:latin typeface="Arial Black"/>
                <a:cs typeface="Arial Black"/>
              </a:rPr>
              <a:t>usually </a:t>
            </a:r>
            <a:r>
              <a:rPr sz="2400" spc="-350" dirty="0">
                <a:latin typeface="Arial Black"/>
                <a:cs typeface="Arial Black"/>
              </a:rPr>
              <a:t>water </a:t>
            </a:r>
            <a:r>
              <a:rPr sz="2400" spc="-270" dirty="0">
                <a:latin typeface="Arial Black"/>
                <a:cs typeface="Arial Black"/>
              </a:rPr>
              <a:t>is </a:t>
            </a:r>
            <a:r>
              <a:rPr sz="2400" spc="-295" dirty="0">
                <a:latin typeface="Arial Black"/>
                <a:cs typeface="Arial Black"/>
              </a:rPr>
              <a:t>pumped </a:t>
            </a:r>
            <a:r>
              <a:rPr sz="2400" spc="-305" dirty="0">
                <a:latin typeface="Arial Black"/>
                <a:cs typeface="Arial Black"/>
              </a:rPr>
              <a:t>into </a:t>
            </a:r>
            <a:r>
              <a:rPr sz="2400" spc="-315" dirty="0">
                <a:latin typeface="Arial Black"/>
                <a:cs typeface="Arial Black"/>
              </a:rPr>
              <a:t>the  </a:t>
            </a:r>
            <a:r>
              <a:rPr sz="2400" spc="-270" dirty="0">
                <a:latin typeface="Arial Black"/>
                <a:cs typeface="Arial Black"/>
              </a:rPr>
              <a:t>vessel </a:t>
            </a:r>
            <a:r>
              <a:rPr sz="2400" spc="-305" dirty="0">
                <a:latin typeface="Arial Black"/>
                <a:cs typeface="Arial Black"/>
              </a:rPr>
              <a:t>from </a:t>
            </a:r>
            <a:r>
              <a:rPr sz="2400" spc="-315" dirty="0">
                <a:latin typeface="Arial Black"/>
                <a:cs typeface="Arial Black"/>
              </a:rPr>
              <a:t>the</a:t>
            </a:r>
            <a:r>
              <a:rPr sz="2400" spc="-325" dirty="0">
                <a:latin typeface="Arial Black"/>
                <a:cs typeface="Arial Black"/>
              </a:rPr>
              <a:t> </a:t>
            </a:r>
            <a:r>
              <a:rPr sz="2400" spc="-310" dirty="0">
                <a:latin typeface="Arial Black"/>
                <a:cs typeface="Arial Black"/>
              </a:rPr>
              <a:t>bottom.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624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Why Non thermal?</vt:lpstr>
      <vt:lpstr>Slide 3</vt:lpstr>
      <vt:lpstr>NON-THERMAL PROCESS ARE:-</vt:lpstr>
      <vt:lpstr>Microwave Heating:</vt:lpstr>
      <vt:lpstr>Mechanism</vt:lpstr>
      <vt:lpstr>Slide 7</vt:lpstr>
      <vt:lpstr>PULSED ELECTRIC FIELD (PEF)  TECHNOLOGY</vt:lpstr>
      <vt:lpstr>HIGH PRESSURE PROCESSING:  (HPP)</vt:lpstr>
      <vt:lpstr>Slide 10</vt:lpstr>
      <vt:lpstr>PULSED LIGHT (OR) HIGH  INTENSITY LIGHT TECHNOLOGY :</vt:lpstr>
      <vt:lpstr>Slide 12</vt:lpstr>
      <vt:lpstr>Ohmic heating</vt:lpstr>
      <vt:lpstr>Important benefits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sadhana</cp:lastModifiedBy>
  <cp:revision>2</cp:revision>
  <dcterms:created xsi:type="dcterms:W3CDTF">2019-11-06T10:06:51Z</dcterms:created>
  <dcterms:modified xsi:type="dcterms:W3CDTF">2019-11-15T11:18:29Z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2015-10-07T00:00:00Z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2019-11-06T00:00:00Z</vt:filetime>
  </property>
</Properties>
</file>