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9C04-982F-416F-9C25-0C65F2A388C3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8D195-7B04-48D0-A699-EC291C454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990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F491-60E2-45A1-9805-F7040E4EFF9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DC0F-ABB0-4122-AB90-B922C8A52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1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F491-60E2-45A1-9805-F7040E4EFF9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DC0F-ABB0-4122-AB90-B922C8A52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F491-60E2-45A1-9805-F7040E4EFF9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DC0F-ABB0-4122-AB90-B922C8A52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24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F491-60E2-45A1-9805-F7040E4EFF9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DC0F-ABB0-4122-AB90-B922C8A52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43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F491-60E2-45A1-9805-F7040E4EFF9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DC0F-ABB0-4122-AB90-B922C8A52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15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F491-60E2-45A1-9805-F7040E4EFF9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DC0F-ABB0-4122-AB90-B922C8A52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40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F491-60E2-45A1-9805-F7040E4EFF9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DC0F-ABB0-4122-AB90-B922C8A52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38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F491-60E2-45A1-9805-F7040E4EFF9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DC0F-ABB0-4122-AB90-B922C8A52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F491-60E2-45A1-9805-F7040E4EFF9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DC0F-ABB0-4122-AB90-B922C8A52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237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F491-60E2-45A1-9805-F7040E4EFF9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DC0F-ABB0-4122-AB90-B922C8A52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93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F491-60E2-45A1-9805-F7040E4EFF9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DC0F-ABB0-4122-AB90-B922C8A52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885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5F491-60E2-45A1-9805-F7040E4EFF9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2DC0F-ABB0-4122-AB90-B922C8A52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154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219200" y="3857628"/>
            <a:ext cx="6696075" cy="904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Copperplate Gothic Bold" pitchFamily="34" charset="0"/>
              </a:rPr>
              <a:t>Lubrication</a:t>
            </a:r>
            <a:endParaRPr lang="en-US" sz="60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/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23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latin typeface="Copperplate Gothic Bold" pitchFamily="34" charset="0"/>
              </a:rPr>
              <a:t>Bearing Types</a:t>
            </a:r>
          </a:p>
        </p:txBody>
      </p:sp>
      <p:pic>
        <p:nvPicPr>
          <p:cNvPr id="12293" name="Picture 5" descr="T:\Matthew Hodges\MAT ART\Ch41\41-0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3663" y="1600200"/>
            <a:ext cx="3867150" cy="47053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6699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142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Oil Viscosity (Weight)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Thickness</a:t>
            </a:r>
            <a:r>
              <a:rPr lang="en-US" dirty="0"/>
              <a:t> or fluidity of engine oil</a:t>
            </a:r>
          </a:p>
          <a:p>
            <a:r>
              <a:rPr lang="en-US" dirty="0"/>
              <a:t>High viscosity number - SAE 30</a:t>
            </a:r>
          </a:p>
          <a:p>
            <a:pPr lvl="1"/>
            <a:r>
              <a:rPr lang="en-US" u="sng" dirty="0"/>
              <a:t>thick oil</a:t>
            </a:r>
          </a:p>
          <a:p>
            <a:r>
              <a:rPr lang="en-US" dirty="0"/>
              <a:t>Low viscosity number - SAE 5</a:t>
            </a:r>
          </a:p>
          <a:p>
            <a:pPr lvl="1"/>
            <a:r>
              <a:rPr lang="en-US" u="sng" dirty="0"/>
              <a:t>thin oil</a:t>
            </a:r>
          </a:p>
          <a:p>
            <a:r>
              <a:rPr lang="en-US" dirty="0"/>
              <a:t>Viscosity number is printed on container (standardized by SAE)</a:t>
            </a:r>
          </a:p>
        </p:txBody>
      </p:sp>
    </p:spTree>
    <p:extLst>
      <p:ext uri="{BB962C8B-B14F-4D97-AF65-F5344CB8AC3E}">
        <p14:creationId xmlns:p14="http://schemas.microsoft.com/office/powerpoint/2010/main" xmlns="" val="160149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Temperature Effects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429000"/>
          </a:xfrm>
        </p:spPr>
        <p:txBody>
          <a:bodyPr/>
          <a:lstStyle/>
          <a:p>
            <a:r>
              <a:rPr lang="en-US" u="sng" dirty="0"/>
              <a:t>Cold oil</a:t>
            </a:r>
            <a:r>
              <a:rPr lang="en-US" dirty="0"/>
              <a:t> is very thick and resists flow</a:t>
            </a:r>
          </a:p>
          <a:p>
            <a:r>
              <a:rPr lang="en-US" dirty="0"/>
              <a:t>When heated, oil </a:t>
            </a:r>
            <a:r>
              <a:rPr lang="en-US" u="sng" dirty="0"/>
              <a:t>thins</a:t>
            </a:r>
            <a:r>
              <a:rPr lang="en-US" dirty="0"/>
              <a:t> and becomes runny</a:t>
            </a:r>
          </a:p>
          <a:p>
            <a:r>
              <a:rPr lang="en-US" dirty="0"/>
              <a:t>If it becomes too hot and thin, the oil film can break down and part contact can result</a:t>
            </a:r>
          </a:p>
        </p:txBody>
      </p:sp>
    </p:spTree>
    <p:extLst>
      <p:ext uri="{BB962C8B-B14F-4D97-AF65-F5344CB8AC3E}">
        <p14:creationId xmlns:p14="http://schemas.microsoft.com/office/powerpoint/2010/main" xmlns="" val="130625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Copperplate Gothic Bold" pitchFamily="34" charset="0"/>
              </a:rPr>
              <a:t>Single and </a:t>
            </a:r>
            <a:r>
              <a:rPr lang="en-US" sz="4000" dirty="0" smtClean="0">
                <a:latin typeface="Copperplate Gothic Bold" pitchFamily="34" charset="0"/>
              </a:rPr>
              <a:t/>
            </a:r>
            <a:br>
              <a:rPr lang="en-US" sz="4000" dirty="0" smtClean="0">
                <a:latin typeface="Copperplate Gothic Bold" pitchFamily="34" charset="0"/>
              </a:rPr>
            </a:br>
            <a:r>
              <a:rPr lang="en-US" sz="4000" dirty="0" err="1" smtClean="0">
                <a:latin typeface="Copperplate Gothic Bold" pitchFamily="34" charset="0"/>
              </a:rPr>
              <a:t>Multiviscosity</a:t>
            </a:r>
            <a:r>
              <a:rPr lang="en-US" sz="4000" dirty="0" smtClean="0">
                <a:latin typeface="Copperplate Gothic Bold" pitchFamily="34" charset="0"/>
              </a:rPr>
              <a:t> </a:t>
            </a:r>
            <a:r>
              <a:rPr lang="en-US" sz="4000" dirty="0">
                <a:latin typeface="Copperplate Gothic Bold" pitchFamily="34" charset="0"/>
              </a:rPr>
              <a:t>Oils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733800"/>
          </a:xfrm>
        </p:spPr>
        <p:txBody>
          <a:bodyPr/>
          <a:lstStyle/>
          <a:p>
            <a:r>
              <a:rPr lang="en-US" dirty="0"/>
              <a:t>Single viscosity</a:t>
            </a:r>
            <a:r>
              <a:rPr lang="en-US" dirty="0">
                <a:cs typeface="Arial" pitchFamily="34" charset="0"/>
              </a:rPr>
              <a:t>—</a:t>
            </a:r>
            <a:r>
              <a:rPr lang="en-US" dirty="0"/>
              <a:t>SAE 20, 30 or 40</a:t>
            </a:r>
          </a:p>
          <a:p>
            <a:pPr lvl="1"/>
            <a:r>
              <a:rPr lang="en-US" dirty="0"/>
              <a:t>limited range of operating temperatures</a:t>
            </a:r>
          </a:p>
          <a:p>
            <a:pPr lvl="1"/>
            <a:r>
              <a:rPr lang="en-US" dirty="0"/>
              <a:t>not as </a:t>
            </a:r>
            <a:r>
              <a:rPr lang="en-US" u="sng" dirty="0"/>
              <a:t>stable</a:t>
            </a:r>
            <a:r>
              <a:rPr lang="en-US" dirty="0"/>
              <a:t> as </a:t>
            </a:r>
            <a:r>
              <a:rPr lang="en-US" dirty="0" err="1"/>
              <a:t>multiviscosity</a:t>
            </a:r>
            <a:r>
              <a:rPr lang="en-US" dirty="0"/>
              <a:t> oil</a:t>
            </a:r>
          </a:p>
          <a:p>
            <a:r>
              <a:rPr lang="en-US" dirty="0" err="1"/>
              <a:t>Multiviscosity</a:t>
            </a:r>
            <a:r>
              <a:rPr lang="en-US" dirty="0">
                <a:cs typeface="Arial" pitchFamily="34" charset="0"/>
              </a:rPr>
              <a:t>—</a:t>
            </a:r>
            <a:r>
              <a:rPr lang="en-US" dirty="0"/>
              <a:t>SAE 10W-30, 20W-50</a:t>
            </a:r>
          </a:p>
          <a:p>
            <a:pPr lvl="1"/>
            <a:r>
              <a:rPr lang="en-US" dirty="0"/>
              <a:t>exhibits characteristics of a thin light oil when cold and a thicker, heavy oil when hot</a:t>
            </a:r>
          </a:p>
        </p:txBody>
      </p:sp>
    </p:spTree>
    <p:extLst>
      <p:ext uri="{BB962C8B-B14F-4D97-AF65-F5344CB8AC3E}">
        <p14:creationId xmlns:p14="http://schemas.microsoft.com/office/powerpoint/2010/main" xmlns="" val="85416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Oil Viscosity Rating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962400" cy="31242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/>
              <a:t>Determined by measuring how long oil takes to flow through a specific opening at a specific temperature</a:t>
            </a:r>
          </a:p>
        </p:txBody>
      </p:sp>
      <p:pic>
        <p:nvPicPr>
          <p:cNvPr id="16389" name="Picture 5" descr="T:\Matthew Hodges\MAT ART\Ch41\41-0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752600"/>
            <a:ext cx="4391025" cy="39989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6699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256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Selecting Oil Viscosity</a:t>
            </a:r>
          </a:p>
        </p:txBody>
      </p:sp>
      <p:pic>
        <p:nvPicPr>
          <p:cNvPr id="18436" name="Picture 4" descr="T:\Matthew Hodges\MAT_art\41-0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163" y="1676400"/>
            <a:ext cx="4262437" cy="45958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3399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06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Engine Oiling Methods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US" dirty="0"/>
              <a:t>Pressure-fed oiling</a:t>
            </a:r>
          </a:p>
          <a:p>
            <a:pPr lvl="1"/>
            <a:r>
              <a:rPr lang="en-US" dirty="0"/>
              <a:t>oil is provided by the </a:t>
            </a:r>
            <a:r>
              <a:rPr lang="en-US" u="sng" dirty="0"/>
              <a:t>oil pump</a:t>
            </a:r>
            <a:r>
              <a:rPr lang="en-US" dirty="0"/>
              <a:t> to the crankshaft bearings, camshaft bearings, lifters and rocker arms</a:t>
            </a:r>
          </a:p>
          <a:p>
            <a:r>
              <a:rPr lang="en-US" dirty="0"/>
              <a:t>Splash oiling</a:t>
            </a:r>
          </a:p>
          <a:p>
            <a:pPr lvl="1"/>
            <a:r>
              <a:rPr lang="en-US" dirty="0"/>
              <a:t>oil </a:t>
            </a:r>
            <a:r>
              <a:rPr lang="en-US" u="sng" dirty="0"/>
              <a:t>sprays</a:t>
            </a:r>
            <a:r>
              <a:rPr lang="en-US" dirty="0"/>
              <a:t> out and on moving parts</a:t>
            </a:r>
          </a:p>
          <a:p>
            <a:pPr lvl="1"/>
            <a:r>
              <a:rPr lang="en-US" dirty="0"/>
              <a:t>used </a:t>
            </a:r>
            <a:r>
              <a:rPr lang="en-US" u="sng" dirty="0"/>
              <a:t>between parts</a:t>
            </a:r>
            <a:r>
              <a:rPr lang="en-US" dirty="0"/>
              <a:t> with moderate load such as piston rings, cylinders, and camshaft lobes</a:t>
            </a:r>
          </a:p>
        </p:txBody>
      </p:sp>
    </p:spTree>
    <p:extLst>
      <p:ext uri="{BB962C8B-B14F-4D97-AF65-F5344CB8AC3E}">
        <p14:creationId xmlns:p14="http://schemas.microsoft.com/office/powerpoint/2010/main" xmlns="" val="41658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dirty="0">
                <a:latin typeface="Copperplate Gothic Bold" pitchFamily="34" charset="0"/>
              </a:rPr>
              <a:t>Full-Flow Lubrication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2286000"/>
          </a:xfrm>
        </p:spPr>
        <p:txBody>
          <a:bodyPr/>
          <a:lstStyle/>
          <a:p>
            <a:r>
              <a:rPr lang="en-US" dirty="0"/>
              <a:t>System forces all of the oil through the </a:t>
            </a:r>
            <a:r>
              <a:rPr lang="en-US" u="sng" dirty="0"/>
              <a:t>oil filter</a:t>
            </a:r>
            <a:r>
              <a:rPr lang="en-US" dirty="0"/>
              <a:t> before the oil reaches the engine</a:t>
            </a:r>
          </a:p>
          <a:p>
            <a:r>
              <a:rPr lang="en-US" dirty="0"/>
              <a:t>Most common type in automotive systems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85800" y="3276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latin typeface="Copperplate Gothic Bold" pitchFamily="34" charset="0"/>
              </a:rPr>
              <a:t>Bypass Lubrication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09600" y="4038600"/>
            <a:ext cx="7772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</a:rPr>
              <a:t>Does not filter all of the oil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</a:rPr>
              <a:t>Filters some of the extra oil not needed by the bearings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</a:rPr>
              <a:t>Not very common</a:t>
            </a:r>
          </a:p>
        </p:txBody>
      </p:sp>
    </p:spTree>
    <p:extLst>
      <p:ext uri="{BB962C8B-B14F-4D97-AF65-F5344CB8AC3E}">
        <p14:creationId xmlns:p14="http://schemas.microsoft.com/office/powerpoint/2010/main" xmlns="" val="240538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dirty="0">
                <a:latin typeface="Copperplate Gothic Bold" pitchFamily="34" charset="0"/>
              </a:rPr>
              <a:t>Full Flow System</a:t>
            </a:r>
          </a:p>
        </p:txBody>
      </p:sp>
      <p:pic>
        <p:nvPicPr>
          <p:cNvPr id="22534" name="Picture 6" descr="T:\Matthew Hodges\MAT_art\41-0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47800"/>
            <a:ext cx="7342187" cy="50053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3399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104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 dirty="0">
                <a:latin typeface="Copperplate Gothic Bold" pitchFamily="34" charset="0"/>
              </a:rPr>
              <a:t>Oil Pan and Pump</a:t>
            </a:r>
          </a:p>
        </p:txBody>
      </p:sp>
      <p:pic>
        <p:nvPicPr>
          <p:cNvPr id="23556" name="Picture 4" descr="T:\Matthew Hodges\MAT_art\41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1447800"/>
            <a:ext cx="7924800" cy="47672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3399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870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Reduces friction </a:t>
            </a:r>
            <a:r>
              <a:rPr lang="en-US" dirty="0"/>
              <a:t>and wear between moving parts</a:t>
            </a:r>
          </a:p>
          <a:p>
            <a:pPr>
              <a:lnSpc>
                <a:spcPct val="90000"/>
              </a:lnSpc>
            </a:pPr>
            <a:r>
              <a:rPr lang="en-US" u="sng" dirty="0"/>
              <a:t>Transfers heat </a:t>
            </a:r>
            <a:r>
              <a:rPr lang="en-US" dirty="0"/>
              <a:t>away from engine parts</a:t>
            </a:r>
          </a:p>
          <a:p>
            <a:pPr>
              <a:lnSpc>
                <a:spcPct val="90000"/>
              </a:lnSpc>
            </a:pPr>
            <a:r>
              <a:rPr lang="en-US" u="sng" dirty="0"/>
              <a:t>Cleans</a:t>
            </a:r>
            <a:r>
              <a:rPr lang="en-US" dirty="0"/>
              <a:t> the inside of the engine</a:t>
            </a:r>
          </a:p>
          <a:p>
            <a:pPr>
              <a:lnSpc>
                <a:spcPct val="90000"/>
              </a:lnSpc>
            </a:pPr>
            <a:r>
              <a:rPr lang="en-US" dirty="0"/>
              <a:t>Cuts power loss and </a:t>
            </a:r>
            <a:r>
              <a:rPr lang="en-US" u="sng" dirty="0"/>
              <a:t>increases</a:t>
            </a:r>
            <a:r>
              <a:rPr lang="en-US" dirty="0"/>
              <a:t> fuel economy</a:t>
            </a:r>
          </a:p>
          <a:p>
            <a:pPr>
              <a:lnSpc>
                <a:spcPct val="90000"/>
              </a:lnSpc>
            </a:pPr>
            <a:r>
              <a:rPr lang="en-US" u="sng" dirty="0"/>
              <a:t>Absorbs shock</a:t>
            </a:r>
            <a:r>
              <a:rPr lang="en-US" dirty="0"/>
              <a:t> between moving parts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676400" y="381000"/>
            <a:ext cx="6000750" cy="186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pperplate Gothic Bold" pitchFamily="34" charset="0"/>
              </a:rPr>
              <a:t>Lubrication System</a:t>
            </a:r>
          </a:p>
          <a:p>
            <a:pPr algn="ctr"/>
            <a:r>
              <a:rPr lang="en-US" sz="6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pperplate Gothic Bold" pitchFamily="34" charset="0"/>
              </a:rPr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53542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1600"/>
            <a:ext cx="4191000" cy="1143000"/>
          </a:xfrm>
        </p:spPr>
        <p:txBody>
          <a:bodyPr/>
          <a:lstStyle/>
          <a:p>
            <a:r>
              <a:rPr lang="en-US" dirty="0">
                <a:latin typeface="Copperplate Gothic Bold" pitchFamily="34" charset="0"/>
              </a:rPr>
              <a:t>Oil Pan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3810000" cy="1066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dirty="0"/>
              <a:t>Oil pan forms the sump at the </a:t>
            </a:r>
            <a:r>
              <a:rPr lang="en-US" u="sng" dirty="0"/>
              <a:t>bottom</a:t>
            </a:r>
          </a:p>
        </p:txBody>
      </p:sp>
      <p:pic>
        <p:nvPicPr>
          <p:cNvPr id="24581" name="Picture 5" descr="T:\Matthew Hodges\MAT ART\Ch41\41-1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300" y="685800"/>
            <a:ext cx="4584700" cy="5486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6699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960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Oil Pump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Forces oil </a:t>
            </a:r>
            <a:r>
              <a:rPr lang="en-US" u="sng" dirty="0"/>
              <a:t>out of the pan</a:t>
            </a:r>
            <a:r>
              <a:rPr lang="en-US" dirty="0"/>
              <a:t>, through the filter and galleries, and to the engine bearings</a:t>
            </a:r>
          </a:p>
          <a:p>
            <a:pPr>
              <a:lnSpc>
                <a:spcPct val="90000"/>
              </a:lnSpc>
            </a:pPr>
            <a:r>
              <a:rPr lang="en-US" dirty="0"/>
              <a:t>Oil pump drives: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shaft-driven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belt-driven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gear-driven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crankshaft-driven</a:t>
            </a:r>
          </a:p>
        </p:txBody>
      </p:sp>
    </p:spTree>
    <p:extLst>
      <p:ext uri="{BB962C8B-B14F-4D97-AF65-F5344CB8AC3E}">
        <p14:creationId xmlns:p14="http://schemas.microsoft.com/office/powerpoint/2010/main" xmlns="" val="130808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Pressure Relief Valve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r>
              <a:rPr lang="en-US" dirty="0"/>
              <a:t>Limits </a:t>
            </a:r>
            <a:r>
              <a:rPr lang="en-US" u="sng" dirty="0"/>
              <a:t>maximum</a:t>
            </a:r>
            <a:r>
              <a:rPr lang="en-US" dirty="0"/>
              <a:t> oil pressure</a:t>
            </a:r>
          </a:p>
          <a:p>
            <a:r>
              <a:rPr lang="en-US" dirty="0"/>
              <a:t>Spring-loaded bypass valve in the oil pump, engine block or filter housing</a:t>
            </a:r>
          </a:p>
          <a:p>
            <a:r>
              <a:rPr lang="en-US" dirty="0"/>
              <a:t>Under normal pressure conditions, a spring holds the valve </a:t>
            </a:r>
            <a:r>
              <a:rPr lang="en-US" u="sng" dirty="0"/>
              <a:t>closed</a:t>
            </a:r>
          </a:p>
          <a:p>
            <a:r>
              <a:rPr lang="en-US" dirty="0"/>
              <a:t>Under high oil pressure conditions, </a:t>
            </a:r>
            <a:r>
              <a:rPr lang="en-US" u="sng" dirty="0"/>
              <a:t>the valve opens</a:t>
            </a:r>
            <a:r>
              <a:rPr lang="en-US" dirty="0"/>
              <a:t>, allowing some oil to pour back into the oil pan</a:t>
            </a:r>
          </a:p>
        </p:txBody>
      </p:sp>
    </p:spTree>
    <p:extLst>
      <p:ext uri="{BB962C8B-B14F-4D97-AF65-F5344CB8AC3E}">
        <p14:creationId xmlns:p14="http://schemas.microsoft.com/office/powerpoint/2010/main" xmlns="" val="48632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Pressure Relief Valve</a:t>
            </a:r>
          </a:p>
        </p:txBody>
      </p:sp>
      <p:pic>
        <p:nvPicPr>
          <p:cNvPr id="37895" name="Picture 7" descr="T:\Matthew Hodges\MAT_art\41-2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905000"/>
            <a:ext cx="5489575" cy="42656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3399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984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Oil Filters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r>
              <a:rPr lang="en-US" dirty="0"/>
              <a:t>Removes small </a:t>
            </a:r>
            <a:r>
              <a:rPr lang="en-US" u="sng" dirty="0"/>
              <a:t>metal</a:t>
            </a:r>
            <a:r>
              <a:rPr lang="en-US" dirty="0"/>
              <a:t> particles, carbon, rust and dirt from oil</a:t>
            </a:r>
          </a:p>
          <a:p>
            <a:r>
              <a:rPr lang="en-US" dirty="0"/>
              <a:t>Filter element</a:t>
            </a:r>
          </a:p>
          <a:p>
            <a:pPr lvl="1"/>
            <a:r>
              <a:rPr lang="en-US" dirty="0"/>
              <a:t>paper or </a:t>
            </a:r>
            <a:r>
              <a:rPr lang="en-US" u="sng" dirty="0"/>
              <a:t>cotton</a:t>
            </a:r>
            <a:r>
              <a:rPr lang="en-US" dirty="0"/>
              <a:t> filtering substance</a:t>
            </a:r>
          </a:p>
          <a:p>
            <a:r>
              <a:rPr lang="en-US" dirty="0"/>
              <a:t>Filter bypass valve</a:t>
            </a:r>
          </a:p>
          <a:p>
            <a:pPr lvl="1"/>
            <a:r>
              <a:rPr lang="en-US" dirty="0"/>
              <a:t>protects the engine from oil starvation</a:t>
            </a:r>
          </a:p>
          <a:p>
            <a:pPr lvl="1"/>
            <a:r>
              <a:rPr lang="en-US" dirty="0"/>
              <a:t>valve opens if </a:t>
            </a:r>
            <a:r>
              <a:rPr lang="en-US" u="sng" dirty="0"/>
              <a:t>too much </a:t>
            </a:r>
            <a:r>
              <a:rPr lang="en-US" dirty="0"/>
              <a:t>pressure is formed in the filter</a:t>
            </a:r>
          </a:p>
          <a:p>
            <a:pPr lvl="1"/>
            <a:r>
              <a:rPr lang="en-US" dirty="0"/>
              <a:t>allows unfiltered oil to the bearings</a:t>
            </a:r>
          </a:p>
        </p:txBody>
      </p:sp>
    </p:spTree>
    <p:extLst>
      <p:ext uri="{BB962C8B-B14F-4D97-AF65-F5344CB8AC3E}">
        <p14:creationId xmlns:p14="http://schemas.microsoft.com/office/powerpoint/2010/main" xmlns="" val="416226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Oil Filter Types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Spin-on filter</a:t>
            </a:r>
          </a:p>
          <a:p>
            <a:pPr lvl="1">
              <a:lnSpc>
                <a:spcPct val="90000"/>
              </a:lnSpc>
            </a:pPr>
            <a:r>
              <a:rPr lang="en-US"/>
              <a:t>sealed unit</a:t>
            </a:r>
          </a:p>
          <a:p>
            <a:pPr lvl="1">
              <a:lnSpc>
                <a:spcPct val="90000"/>
              </a:lnSpc>
            </a:pPr>
            <a:r>
              <a:rPr lang="en-US"/>
              <a:t>filter is screwed into place</a:t>
            </a:r>
          </a:p>
          <a:p>
            <a:pPr>
              <a:lnSpc>
                <a:spcPct val="90000"/>
              </a:lnSpc>
            </a:pPr>
            <a:r>
              <a:rPr lang="en-US"/>
              <a:t>Cartridge oil filter</a:t>
            </a:r>
          </a:p>
          <a:p>
            <a:pPr lvl="1">
              <a:lnSpc>
                <a:spcPct val="90000"/>
              </a:lnSpc>
            </a:pPr>
            <a:r>
              <a:rPr lang="en-US"/>
              <a:t>separate element and housing</a:t>
            </a:r>
          </a:p>
          <a:p>
            <a:pPr lvl="1">
              <a:lnSpc>
                <a:spcPct val="90000"/>
              </a:lnSpc>
            </a:pPr>
            <a:r>
              <a:rPr lang="en-US"/>
              <a:t>to service, housing is removed</a:t>
            </a:r>
          </a:p>
          <a:p>
            <a:pPr lvl="1">
              <a:lnSpc>
                <a:spcPct val="90000"/>
              </a:lnSpc>
            </a:pPr>
            <a:r>
              <a:rPr lang="en-US"/>
              <a:t>new element is installed inside the existing housing</a:t>
            </a:r>
          </a:p>
        </p:txBody>
      </p:sp>
    </p:spTree>
    <p:extLst>
      <p:ext uri="{BB962C8B-B14F-4D97-AF65-F5344CB8AC3E}">
        <p14:creationId xmlns:p14="http://schemas.microsoft.com/office/powerpoint/2010/main" xmlns="" val="178030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Spin-On Oil Filter</a:t>
            </a:r>
          </a:p>
        </p:txBody>
      </p:sp>
      <p:pic>
        <p:nvPicPr>
          <p:cNvPr id="40964" name="Picture 1028" descr="T:\Matthew Hodges\MAT ART\Ch41\41-2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057400"/>
            <a:ext cx="5292725" cy="39560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6699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588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latin typeface="Copperplate Gothic Bold" pitchFamily="34" charset="0"/>
              </a:rPr>
              <a:t>Filter Oil Flow</a:t>
            </a:r>
          </a:p>
        </p:txBody>
      </p:sp>
      <p:pic>
        <p:nvPicPr>
          <p:cNvPr id="41988" name="Picture 4" descr="T:\Matthew Hodges\MAT ART\Ch41\41-2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447800"/>
            <a:ext cx="4398962" cy="4953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6699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224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/>
              <a:t>Oil Filter Housing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685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/>
              <a:t>Mounting place for the oil filter</a:t>
            </a:r>
          </a:p>
        </p:txBody>
      </p:sp>
      <p:pic>
        <p:nvPicPr>
          <p:cNvPr id="38919" name="Picture 7" descr="T:\Matthew Hodges\MAT_art\41-2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676400"/>
            <a:ext cx="6172200" cy="4930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3399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970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Oil Cooler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dirty="0"/>
              <a:t>Heat exchanger to </a:t>
            </a:r>
            <a:r>
              <a:rPr lang="en-US" u="sng" dirty="0"/>
              <a:t>lower</a:t>
            </a:r>
            <a:r>
              <a:rPr lang="en-US" dirty="0"/>
              <a:t> and control temperature of the engine oil</a:t>
            </a:r>
          </a:p>
        </p:txBody>
      </p:sp>
      <p:pic>
        <p:nvPicPr>
          <p:cNvPr id="43014" name="Picture 6" descr="T:\Matthew Hodges\MAT ART\Ch41\41-2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59013"/>
            <a:ext cx="4876800" cy="40020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6699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612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200400"/>
          </a:xfrm>
        </p:spPr>
        <p:txBody>
          <a:bodyPr/>
          <a:lstStyle/>
          <a:p>
            <a:r>
              <a:rPr lang="en-US" dirty="0"/>
              <a:t>Components:</a:t>
            </a:r>
          </a:p>
          <a:p>
            <a:pPr lvl="1"/>
            <a:r>
              <a:rPr lang="en-US" u="sng" dirty="0"/>
              <a:t>engine oil</a:t>
            </a:r>
          </a:p>
          <a:p>
            <a:pPr lvl="1"/>
            <a:r>
              <a:rPr lang="en-US" u="sng" dirty="0"/>
              <a:t>oil pan</a:t>
            </a:r>
          </a:p>
          <a:p>
            <a:pPr lvl="1"/>
            <a:r>
              <a:rPr lang="en-US" u="sng" dirty="0"/>
              <a:t>pressure relief valve</a:t>
            </a:r>
          </a:p>
          <a:p>
            <a:pPr lvl="1"/>
            <a:r>
              <a:rPr lang="en-US" u="sng" dirty="0"/>
              <a:t>oil filter</a:t>
            </a:r>
          </a:p>
          <a:p>
            <a:pPr lvl="1"/>
            <a:r>
              <a:rPr lang="en-US" u="sng" dirty="0"/>
              <a:t>oil galleries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676400" y="381000"/>
            <a:ext cx="6000750" cy="186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pperplate Gothic Bold" pitchFamily="34" charset="0"/>
              </a:rPr>
              <a:t>Lubrication System</a:t>
            </a:r>
          </a:p>
          <a:p>
            <a:pPr algn="ctr"/>
            <a:r>
              <a:rPr lang="en-US" sz="6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pperplate Gothic Bold" pitchFamily="34" charset="0"/>
              </a:rPr>
              <a:t>Operation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57674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Oil Galleries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/>
              <a:t>Passages through the cylinder block and head for lubricating oil</a:t>
            </a:r>
          </a:p>
        </p:txBody>
      </p:sp>
      <p:pic>
        <p:nvPicPr>
          <p:cNvPr id="45061" name="Picture 5" descr="T:\Matthew Hodges\MAT_art\41-2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87550"/>
            <a:ext cx="7239000" cy="464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3399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513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Oil Spray Nozzles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3962400" cy="28194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dirty="0"/>
              <a:t>Direct a </a:t>
            </a:r>
            <a:r>
              <a:rPr lang="en-US" u="sng" dirty="0"/>
              <a:t>stream</a:t>
            </a:r>
            <a:r>
              <a:rPr lang="en-US" dirty="0"/>
              <a:t> of oil onto the bottoms of the pistons, timing gears or chain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867400" y="3657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Fig 27</a:t>
            </a:r>
          </a:p>
        </p:txBody>
      </p:sp>
      <p:pic>
        <p:nvPicPr>
          <p:cNvPr id="46085" name="Picture 5" descr="G:\Ch41\41-2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03663" cy="36480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3399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549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Lubrication System</a:t>
            </a:r>
          </a:p>
        </p:txBody>
      </p:sp>
      <p:pic>
        <p:nvPicPr>
          <p:cNvPr id="8196" name="Picture 4" descr="T:\Matthew Hodges\MAT_art\41-0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8" y="1981200"/>
            <a:ext cx="7521575" cy="45831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3399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4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Components</a:t>
            </a:r>
          </a:p>
        </p:txBody>
      </p:sp>
      <p:pic>
        <p:nvPicPr>
          <p:cNvPr id="9220" name="Picture 1028" descr="T:\Matthew Hodges\MAT_art\41-0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61938"/>
            <a:ext cx="7064375" cy="63515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3399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054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Operation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r>
              <a:rPr lang="en-US" u="sng" dirty="0"/>
              <a:t>Oil pump</a:t>
            </a:r>
            <a:r>
              <a:rPr lang="en-US" dirty="0"/>
              <a:t> pulls oil out of the pan</a:t>
            </a:r>
          </a:p>
          <a:p>
            <a:r>
              <a:rPr lang="en-US" u="sng" dirty="0"/>
              <a:t>Pickup screen</a:t>
            </a:r>
            <a:r>
              <a:rPr lang="en-US" dirty="0"/>
              <a:t> removes large particles</a:t>
            </a:r>
          </a:p>
          <a:p>
            <a:r>
              <a:rPr lang="en-US" dirty="0"/>
              <a:t>Pump </a:t>
            </a:r>
            <a:r>
              <a:rPr lang="en-US" u="sng" dirty="0"/>
              <a:t>pushes</a:t>
            </a:r>
            <a:r>
              <a:rPr lang="en-US" dirty="0"/>
              <a:t> oil through the oil filter and galleries</a:t>
            </a:r>
          </a:p>
          <a:p>
            <a:r>
              <a:rPr lang="en-US" u="sng" dirty="0"/>
              <a:t>Oil filter</a:t>
            </a:r>
            <a:r>
              <a:rPr lang="en-US" dirty="0"/>
              <a:t> removes very small particles</a:t>
            </a:r>
          </a:p>
          <a:p>
            <a:r>
              <a:rPr lang="en-US" u="sng" dirty="0"/>
              <a:t>Filtered oil</a:t>
            </a:r>
            <a:r>
              <a:rPr lang="en-US" dirty="0"/>
              <a:t> flows to camshaft, crankshaft, lifters, rocker arms and other moving parts</a:t>
            </a:r>
          </a:p>
        </p:txBody>
      </p:sp>
    </p:spTree>
    <p:extLst>
      <p:ext uri="{BB962C8B-B14F-4D97-AF65-F5344CB8AC3E}">
        <p14:creationId xmlns:p14="http://schemas.microsoft.com/office/powerpoint/2010/main" xmlns="" val="58506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Engine Oil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429000"/>
          </a:xfrm>
        </p:spPr>
        <p:txBody>
          <a:bodyPr/>
          <a:lstStyle/>
          <a:p>
            <a:r>
              <a:rPr lang="en-US" dirty="0"/>
              <a:t>Keeps </a:t>
            </a:r>
            <a:r>
              <a:rPr lang="en-US" u="sng" dirty="0"/>
              <a:t>moving</a:t>
            </a:r>
            <a:r>
              <a:rPr lang="en-US" dirty="0"/>
              <a:t> parts from making direct contact</a:t>
            </a:r>
          </a:p>
          <a:p>
            <a:r>
              <a:rPr lang="en-US" u="sng" dirty="0"/>
              <a:t>Reduces</a:t>
            </a:r>
            <a:r>
              <a:rPr lang="en-US" dirty="0"/>
              <a:t> friction</a:t>
            </a:r>
          </a:p>
          <a:p>
            <a:r>
              <a:rPr lang="en-US" dirty="0"/>
              <a:t>Refined from petroleum (crude oil)</a:t>
            </a:r>
          </a:p>
          <a:p>
            <a:r>
              <a:rPr lang="en-US" u="sng" dirty="0"/>
              <a:t>Synthetic oils</a:t>
            </a:r>
            <a:r>
              <a:rPr lang="en-US" dirty="0"/>
              <a:t> are made from substances other than crude oil</a:t>
            </a:r>
          </a:p>
        </p:txBody>
      </p:sp>
    </p:spTree>
    <p:extLst>
      <p:ext uri="{BB962C8B-B14F-4D97-AF65-F5344CB8AC3E}">
        <p14:creationId xmlns:p14="http://schemas.microsoft.com/office/powerpoint/2010/main" xmlns="" val="87597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Oil Film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066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dirty="0"/>
              <a:t>Oil film </a:t>
            </a:r>
            <a:r>
              <a:rPr lang="en-US" u="sng" dirty="0"/>
              <a:t>separates</a:t>
            </a:r>
            <a:r>
              <a:rPr lang="en-US" dirty="0"/>
              <a:t> engine parts, preventing metal-on-metal contact</a:t>
            </a:r>
          </a:p>
        </p:txBody>
      </p:sp>
      <p:pic>
        <p:nvPicPr>
          <p:cNvPr id="10245" name="Picture 5" descr="T:\Matthew Hodges\MAT ART\Ch41\41-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538" y="3124200"/>
            <a:ext cx="5630862" cy="20955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6699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11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Oil (Bearing) Clearance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3048000" cy="2590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/>
              <a:t>Small space between moving parts, </a:t>
            </a:r>
            <a:br>
              <a:rPr lang="en-US"/>
            </a:br>
            <a:r>
              <a:rPr lang="en-US"/>
              <a:t>about .002” (0.05 mm)</a:t>
            </a:r>
          </a:p>
        </p:txBody>
      </p:sp>
      <p:pic>
        <p:nvPicPr>
          <p:cNvPr id="11269" name="Picture 5" descr="T:\Matthew Hodges\MAT ART\Ch41\41-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4494213" cy="3708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6699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1277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628</Words>
  <Application>Microsoft Office PowerPoint</Application>
  <PresentationFormat>On-screen Show (4:3)</PresentationFormat>
  <Paragraphs>111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Typical Lubrication System</vt:lpstr>
      <vt:lpstr>System Components</vt:lpstr>
      <vt:lpstr>Operation</vt:lpstr>
      <vt:lpstr>Engine Oil</vt:lpstr>
      <vt:lpstr>Oil Film</vt:lpstr>
      <vt:lpstr>Oil (Bearing) Clearance</vt:lpstr>
      <vt:lpstr>Bearing Types</vt:lpstr>
      <vt:lpstr>Oil Viscosity (Weight)</vt:lpstr>
      <vt:lpstr>Temperature Effects</vt:lpstr>
      <vt:lpstr>Single and  Multiviscosity Oils</vt:lpstr>
      <vt:lpstr>Oil Viscosity Rating</vt:lpstr>
      <vt:lpstr>Selecting Oil Viscosity</vt:lpstr>
      <vt:lpstr>Engine Oiling Methods</vt:lpstr>
      <vt:lpstr>Full-Flow Lubrication</vt:lpstr>
      <vt:lpstr>Full Flow System</vt:lpstr>
      <vt:lpstr>Oil Pan and Pump</vt:lpstr>
      <vt:lpstr>Oil Pan</vt:lpstr>
      <vt:lpstr>Oil Pump</vt:lpstr>
      <vt:lpstr>Pressure Relief Valve</vt:lpstr>
      <vt:lpstr>Pressure Relief Valve</vt:lpstr>
      <vt:lpstr>Oil Filters</vt:lpstr>
      <vt:lpstr>Oil Filter Types</vt:lpstr>
      <vt:lpstr>Spin-On Oil Filter</vt:lpstr>
      <vt:lpstr>Filter Oil Flow</vt:lpstr>
      <vt:lpstr>Oil Filter Housing</vt:lpstr>
      <vt:lpstr>Oil Cooler</vt:lpstr>
      <vt:lpstr>Oil Galleries</vt:lpstr>
      <vt:lpstr>Oil Spray Nozzles</vt:lpstr>
    </vt:vector>
  </TitlesOfParts>
  <Company>CRSD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tester</dc:creator>
  <cp:lastModifiedBy>Windows User</cp:lastModifiedBy>
  <cp:revision>4</cp:revision>
  <dcterms:created xsi:type="dcterms:W3CDTF">2010-10-13T19:35:30Z</dcterms:created>
  <dcterms:modified xsi:type="dcterms:W3CDTF">2019-11-13T10:21:27Z</dcterms:modified>
</cp:coreProperties>
</file>