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8" r:id="rId3"/>
    <p:sldId id="266" r:id="rId4"/>
    <p:sldId id="268" r:id="rId5"/>
    <p:sldId id="270" r:id="rId6"/>
    <p:sldId id="272" r:id="rId7"/>
    <p:sldId id="274" r:id="rId8"/>
    <p:sldId id="276" r:id="rId9"/>
    <p:sldId id="278" r:id="rId10"/>
    <p:sldId id="280" r:id="rId11"/>
    <p:sldId id="282" r:id="rId12"/>
    <p:sldId id="287" r:id="rId13"/>
    <p:sldId id="285" r:id="rId14"/>
    <p:sldId id="289" r:id="rId15"/>
    <p:sldId id="294" r:id="rId16"/>
    <p:sldId id="293" r:id="rId17"/>
    <p:sldId id="291" r:id="rId18"/>
    <p:sldId id="297" r:id="rId19"/>
    <p:sldId id="299" r:id="rId20"/>
    <p:sldId id="296" r:id="rId21"/>
    <p:sldId id="30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5995A-30C9-45FE-A6AF-78E46FB7F80A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C334C-4493-4C61-A8E7-34FED5ABD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FB6FC-C2F7-405C-8202-3BC62805808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DF15D-DF7A-458D-9595-A1D3839305FC}" type="slidenum">
              <a:rPr lang="en-US"/>
              <a:pPr/>
              <a:t>20</a:t>
            </a:fld>
            <a:endParaRPr lang="en-US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812406-6895-417E-9DB6-A51B5ACB4F5A}" type="slidenum">
              <a:rPr lang="en-US"/>
              <a:pPr/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692150"/>
            <a:ext cx="4611688" cy="3459163"/>
          </a:xfrm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81500"/>
            <a:ext cx="5029200" cy="40735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58E6BC-19AE-41DA-AB8D-E331BAC59907}" type="slidenum">
              <a:rPr lang="en-US"/>
              <a:pPr/>
              <a:t>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692150"/>
            <a:ext cx="4611688" cy="3459163"/>
          </a:xfrm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81500"/>
            <a:ext cx="5029200" cy="40735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B0E984-9DBA-4AC2-8EC2-06666147DDD5}" type="slidenum">
              <a:rPr lang="en-US"/>
              <a:pPr/>
              <a:t>5</a:t>
            </a:fld>
            <a:endParaRPr lang="en-US"/>
          </a:p>
        </p:txBody>
      </p:sp>
      <p:sp>
        <p:nvSpPr>
          <p:cNvPr id="3891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FFB5AF-D9A8-4801-A887-AEADF1BE852A}" type="slidenum">
              <a:rPr lang="en-US"/>
              <a:pPr/>
              <a:t>9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692150"/>
            <a:ext cx="4611688" cy="3459163"/>
          </a:xfrm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81500"/>
            <a:ext cx="5029200" cy="40735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FD6384-E320-4248-ADE4-A6459781B0CD}" type="slidenum">
              <a:rPr lang="en-US"/>
              <a:pPr/>
              <a:t>12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692150"/>
            <a:ext cx="4611688" cy="3459163"/>
          </a:xfrm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81500"/>
            <a:ext cx="5029200" cy="40735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6ADFF6-AFEB-407D-BAA1-E83D4B11384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E2BD62-DEB6-4F37-A69C-2C19E72B68ED}" type="slidenum">
              <a:rPr lang="en-US"/>
              <a:pPr/>
              <a:t>17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1CEFEC-92A3-4F41-8B86-29E3191B05E7}" type="slidenum">
              <a:rPr lang="en-US"/>
              <a:pPr/>
              <a:t>18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304800"/>
            <a:ext cx="4800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69D2F-3F11-44E9-A68E-32A7018A2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../Industrial%20Presentations/Npgemouseover_03_01','Ipgemouseover_03_01o" TargetMode="External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../Industrial%20Presentations/Npgemouseover_02_01','Ipgemouseover_02_01o" TargetMode="External"/><Relationship Id="rId5" Type="http://schemas.openxmlformats.org/officeDocument/2006/relationships/image" Target="../media/image16.jpeg"/><Relationship Id="rId4" Type="http://schemas.openxmlformats.org/officeDocument/2006/relationships/hyperlink" Target="../Industrial%20Presentations/Npgemouseover_01_01','Ipgemouseover_01_01o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dirty="0" smtClean="0">
                <a:latin typeface="Lucida Calligraphy" pitchFamily="66" charset="0"/>
              </a:rPr>
              <a:t/>
            </a:r>
            <a:br>
              <a:rPr lang="en-US" dirty="0" smtClean="0">
                <a:latin typeface="Lucida Calligraphy" pitchFamily="66" charset="0"/>
              </a:rPr>
            </a:br>
            <a:r>
              <a:rPr lang="en-US" dirty="0" smtClean="0">
                <a:latin typeface="Lucida Calligraphy" pitchFamily="66" charset="0"/>
              </a:rPr>
              <a:t>SURFACE CHEMISTRY</a:t>
            </a:r>
            <a:endParaRPr lang="en-US" dirty="0"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502920" y="-60960"/>
            <a:ext cx="8183880" cy="1051560"/>
          </a:xfrm>
        </p:spPr>
        <p:txBody>
          <a:bodyPr/>
          <a:lstStyle/>
          <a:p>
            <a:pPr eaLnBrk="1" hangingPunct="1"/>
            <a:r>
              <a:rPr lang="en-US" altLang="zh-TW" b="1" dirty="0" err="1" smtClean="0">
                <a:solidFill>
                  <a:schemeClr val="accent2"/>
                </a:solidFill>
                <a:ea typeface="PMingLiU" pitchFamily="18" charset="-120"/>
              </a:rPr>
              <a:t>Freundlich</a:t>
            </a:r>
            <a:r>
              <a:rPr lang="en-US" altLang="zh-TW" b="1" dirty="0" smtClean="0">
                <a:solidFill>
                  <a:schemeClr val="accent2"/>
                </a:solidFill>
                <a:ea typeface="PMingLiU" pitchFamily="18" charset="-120"/>
              </a:rPr>
              <a:t> Isotherm</a:t>
            </a:r>
            <a:endParaRPr lang="en-US" b="1" dirty="0" smtClean="0"/>
          </a:p>
        </p:txBody>
      </p:sp>
      <p:pic>
        <p:nvPicPr>
          <p:cNvPr id="354308" name="Picture 1028" descr="http://www.compassbox.com/content/1/4/25/786/3541/img/3707061502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37338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67818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>
                <a:solidFill>
                  <a:srgbClr val="0000CC"/>
                </a:solidFill>
              </a:rPr>
              <a:t>Langmuir adsorption isotherm:</a:t>
            </a:r>
          </a:p>
        </p:txBody>
      </p:sp>
      <p:graphicFrame>
        <p:nvGraphicFramePr>
          <p:cNvPr id="350211" name="Object 3"/>
          <p:cNvGraphicFramePr>
            <a:graphicFrameLocks noChangeAspect="1"/>
          </p:cNvGraphicFramePr>
          <p:nvPr/>
        </p:nvGraphicFramePr>
        <p:xfrm>
          <a:off x="990600" y="1524000"/>
          <a:ext cx="1524000" cy="741362"/>
        </p:xfrm>
        <a:graphic>
          <a:graphicData uri="http://schemas.openxmlformats.org/presentationml/2006/ole">
            <p:oleObj spid="_x0000_s3074" name="Equation" r:id="rId3" imgW="888840" imgH="431640" progId="">
              <p:embed/>
            </p:oleObj>
          </a:graphicData>
        </a:graphic>
      </p:graphicFrame>
      <p:sp>
        <p:nvSpPr>
          <p:cNvPr id="350212" name="Text Box 4"/>
          <p:cNvSpPr txBox="1">
            <a:spLocks noChangeArrowheads="1"/>
          </p:cNvSpPr>
          <p:nvPr/>
        </p:nvSpPr>
        <p:spPr bwMode="auto">
          <a:xfrm>
            <a:off x="533400" y="3657600"/>
            <a:ext cx="51816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The values of constants ‘a’ and ‘b’ depend upon the nature of adsorbate, nature of solid adsorbent and temperature.</a:t>
            </a:r>
          </a:p>
        </p:txBody>
      </p:sp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1905000" cy="609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solidFill>
                  <a:srgbClr val="FFFF66"/>
                </a:solidFill>
                <a:ea typeface="PMingLiU" pitchFamily="18" charset="-120"/>
              </a:rPr>
              <a:t>a = k</a:t>
            </a:r>
            <a:r>
              <a:rPr lang="en-US" altLang="zh-TW" baseline="-25000">
                <a:solidFill>
                  <a:srgbClr val="FFFF66"/>
                </a:solidFill>
                <a:ea typeface="PMingLiU" pitchFamily="18" charset="-120"/>
              </a:rPr>
              <a:t>a</a:t>
            </a:r>
            <a:r>
              <a:rPr lang="en-US" altLang="zh-TW">
                <a:solidFill>
                  <a:srgbClr val="FFFF66"/>
                </a:solidFill>
                <a:ea typeface="PMingLiU" pitchFamily="18" charset="-120"/>
              </a:rPr>
              <a:t> x k</a:t>
            </a:r>
            <a:r>
              <a:rPr lang="en-US" altLang="zh-TW" baseline="-25000">
                <a:solidFill>
                  <a:srgbClr val="FFFF66"/>
                </a:solidFill>
                <a:ea typeface="PMingLiU" pitchFamily="18" charset="-120"/>
              </a:rPr>
              <a:t>a</a:t>
            </a:r>
            <a:r>
              <a:rPr lang="en-US" altLang="zh-TW">
                <a:solidFill>
                  <a:srgbClr val="FFFF66"/>
                </a:solidFill>
                <a:ea typeface="PMingLiU" pitchFamily="18" charset="-120"/>
              </a:rPr>
              <a:t>’/k</a:t>
            </a:r>
            <a:r>
              <a:rPr lang="en-US" altLang="zh-TW" baseline="-25000">
                <a:solidFill>
                  <a:srgbClr val="FFFF66"/>
                </a:solidFill>
                <a:ea typeface="PMingLiU" pitchFamily="18" charset="-120"/>
              </a:rPr>
              <a:t>d</a:t>
            </a:r>
          </a:p>
          <a:p>
            <a:r>
              <a:rPr lang="en-US" altLang="zh-TW">
                <a:solidFill>
                  <a:srgbClr val="FFFF66"/>
                </a:solidFill>
                <a:ea typeface="PMingLiU" pitchFamily="18" charset="-120"/>
              </a:rPr>
              <a:t>b = k</a:t>
            </a:r>
            <a:r>
              <a:rPr lang="en-US" altLang="zh-TW" baseline="-25000">
                <a:solidFill>
                  <a:srgbClr val="FFFF66"/>
                </a:solidFill>
                <a:ea typeface="PMingLiU" pitchFamily="18" charset="-120"/>
              </a:rPr>
              <a:t>a</a:t>
            </a:r>
            <a:r>
              <a:rPr lang="en-US" altLang="zh-TW">
                <a:solidFill>
                  <a:srgbClr val="FFFF66"/>
                </a:solidFill>
                <a:ea typeface="PMingLiU" pitchFamily="18" charset="-120"/>
              </a:rPr>
              <a:t>/k</a:t>
            </a:r>
            <a:r>
              <a:rPr lang="en-US" altLang="zh-TW" baseline="-25000">
                <a:solidFill>
                  <a:srgbClr val="FFFF66"/>
                </a:solidFill>
                <a:ea typeface="PMingLiU" pitchFamily="18" charset="-120"/>
              </a:rPr>
              <a:t>d</a:t>
            </a:r>
          </a:p>
        </p:txBody>
      </p:sp>
      <p:sp>
        <p:nvSpPr>
          <p:cNvPr id="350214" name="Text Box 6"/>
          <p:cNvSpPr txBox="1">
            <a:spLocks noChangeArrowheads="1"/>
          </p:cNvSpPr>
          <p:nvPr/>
        </p:nvSpPr>
        <p:spPr bwMode="auto">
          <a:xfrm>
            <a:off x="341313" y="1093788"/>
            <a:ext cx="38639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ea typeface="PMingLiU" pitchFamily="18" charset="-120"/>
              </a:rPr>
              <a:t>Combining equations (1) and (2):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2" grpId="0" autoUpdateAnimBg="0"/>
      <p:bldP spid="350213" grpId="0" animBg="1" autoUpdateAnimBg="0"/>
      <p:bldP spid="35021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85800"/>
            <a:ext cx="67818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b="1" dirty="0" smtClean="0">
                <a:solidFill>
                  <a:schemeClr val="accent2"/>
                </a:solidFill>
              </a:rPr>
              <a:t>Summary of adsorption isotherms </a:t>
            </a: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381000" y="1800225"/>
            <a:ext cx="8153400" cy="2162175"/>
            <a:chOff x="240" y="864"/>
            <a:chExt cx="5136" cy="1362"/>
          </a:xfrm>
        </p:grpSpPr>
        <p:grpSp>
          <p:nvGrpSpPr>
            <p:cNvPr id="3" name="Group 83"/>
            <p:cNvGrpSpPr>
              <a:grpSpLocks/>
            </p:cNvGrpSpPr>
            <p:nvPr/>
          </p:nvGrpSpPr>
          <p:grpSpPr bwMode="auto">
            <a:xfrm>
              <a:off x="240" y="864"/>
              <a:ext cx="5136" cy="1362"/>
              <a:chOff x="240" y="864"/>
              <a:chExt cx="5136" cy="1362"/>
            </a:xfrm>
          </p:grpSpPr>
          <p:sp>
            <p:nvSpPr>
              <p:cNvPr id="6151" name="Rectangle 60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1680" cy="546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>
                    <a:solidFill>
                      <a:srgbClr val="800000"/>
                    </a:solidFill>
                  </a:rPr>
                  <a:t>Easy to fit </a:t>
                </a:r>
              </a:p>
              <a:p>
                <a:pPr eaLnBrk="1" hangingPunct="1"/>
                <a:r>
                  <a:rPr lang="en-US">
                    <a:solidFill>
                      <a:srgbClr val="800000"/>
                    </a:solidFill>
                  </a:rPr>
                  <a:t>adsorption data</a:t>
                </a:r>
              </a:p>
              <a:p>
                <a:pPr eaLnBrk="1" hangingPunct="1"/>
                <a:endParaRPr lang="en-US">
                  <a:solidFill>
                    <a:srgbClr val="800000"/>
                  </a:solidFill>
                </a:endParaRPr>
              </a:p>
            </p:txBody>
          </p:sp>
          <p:sp>
            <p:nvSpPr>
              <p:cNvPr id="6152" name="Rectangle 58"/>
              <p:cNvSpPr>
                <a:spLocks noChangeArrowheads="1"/>
              </p:cNvSpPr>
              <p:nvPr/>
            </p:nvSpPr>
            <p:spPr bwMode="auto">
              <a:xfrm>
                <a:off x="2208" y="1680"/>
                <a:ext cx="1488" cy="546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GB">
                    <a:solidFill>
                      <a:srgbClr val="800000"/>
                    </a:solidFill>
                  </a:rPr>
                  <a:t>Chemisorptions and physisorption</a:t>
                </a:r>
              </a:p>
              <a:p>
                <a:pPr eaLnBrk="1" hangingPunct="1"/>
                <a:endParaRPr lang="en-GB">
                  <a:solidFill>
                    <a:srgbClr val="800000"/>
                  </a:solidFill>
                </a:endParaRPr>
              </a:p>
            </p:txBody>
          </p:sp>
          <p:sp>
            <p:nvSpPr>
              <p:cNvPr id="6153" name="Rectangle 56"/>
              <p:cNvSpPr>
                <a:spLocks noChangeArrowheads="1"/>
              </p:cNvSpPr>
              <p:nvPr/>
            </p:nvSpPr>
            <p:spPr bwMode="auto">
              <a:xfrm>
                <a:off x="1152" y="1680"/>
                <a:ext cx="1056" cy="546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>
                  <a:solidFill>
                    <a:srgbClr val="800000"/>
                  </a:solidFill>
                </a:endParaRPr>
              </a:p>
            </p:txBody>
          </p:sp>
          <p:sp>
            <p:nvSpPr>
              <p:cNvPr id="6154" name="Rectangle 54"/>
              <p:cNvSpPr>
                <a:spLocks noChangeArrowheads="1"/>
              </p:cNvSpPr>
              <p:nvPr/>
            </p:nvSpPr>
            <p:spPr bwMode="auto">
              <a:xfrm>
                <a:off x="240" y="1680"/>
                <a:ext cx="912" cy="546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50000"/>
                  </a:spcBef>
                  <a:spcAft>
                    <a:spcPct val="10000"/>
                  </a:spcAft>
                </a:pPr>
                <a:r>
                  <a:rPr lang="en-GB">
                    <a:solidFill>
                      <a:srgbClr val="800000"/>
                    </a:solidFill>
                  </a:rPr>
                  <a:t>Freundlich</a:t>
                </a:r>
                <a:endParaRPr lang="en-US">
                  <a:solidFill>
                    <a:srgbClr val="8000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>
                  <a:solidFill>
                    <a:srgbClr val="800000"/>
                  </a:solidFill>
                </a:endParaRPr>
              </a:p>
            </p:txBody>
          </p:sp>
          <p:sp>
            <p:nvSpPr>
              <p:cNvPr id="6155" name="Rectangle 38"/>
              <p:cNvSpPr>
                <a:spLocks noChangeArrowheads="1"/>
              </p:cNvSpPr>
              <p:nvPr/>
            </p:nvSpPr>
            <p:spPr bwMode="auto">
              <a:xfrm>
                <a:off x="3696" y="1247"/>
                <a:ext cx="1680" cy="433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GB">
                    <a:solidFill>
                      <a:srgbClr val="800000"/>
                    </a:solidFill>
                  </a:rPr>
                  <a:t>Useful in analysis of reaction mechanism</a:t>
                </a:r>
                <a:endParaRPr lang="en-US">
                  <a:solidFill>
                    <a:srgbClr val="800000"/>
                  </a:solidFill>
                </a:endParaRPr>
              </a:p>
            </p:txBody>
          </p:sp>
          <p:sp>
            <p:nvSpPr>
              <p:cNvPr id="6156" name="Rectangle 37"/>
              <p:cNvSpPr>
                <a:spLocks noChangeArrowheads="1"/>
              </p:cNvSpPr>
              <p:nvPr/>
            </p:nvSpPr>
            <p:spPr bwMode="auto">
              <a:xfrm>
                <a:off x="2208" y="1247"/>
                <a:ext cx="1488" cy="433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GB">
                    <a:solidFill>
                      <a:srgbClr val="800000"/>
                    </a:solidFill>
                  </a:rPr>
                  <a:t>Chemisorption and physisorption</a:t>
                </a:r>
              </a:p>
            </p:txBody>
          </p:sp>
          <p:sp>
            <p:nvSpPr>
              <p:cNvPr id="6157" name="Rectangle 36"/>
              <p:cNvSpPr>
                <a:spLocks noChangeArrowheads="1"/>
              </p:cNvSpPr>
              <p:nvPr/>
            </p:nvSpPr>
            <p:spPr bwMode="auto">
              <a:xfrm>
                <a:off x="1152" y="1247"/>
                <a:ext cx="1056" cy="433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>
                  <a:solidFill>
                    <a:srgbClr val="800000"/>
                  </a:solidFill>
                </a:endParaRPr>
              </a:p>
            </p:txBody>
          </p:sp>
          <p:sp>
            <p:nvSpPr>
              <p:cNvPr id="6158" name="Rectangle 35"/>
              <p:cNvSpPr>
                <a:spLocks noChangeArrowheads="1"/>
              </p:cNvSpPr>
              <p:nvPr/>
            </p:nvSpPr>
            <p:spPr bwMode="auto">
              <a:xfrm>
                <a:off x="240" y="1247"/>
                <a:ext cx="912" cy="433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r>
                  <a:rPr lang="en-US">
                    <a:solidFill>
                      <a:srgbClr val="800000"/>
                    </a:solidFill>
                  </a:rPr>
                  <a:t>Langmuir</a:t>
                </a:r>
              </a:p>
            </p:txBody>
          </p:sp>
          <p:sp>
            <p:nvSpPr>
              <p:cNvPr id="6159" name="Rectangle 34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1680" cy="383"/>
              </a:xfrm>
              <a:prstGeom prst="rect">
                <a:avLst/>
              </a:prstGeom>
              <a:solidFill>
                <a:srgbClr val="0000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r>
                  <a:rPr lang="en-US" b="1">
                    <a:solidFill>
                      <a:srgbClr val="00FFFF"/>
                    </a:solidFill>
                  </a:rPr>
                  <a:t>Note</a:t>
                </a:r>
              </a:p>
            </p:txBody>
          </p:sp>
          <p:sp>
            <p:nvSpPr>
              <p:cNvPr id="6160" name="Rectangle 33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1488" cy="383"/>
              </a:xfrm>
              <a:prstGeom prst="rect">
                <a:avLst/>
              </a:prstGeom>
              <a:solidFill>
                <a:srgbClr val="0000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r>
                  <a:rPr lang="en-US" b="1">
                    <a:solidFill>
                      <a:srgbClr val="00FFFF"/>
                    </a:solidFill>
                  </a:rPr>
                  <a:t>Application</a:t>
                </a:r>
              </a:p>
            </p:txBody>
          </p:sp>
          <p:sp>
            <p:nvSpPr>
              <p:cNvPr id="6161" name="Rectangle 32"/>
              <p:cNvSpPr>
                <a:spLocks noChangeArrowheads="1"/>
              </p:cNvSpPr>
              <p:nvPr/>
            </p:nvSpPr>
            <p:spPr bwMode="auto">
              <a:xfrm>
                <a:off x="1152" y="864"/>
                <a:ext cx="1056" cy="383"/>
              </a:xfrm>
              <a:prstGeom prst="rect">
                <a:avLst/>
              </a:prstGeom>
              <a:solidFill>
                <a:srgbClr val="0000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r>
                  <a:rPr lang="en-US" b="1">
                    <a:solidFill>
                      <a:srgbClr val="00FFFF"/>
                    </a:solidFill>
                  </a:rPr>
                  <a:t>Isotherm equation</a:t>
                </a:r>
              </a:p>
            </p:txBody>
          </p:sp>
          <p:sp>
            <p:nvSpPr>
              <p:cNvPr id="6162" name="Rectangle 31"/>
              <p:cNvSpPr>
                <a:spLocks noChangeArrowheads="1"/>
              </p:cNvSpPr>
              <p:nvPr/>
            </p:nvSpPr>
            <p:spPr bwMode="auto">
              <a:xfrm>
                <a:off x="240" y="864"/>
                <a:ext cx="912" cy="383"/>
              </a:xfrm>
              <a:prstGeom prst="rect">
                <a:avLst/>
              </a:prstGeom>
              <a:solidFill>
                <a:srgbClr val="0000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r>
                  <a:rPr lang="en-US" b="1">
                    <a:solidFill>
                      <a:srgbClr val="00FFFF"/>
                    </a:solidFill>
                  </a:rPr>
                  <a:t>Name </a:t>
                </a:r>
              </a:p>
            </p:txBody>
          </p:sp>
          <p:sp>
            <p:nvSpPr>
              <p:cNvPr id="6163" name="Line 39"/>
              <p:cNvSpPr>
                <a:spLocks noChangeShapeType="1"/>
              </p:cNvSpPr>
              <p:nvPr/>
            </p:nvSpPr>
            <p:spPr bwMode="auto">
              <a:xfrm>
                <a:off x="240" y="864"/>
                <a:ext cx="513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4" name="Line 40"/>
              <p:cNvSpPr>
                <a:spLocks noChangeShapeType="1"/>
              </p:cNvSpPr>
              <p:nvPr/>
            </p:nvSpPr>
            <p:spPr bwMode="auto">
              <a:xfrm>
                <a:off x="240" y="1247"/>
                <a:ext cx="5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Line 41"/>
              <p:cNvSpPr>
                <a:spLocks noChangeShapeType="1"/>
              </p:cNvSpPr>
              <p:nvPr/>
            </p:nvSpPr>
            <p:spPr bwMode="auto">
              <a:xfrm>
                <a:off x="240" y="2226"/>
                <a:ext cx="513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Line 42"/>
              <p:cNvSpPr>
                <a:spLocks noChangeShapeType="1"/>
              </p:cNvSpPr>
              <p:nvPr/>
            </p:nvSpPr>
            <p:spPr bwMode="auto">
              <a:xfrm>
                <a:off x="240" y="864"/>
                <a:ext cx="0" cy="136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Line 43"/>
              <p:cNvSpPr>
                <a:spLocks noChangeShapeType="1"/>
              </p:cNvSpPr>
              <p:nvPr/>
            </p:nvSpPr>
            <p:spPr bwMode="auto">
              <a:xfrm>
                <a:off x="1152" y="864"/>
                <a:ext cx="0" cy="13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Line 44"/>
              <p:cNvSpPr>
                <a:spLocks noChangeShapeType="1"/>
              </p:cNvSpPr>
              <p:nvPr/>
            </p:nvSpPr>
            <p:spPr bwMode="auto">
              <a:xfrm>
                <a:off x="2208" y="864"/>
                <a:ext cx="0" cy="13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9" name="Line 45"/>
              <p:cNvSpPr>
                <a:spLocks noChangeShapeType="1"/>
              </p:cNvSpPr>
              <p:nvPr/>
            </p:nvSpPr>
            <p:spPr bwMode="auto">
              <a:xfrm>
                <a:off x="3696" y="864"/>
                <a:ext cx="0" cy="13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Line 46"/>
              <p:cNvSpPr>
                <a:spLocks noChangeShapeType="1"/>
              </p:cNvSpPr>
              <p:nvPr/>
            </p:nvSpPr>
            <p:spPr bwMode="auto">
              <a:xfrm>
                <a:off x="5376" y="864"/>
                <a:ext cx="0" cy="136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Line 55"/>
              <p:cNvSpPr>
                <a:spLocks noChangeShapeType="1"/>
              </p:cNvSpPr>
              <p:nvPr/>
            </p:nvSpPr>
            <p:spPr bwMode="auto">
              <a:xfrm>
                <a:off x="240" y="1680"/>
                <a:ext cx="5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6146" name="Object 6"/>
            <p:cNvGraphicFramePr>
              <a:graphicFrameLocks/>
            </p:cNvGraphicFramePr>
            <p:nvPr/>
          </p:nvGraphicFramePr>
          <p:xfrm>
            <a:off x="1328" y="1760"/>
            <a:ext cx="592" cy="352"/>
          </p:xfrm>
          <a:graphic>
            <a:graphicData uri="http://schemas.openxmlformats.org/presentationml/2006/ole">
              <p:oleObj spid="_x0000_s5122" name="Equation" r:id="rId4" imgW="711000" imgH="393480" progId="">
                <p:embed/>
              </p:oleObj>
            </a:graphicData>
          </a:graphic>
        </p:graphicFrame>
        <p:graphicFrame>
          <p:nvGraphicFramePr>
            <p:cNvPr id="6147" name="Object 5"/>
            <p:cNvGraphicFramePr>
              <a:graphicFrameLocks/>
            </p:cNvGraphicFramePr>
            <p:nvPr/>
          </p:nvGraphicFramePr>
          <p:xfrm>
            <a:off x="1330" y="1304"/>
            <a:ext cx="606" cy="336"/>
          </p:xfrm>
          <a:graphic>
            <a:graphicData uri="http://schemas.openxmlformats.org/presentationml/2006/ole">
              <p:oleObj spid="_x0000_s5123" name="Equation" r:id="rId5" imgW="812520" imgH="41904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4800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>
                <a:solidFill>
                  <a:srgbClr val="0000CC"/>
                </a:solidFill>
                <a:cs typeface="Arial" charset="0"/>
              </a:rPr>
              <a:t>Adsorption isobar </a:t>
            </a:r>
            <a:endParaRPr lang="en-US" b="1" smtClean="0">
              <a:solidFill>
                <a:srgbClr val="0000CC"/>
              </a:solidFill>
            </a:endParaRPr>
          </a:p>
        </p:txBody>
      </p:sp>
      <p:pic>
        <p:nvPicPr>
          <p:cNvPr id="351235" name="Picture 3" descr="http://www.compassbox.com/content/1/4/25/786/3541/img/37070615020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057400"/>
            <a:ext cx="25146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457200" y="990600"/>
            <a:ext cx="69342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Graph between the amount adsorbed(x/m) and temperature at a constant equilibrium pressure of adsorbate gas is known as adsorption isobar</a:t>
            </a:r>
          </a:p>
        </p:txBody>
      </p:sp>
      <p:pic>
        <p:nvPicPr>
          <p:cNvPr id="351238" name="Picture 6" descr="http://www.compassbox.com/content/1/4/25/786/3541/img/37070615020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057400"/>
            <a:ext cx="2667000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1239" name="Text Box 7"/>
          <p:cNvSpPr txBox="1">
            <a:spLocks noChangeArrowheads="1"/>
          </p:cNvSpPr>
          <p:nvPr/>
        </p:nvSpPr>
        <p:spPr bwMode="auto">
          <a:xfrm>
            <a:off x="457200" y="5029200"/>
            <a:ext cx="7953375" cy="868363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000066"/>
                </a:solidFill>
              </a:rPr>
              <a:t>Chemisorption isobar shows an initial increase with temperature and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then expected decrease .The initial increase is because of the fact that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the heat supplied acts  as activation energy required in chemisorption.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5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autoUpdateAnimBg="0"/>
      <p:bldP spid="35123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" y="76200"/>
            <a:ext cx="8183880" cy="105156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cs typeface="Arial" charset="0"/>
              </a:rPr>
              <a:t>Application of Adsorption</a:t>
            </a:r>
            <a:endParaRPr lang="en-US" b="1" dirty="0" smtClean="0">
              <a:solidFill>
                <a:srgbClr val="0000CC"/>
              </a:solidFill>
            </a:endParaRPr>
          </a:p>
        </p:txBody>
      </p:sp>
      <p:sp>
        <p:nvSpPr>
          <p:cNvPr id="353283" name="Text Box 3"/>
          <p:cNvSpPr txBox="1">
            <a:spLocks noChangeArrowheads="1"/>
          </p:cNvSpPr>
          <p:nvPr/>
        </p:nvSpPr>
        <p:spPr bwMode="auto">
          <a:xfrm>
            <a:off x="381000" y="1163638"/>
            <a:ext cx="6400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dirty="0">
                <a:solidFill>
                  <a:srgbClr val="CC3300"/>
                </a:solidFill>
                <a:cs typeface="Arial" charset="0"/>
              </a:rPr>
              <a:t>In clarification of sugar</a:t>
            </a:r>
            <a:br>
              <a:rPr lang="en-US" dirty="0">
                <a:solidFill>
                  <a:srgbClr val="CC3300"/>
                </a:solidFill>
                <a:cs typeface="Arial" charset="0"/>
              </a:rPr>
            </a:br>
            <a:endParaRPr lang="en-US" dirty="0">
              <a:solidFill>
                <a:srgbClr val="CC3300"/>
              </a:solidFill>
              <a:cs typeface="Arial" charset="0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dirty="0">
                <a:solidFill>
                  <a:srgbClr val="006600"/>
                </a:solidFill>
                <a:cs typeface="Arial" charset="0"/>
              </a:rPr>
              <a:t>In gas masks</a:t>
            </a:r>
            <a:br>
              <a:rPr lang="en-US" dirty="0">
                <a:solidFill>
                  <a:srgbClr val="006600"/>
                </a:solidFill>
                <a:cs typeface="Arial" charset="0"/>
              </a:rPr>
            </a:br>
            <a:endParaRPr lang="en-US" dirty="0">
              <a:solidFill>
                <a:srgbClr val="006600"/>
              </a:solidFill>
              <a:cs typeface="Arial" charset="0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dirty="0">
                <a:solidFill>
                  <a:srgbClr val="003300"/>
                </a:solidFill>
                <a:cs typeface="Arial" charset="0"/>
              </a:rPr>
              <a:t>In catalysis</a:t>
            </a:r>
            <a:br>
              <a:rPr lang="en-US" dirty="0">
                <a:solidFill>
                  <a:srgbClr val="003300"/>
                </a:solidFill>
                <a:cs typeface="Arial" charset="0"/>
              </a:rPr>
            </a:br>
            <a:endParaRPr lang="en-US" dirty="0">
              <a:solidFill>
                <a:srgbClr val="003300"/>
              </a:solidFill>
              <a:cs typeface="Arial" charset="0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dirty="0">
                <a:solidFill>
                  <a:srgbClr val="0000CC"/>
                </a:solidFill>
                <a:cs typeface="Arial" charset="0"/>
              </a:rPr>
              <a:t>In adsorption indicators</a:t>
            </a:r>
            <a:br>
              <a:rPr lang="en-US" dirty="0">
                <a:solidFill>
                  <a:srgbClr val="0000CC"/>
                </a:solidFill>
                <a:cs typeface="Arial" charset="0"/>
              </a:rPr>
            </a:br>
            <a:endParaRPr lang="en-US" dirty="0">
              <a:solidFill>
                <a:srgbClr val="0000CC"/>
              </a:solidFill>
              <a:cs typeface="Arial" charset="0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dirty="0">
                <a:solidFill>
                  <a:srgbClr val="CC3300"/>
                </a:solidFill>
                <a:cs typeface="Arial" charset="0"/>
              </a:rPr>
              <a:t>In chromatographic analysis</a:t>
            </a:r>
            <a:br>
              <a:rPr lang="en-US" dirty="0">
                <a:solidFill>
                  <a:srgbClr val="CC3300"/>
                </a:solidFill>
                <a:cs typeface="Arial" charset="0"/>
              </a:rPr>
            </a:br>
            <a:endParaRPr lang="en-US" dirty="0">
              <a:solidFill>
                <a:srgbClr val="CC3300"/>
              </a:solidFill>
              <a:cs typeface="Arial" charset="0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dirty="0">
                <a:solidFill>
                  <a:schemeClr val="accent2"/>
                </a:solidFill>
                <a:cs typeface="Arial" charset="0"/>
              </a:rPr>
              <a:t>In softening of hard water</a:t>
            </a:r>
            <a:br>
              <a:rPr lang="en-US" dirty="0">
                <a:solidFill>
                  <a:schemeClr val="accent2"/>
                </a:solidFill>
                <a:cs typeface="Arial" charset="0"/>
              </a:rPr>
            </a:br>
            <a:endParaRPr lang="en-US" dirty="0">
              <a:solidFill>
                <a:schemeClr val="accent2"/>
              </a:solidFill>
              <a:cs typeface="Arial" charset="0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dirty="0">
                <a:solidFill>
                  <a:srgbClr val="006600"/>
                </a:solidFill>
                <a:cs typeface="Arial" charset="0"/>
              </a:rPr>
              <a:t>In preserving vacuum</a:t>
            </a:r>
            <a:br>
              <a:rPr lang="en-US" dirty="0">
                <a:solidFill>
                  <a:srgbClr val="006600"/>
                </a:solidFill>
                <a:cs typeface="Arial" charset="0"/>
              </a:rPr>
            </a:br>
            <a:endParaRPr lang="en-US" dirty="0">
              <a:solidFill>
                <a:srgbClr val="006600"/>
              </a:solidFill>
              <a:cs typeface="Arial" charset="0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dirty="0">
                <a:solidFill>
                  <a:srgbClr val="990000"/>
                </a:solidFill>
                <a:cs typeface="Arial" charset="0"/>
              </a:rPr>
              <a:t>In paint industry</a:t>
            </a:r>
            <a:br>
              <a:rPr lang="en-US" dirty="0">
                <a:solidFill>
                  <a:srgbClr val="990000"/>
                </a:solidFill>
                <a:cs typeface="Arial" charset="0"/>
              </a:rPr>
            </a:br>
            <a:endParaRPr lang="en-US" dirty="0">
              <a:solidFill>
                <a:srgbClr val="990000"/>
              </a:solidFill>
              <a:cs typeface="Arial" charset="0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dirty="0">
                <a:solidFill>
                  <a:srgbClr val="006600"/>
                </a:solidFill>
                <a:cs typeface="Arial" charset="0"/>
              </a:rPr>
              <a:t>In removing moisture from air in the storage of delicate instruments</a:t>
            </a:r>
            <a:endParaRPr lang="en-US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1" y="685801"/>
            <a:ext cx="7848600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30363" y="2873375"/>
            <a:ext cx="4465637" cy="1112838"/>
            <a:chOff x="0" y="0"/>
            <a:chExt cx="2813" cy="701"/>
          </a:xfrm>
        </p:grpSpPr>
        <p:sp>
          <p:nvSpPr>
            <p:cNvPr id="12301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2813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30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13" cy="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hlinkClick r:id="rId3" action="ppaction://hlinkfile"/>
                  <a:hlinkMouseOver r:id="rId3" action="ppaction://hlinkfile"/>
                </a:rPr>
                <a:t>  </a:t>
              </a:r>
              <a:r>
                <a:rPr lang="en-US" sz="4300"/>
                <a:t> </a:t>
              </a:r>
              <a:r>
                <a:rPr lang="en-US"/>
                <a:t>                                                                          </a:t>
              </a:r>
            </a:p>
          </p:txBody>
        </p:sp>
      </p:grpSp>
      <p:pic>
        <p:nvPicPr>
          <p:cNvPr id="12291" name="Picture 4" descr="pge_mouseove_03_01_over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380038"/>
            <a:ext cx="91440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630363" y="2873375"/>
            <a:ext cx="4465637" cy="1112838"/>
            <a:chOff x="0" y="0"/>
            <a:chExt cx="2813" cy="701"/>
          </a:xfrm>
        </p:grpSpPr>
        <p:sp>
          <p:nvSpPr>
            <p:cNvPr id="12299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13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300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2813" cy="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hlinkClick r:id="rId6" action="ppaction://hlinkfile"/>
                  <a:hlinkMouseOver r:id="rId6" action="ppaction://hlinkfile"/>
                </a:rPr>
                <a:t>  </a:t>
              </a:r>
              <a:r>
                <a:rPr lang="en-US" sz="4300"/>
                <a:t> </a:t>
              </a:r>
              <a:r>
                <a:rPr lang="en-US"/>
                <a:t>                                                                          </a:t>
              </a:r>
            </a:p>
          </p:txBody>
        </p:sp>
      </p:grpSp>
      <p:pic>
        <p:nvPicPr>
          <p:cNvPr id="12293" name="Picture 8" descr="pge_mouseove_02_01_over">
            <a:hlinkClick r:id="rId4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141788"/>
            <a:ext cx="91440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630363" y="2881313"/>
            <a:ext cx="4465637" cy="1096962"/>
            <a:chOff x="0" y="0"/>
            <a:chExt cx="2813" cy="691"/>
          </a:xfrm>
        </p:grpSpPr>
        <p:sp>
          <p:nvSpPr>
            <p:cNvPr id="12297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2813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298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2813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hlinkClick r:id="rId4"/>
                  <a:hlinkMouseOver r:id="rId4" action="ppaction://hlinkfile"/>
                </a:rPr>
                <a:t>  </a:t>
              </a:r>
              <a:r>
                <a:rPr lang="en-US" sz="4200"/>
                <a:t> </a:t>
              </a:r>
              <a:r>
                <a:rPr lang="en-US"/>
                <a:t>                                                                          </a:t>
              </a:r>
            </a:p>
          </p:txBody>
        </p:sp>
      </p:grpSp>
      <p:pic>
        <p:nvPicPr>
          <p:cNvPr id="12295" name="Picture 12" descr="pge_mouseove_01_01_over">
            <a:hlinkClick r:id="rId4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2957513"/>
            <a:ext cx="91440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14"/>
          <p:cNvSpPr txBox="1">
            <a:spLocks noChangeArrowheads="1"/>
          </p:cNvSpPr>
          <p:nvPr/>
        </p:nvSpPr>
        <p:spPr bwMode="auto">
          <a:xfrm>
            <a:off x="838200" y="685800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 Rounded MT Bold" pitchFamily="34" charset="0"/>
              </a:rPr>
              <a:t>DIFFERENT PHYSICAL FORMS </a:t>
            </a:r>
          </a:p>
          <a:p>
            <a:r>
              <a:rPr lang="en-US" sz="3600" b="1" dirty="0">
                <a:latin typeface="Arial Rounded MT Bold" pitchFamily="34" charset="0"/>
              </a:rPr>
              <a:t>OF ACTIVATED CARBON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4" name="Rectangle 4"/>
          <p:cNvSpPr>
            <a:spLocks noChangeArrowheads="1"/>
          </p:cNvSpPr>
          <p:nvPr/>
        </p:nvSpPr>
        <p:spPr bwMode="auto">
          <a:xfrm>
            <a:off x="457200" y="1219200"/>
            <a:ext cx="3538538" cy="347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Need to make chemicals faster</a:t>
            </a:r>
          </a:p>
        </p:txBody>
      </p:sp>
      <p:graphicFrame>
        <p:nvGraphicFramePr>
          <p:cNvPr id="388096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95800" y="2895600"/>
          <a:ext cx="4092575" cy="2179638"/>
        </p:xfrm>
        <a:graphic>
          <a:graphicData uri="http://schemas.openxmlformats.org/presentationml/2006/ole">
            <p:oleObj spid="_x0000_s6146" name="Clip" r:id="rId4" imgW="4090680" imgH="2178000" progId="">
              <p:embed/>
            </p:oleObj>
          </a:graphicData>
        </a:graphic>
      </p:graphicFrame>
      <p:sp>
        <p:nvSpPr>
          <p:cNvPr id="368646" name="Rectangle 6"/>
          <p:cNvSpPr>
            <a:spLocks noChangeArrowheads="1"/>
          </p:cNvSpPr>
          <p:nvPr/>
        </p:nvSpPr>
        <p:spPr bwMode="auto">
          <a:xfrm>
            <a:off x="2286000" y="1905000"/>
            <a:ext cx="4818063" cy="347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Most Reactions are too slow to be useful...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8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8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4" grpId="0" autoUpdateAnimBg="0"/>
      <p:bldP spid="36864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4800600" cy="609600"/>
          </a:xfrm>
          <a:noFill/>
        </p:spPr>
        <p:txBody>
          <a:bodyPr lIns="90488" tIns="44450" rIns="90488" bIns="44450">
            <a:normAutofit fontScale="90000"/>
          </a:bodyPr>
          <a:lstStyle/>
          <a:p>
            <a:pPr eaLnBrk="1" hangingPunct="1"/>
            <a:r>
              <a:rPr lang="en-US" b="1" smtClean="0"/>
              <a:t>Role of a Catalyst</a:t>
            </a:r>
          </a:p>
        </p:txBody>
      </p:sp>
      <p:sp>
        <p:nvSpPr>
          <p:cNvPr id="372739" name="Rectangle 3"/>
          <p:cNvSpPr>
            <a:spLocks noChangeArrowheads="1"/>
          </p:cNvSpPr>
          <p:nvPr/>
        </p:nvSpPr>
        <p:spPr bwMode="auto">
          <a:xfrm>
            <a:off x="381000" y="1143000"/>
            <a:ext cx="6489700" cy="606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Catalysts speed up a chemical reaction </a:t>
            </a:r>
          </a:p>
          <a:p>
            <a:r>
              <a:rPr lang="en-US">
                <a:solidFill>
                  <a:schemeClr val="tx1"/>
                </a:solidFill>
              </a:rPr>
              <a:t>				without being used up...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512763" y="2636838"/>
            <a:ext cx="7704137" cy="2687637"/>
            <a:chOff x="323" y="1661"/>
            <a:chExt cx="4853" cy="1693"/>
          </a:xfrm>
        </p:grpSpPr>
        <p:graphicFrame>
          <p:nvGraphicFramePr>
            <p:cNvPr id="10242" name="Object 102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409" y="2094"/>
            <a:ext cx="863" cy="878"/>
          </p:xfrm>
          <a:graphic>
            <a:graphicData uri="http://schemas.openxmlformats.org/presentationml/2006/ole">
              <p:oleObj spid="_x0000_s39938" name="Clip" r:id="rId4" imgW="1368360" imgH="1392120" progId="">
                <p:embed/>
              </p:oleObj>
            </a:graphicData>
          </a:graphic>
        </p:graphicFrame>
        <p:sp>
          <p:nvSpPr>
            <p:cNvPr id="10246" name="Rectangle 5"/>
            <p:cNvSpPr>
              <a:spLocks noChangeArrowheads="1"/>
            </p:cNvSpPr>
            <p:nvPr/>
          </p:nvSpPr>
          <p:spPr bwMode="auto">
            <a:xfrm>
              <a:off x="323" y="2477"/>
              <a:ext cx="1552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F95AB7"/>
                  </a:solidFill>
                </a:rPr>
                <a:t>Catalyst</a:t>
              </a:r>
              <a:r>
                <a:rPr lang="en-US">
                  <a:solidFill>
                    <a:srgbClr val="790015"/>
                  </a:solidFill>
                </a:rPr>
                <a:t> </a:t>
              </a:r>
              <a:r>
                <a:rPr lang="en-US">
                  <a:solidFill>
                    <a:schemeClr val="tx1"/>
                  </a:solidFill>
                </a:rPr>
                <a:t>+</a:t>
              </a:r>
              <a:r>
                <a:rPr lang="en-US">
                  <a:solidFill>
                    <a:schemeClr val="bg2"/>
                  </a:solidFill>
                </a:rPr>
                <a:t> Reactants</a:t>
              </a:r>
            </a:p>
          </p:txBody>
        </p:sp>
        <p:sp>
          <p:nvSpPr>
            <p:cNvPr id="10247" name="Rectangle 6"/>
            <p:cNvSpPr>
              <a:spLocks noChangeArrowheads="1"/>
            </p:cNvSpPr>
            <p:nvPr/>
          </p:nvSpPr>
          <p:spPr bwMode="auto">
            <a:xfrm>
              <a:off x="2147" y="1661"/>
              <a:ext cx="1407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F95AB7"/>
                  </a:solidFill>
                </a:rPr>
                <a:t>Catalyst</a:t>
              </a:r>
              <a:r>
                <a:rPr lang="en-US">
                  <a:solidFill>
                    <a:schemeClr val="tx1"/>
                  </a:solidFill>
                </a:rPr>
                <a:t>-</a:t>
              </a:r>
              <a:r>
                <a:rPr lang="en-US">
                  <a:solidFill>
                    <a:schemeClr val="bg2"/>
                  </a:solidFill>
                </a:rPr>
                <a:t>Reactants</a:t>
              </a:r>
            </a:p>
          </p:txBody>
        </p:sp>
        <p:sp>
          <p:nvSpPr>
            <p:cNvPr id="10248" name="Rectangle 7"/>
            <p:cNvSpPr>
              <a:spLocks noChangeArrowheads="1"/>
            </p:cNvSpPr>
            <p:nvPr/>
          </p:nvSpPr>
          <p:spPr bwMode="auto">
            <a:xfrm>
              <a:off x="3635" y="2669"/>
              <a:ext cx="1466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F95AB7"/>
                  </a:solidFill>
                </a:rPr>
                <a:t>Catalyst</a:t>
              </a:r>
              <a:r>
                <a:rPr lang="en-US">
                  <a:solidFill>
                    <a:schemeClr val="tx1"/>
                  </a:solidFill>
                </a:rPr>
                <a:t> + </a:t>
              </a:r>
              <a:r>
                <a:rPr lang="en-US">
                  <a:solidFill>
                    <a:srgbClr val="9234DB"/>
                  </a:solidFill>
                </a:rPr>
                <a:t>Products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617" y="2010"/>
              <a:ext cx="303" cy="432"/>
              <a:chOff x="617" y="2448"/>
              <a:chExt cx="303" cy="432"/>
            </a:xfrm>
          </p:grpSpPr>
          <p:sp>
            <p:nvSpPr>
              <p:cNvPr id="10284" name="Line 9"/>
              <p:cNvSpPr>
                <a:spLocks noChangeShapeType="1"/>
              </p:cNvSpPr>
              <p:nvPr/>
            </p:nvSpPr>
            <p:spPr bwMode="auto">
              <a:xfrm>
                <a:off x="624" y="2457"/>
                <a:ext cx="0" cy="415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Line 10"/>
              <p:cNvSpPr>
                <a:spLocks noChangeShapeType="1"/>
              </p:cNvSpPr>
              <p:nvPr/>
            </p:nvSpPr>
            <p:spPr bwMode="auto">
              <a:xfrm>
                <a:off x="633" y="2448"/>
                <a:ext cx="223" cy="0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Line 11"/>
              <p:cNvSpPr>
                <a:spLocks noChangeShapeType="1"/>
              </p:cNvSpPr>
              <p:nvPr/>
            </p:nvSpPr>
            <p:spPr bwMode="auto">
              <a:xfrm>
                <a:off x="864" y="2457"/>
                <a:ext cx="0" cy="175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7" name="Line 12"/>
              <p:cNvSpPr>
                <a:spLocks noChangeShapeType="1"/>
              </p:cNvSpPr>
              <p:nvPr/>
            </p:nvSpPr>
            <p:spPr bwMode="auto">
              <a:xfrm flipH="1">
                <a:off x="713" y="2640"/>
                <a:ext cx="159" cy="0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8" name="Line 13"/>
              <p:cNvSpPr>
                <a:spLocks noChangeShapeType="1"/>
              </p:cNvSpPr>
              <p:nvPr/>
            </p:nvSpPr>
            <p:spPr bwMode="auto">
              <a:xfrm>
                <a:off x="720" y="2649"/>
                <a:ext cx="0" cy="127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Line 14"/>
              <p:cNvSpPr>
                <a:spLocks noChangeShapeType="1"/>
              </p:cNvSpPr>
              <p:nvPr/>
            </p:nvSpPr>
            <p:spPr bwMode="auto">
              <a:xfrm>
                <a:off x="729" y="2793"/>
                <a:ext cx="175" cy="79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Line 15"/>
              <p:cNvSpPr>
                <a:spLocks noChangeShapeType="1"/>
              </p:cNvSpPr>
              <p:nvPr/>
            </p:nvSpPr>
            <p:spPr bwMode="auto">
              <a:xfrm flipH="1">
                <a:off x="617" y="2880"/>
                <a:ext cx="303" cy="0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1289" y="2067"/>
              <a:ext cx="383" cy="383"/>
              <a:chOff x="1289" y="2505"/>
              <a:chExt cx="383" cy="383"/>
            </a:xfrm>
          </p:grpSpPr>
          <p:sp>
            <p:nvSpPr>
              <p:cNvPr id="10277" name="Line 17"/>
              <p:cNvSpPr>
                <a:spLocks noChangeShapeType="1"/>
              </p:cNvSpPr>
              <p:nvPr/>
            </p:nvSpPr>
            <p:spPr bwMode="auto">
              <a:xfrm>
                <a:off x="1440" y="2505"/>
                <a:ext cx="0" cy="127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Line 18"/>
              <p:cNvSpPr>
                <a:spLocks noChangeShapeType="1"/>
              </p:cNvSpPr>
              <p:nvPr/>
            </p:nvSpPr>
            <p:spPr bwMode="auto">
              <a:xfrm flipH="1">
                <a:off x="1289" y="2640"/>
                <a:ext cx="159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Line 19"/>
              <p:cNvSpPr>
                <a:spLocks noChangeShapeType="1"/>
              </p:cNvSpPr>
              <p:nvPr/>
            </p:nvSpPr>
            <p:spPr bwMode="auto">
              <a:xfrm>
                <a:off x="1296" y="2649"/>
                <a:ext cx="0" cy="127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Line 20"/>
              <p:cNvSpPr>
                <a:spLocks noChangeShapeType="1"/>
              </p:cNvSpPr>
              <p:nvPr/>
            </p:nvSpPr>
            <p:spPr bwMode="auto">
              <a:xfrm>
                <a:off x="1305" y="2793"/>
                <a:ext cx="223" cy="79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Line 21"/>
              <p:cNvSpPr>
                <a:spLocks noChangeShapeType="1"/>
              </p:cNvSpPr>
              <p:nvPr/>
            </p:nvSpPr>
            <p:spPr bwMode="auto">
              <a:xfrm flipV="1">
                <a:off x="1536" y="2633"/>
                <a:ext cx="0" cy="255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Line 22"/>
              <p:cNvSpPr>
                <a:spLocks noChangeShapeType="1"/>
              </p:cNvSpPr>
              <p:nvPr/>
            </p:nvSpPr>
            <p:spPr bwMode="auto">
              <a:xfrm>
                <a:off x="1449" y="2505"/>
                <a:ext cx="223" cy="79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Line 23"/>
              <p:cNvSpPr>
                <a:spLocks noChangeShapeType="1"/>
              </p:cNvSpPr>
              <p:nvPr/>
            </p:nvSpPr>
            <p:spPr bwMode="auto">
              <a:xfrm flipV="1">
                <a:off x="1545" y="2585"/>
                <a:ext cx="127" cy="63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3696" y="1722"/>
              <a:ext cx="479" cy="440"/>
              <a:chOff x="3689" y="2160"/>
              <a:chExt cx="479" cy="440"/>
            </a:xfrm>
          </p:grpSpPr>
          <p:grpSp>
            <p:nvGrpSpPr>
              <p:cNvPr id="6" name="Group 25"/>
              <p:cNvGrpSpPr>
                <a:grpSpLocks/>
              </p:cNvGrpSpPr>
              <p:nvPr/>
            </p:nvGrpSpPr>
            <p:grpSpPr bwMode="auto">
              <a:xfrm>
                <a:off x="3689" y="2160"/>
                <a:ext cx="303" cy="432"/>
                <a:chOff x="3689" y="2160"/>
                <a:chExt cx="303" cy="432"/>
              </a:xfrm>
            </p:grpSpPr>
            <p:sp>
              <p:nvSpPr>
                <p:cNvPr id="10270" name="Line 26"/>
                <p:cNvSpPr>
                  <a:spLocks noChangeShapeType="1"/>
                </p:cNvSpPr>
                <p:nvPr/>
              </p:nvSpPr>
              <p:spPr bwMode="auto">
                <a:xfrm>
                  <a:off x="3696" y="2169"/>
                  <a:ext cx="0" cy="415"/>
                </a:xfrm>
                <a:prstGeom prst="line">
                  <a:avLst/>
                </a:prstGeom>
                <a:noFill/>
                <a:ln w="25400">
                  <a:solidFill>
                    <a:srgbClr val="F95AB7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1" name="Line 27"/>
                <p:cNvSpPr>
                  <a:spLocks noChangeShapeType="1"/>
                </p:cNvSpPr>
                <p:nvPr/>
              </p:nvSpPr>
              <p:spPr bwMode="auto">
                <a:xfrm>
                  <a:off x="3705" y="2160"/>
                  <a:ext cx="223" cy="0"/>
                </a:xfrm>
                <a:prstGeom prst="line">
                  <a:avLst/>
                </a:prstGeom>
                <a:noFill/>
                <a:ln w="25400">
                  <a:solidFill>
                    <a:srgbClr val="F95AB7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2" name="Line 28"/>
                <p:cNvSpPr>
                  <a:spLocks noChangeShapeType="1"/>
                </p:cNvSpPr>
                <p:nvPr/>
              </p:nvSpPr>
              <p:spPr bwMode="auto">
                <a:xfrm>
                  <a:off x="3936" y="2169"/>
                  <a:ext cx="0" cy="175"/>
                </a:xfrm>
                <a:prstGeom prst="line">
                  <a:avLst/>
                </a:prstGeom>
                <a:noFill/>
                <a:ln w="25400">
                  <a:solidFill>
                    <a:srgbClr val="F95AB7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3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3785" y="2352"/>
                  <a:ext cx="159" cy="0"/>
                </a:xfrm>
                <a:prstGeom prst="line">
                  <a:avLst/>
                </a:prstGeom>
                <a:noFill/>
                <a:ln w="25400">
                  <a:solidFill>
                    <a:srgbClr val="F95AB7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4" name="Line 30"/>
                <p:cNvSpPr>
                  <a:spLocks noChangeShapeType="1"/>
                </p:cNvSpPr>
                <p:nvPr/>
              </p:nvSpPr>
              <p:spPr bwMode="auto">
                <a:xfrm>
                  <a:off x="3792" y="2361"/>
                  <a:ext cx="0" cy="127"/>
                </a:xfrm>
                <a:prstGeom prst="line">
                  <a:avLst/>
                </a:prstGeom>
                <a:noFill/>
                <a:ln w="25400">
                  <a:solidFill>
                    <a:srgbClr val="F95AB7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5" name="Line 31"/>
                <p:cNvSpPr>
                  <a:spLocks noChangeShapeType="1"/>
                </p:cNvSpPr>
                <p:nvPr/>
              </p:nvSpPr>
              <p:spPr bwMode="auto">
                <a:xfrm>
                  <a:off x="3801" y="2505"/>
                  <a:ext cx="175" cy="79"/>
                </a:xfrm>
                <a:prstGeom prst="line">
                  <a:avLst/>
                </a:prstGeom>
                <a:noFill/>
                <a:ln w="25400">
                  <a:solidFill>
                    <a:srgbClr val="F95AB7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6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3689" y="2592"/>
                  <a:ext cx="303" cy="0"/>
                </a:xfrm>
                <a:prstGeom prst="line">
                  <a:avLst/>
                </a:prstGeom>
                <a:noFill/>
                <a:ln w="25400">
                  <a:solidFill>
                    <a:srgbClr val="F95AB7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33"/>
              <p:cNvGrpSpPr>
                <a:grpSpLocks/>
              </p:cNvGrpSpPr>
              <p:nvPr/>
            </p:nvGrpSpPr>
            <p:grpSpPr bwMode="auto">
              <a:xfrm>
                <a:off x="3785" y="2217"/>
                <a:ext cx="383" cy="383"/>
                <a:chOff x="3785" y="2217"/>
                <a:chExt cx="383" cy="383"/>
              </a:xfrm>
            </p:grpSpPr>
            <p:sp>
              <p:nvSpPr>
                <p:cNvPr id="10263" name="Line 34"/>
                <p:cNvSpPr>
                  <a:spLocks noChangeShapeType="1"/>
                </p:cNvSpPr>
                <p:nvPr/>
              </p:nvSpPr>
              <p:spPr bwMode="auto">
                <a:xfrm>
                  <a:off x="3936" y="2217"/>
                  <a:ext cx="0" cy="127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4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3785" y="2352"/>
                  <a:ext cx="159" cy="0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5" name="Line 36"/>
                <p:cNvSpPr>
                  <a:spLocks noChangeShapeType="1"/>
                </p:cNvSpPr>
                <p:nvPr/>
              </p:nvSpPr>
              <p:spPr bwMode="auto">
                <a:xfrm>
                  <a:off x="3792" y="2361"/>
                  <a:ext cx="0" cy="127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6" name="Line 37"/>
                <p:cNvSpPr>
                  <a:spLocks noChangeShapeType="1"/>
                </p:cNvSpPr>
                <p:nvPr/>
              </p:nvSpPr>
              <p:spPr bwMode="auto">
                <a:xfrm>
                  <a:off x="3801" y="2505"/>
                  <a:ext cx="223" cy="79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7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4032" y="2345"/>
                  <a:ext cx="0" cy="255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8" name="Line 39"/>
                <p:cNvSpPr>
                  <a:spLocks noChangeShapeType="1"/>
                </p:cNvSpPr>
                <p:nvPr/>
              </p:nvSpPr>
              <p:spPr bwMode="auto">
                <a:xfrm>
                  <a:off x="3945" y="2217"/>
                  <a:ext cx="223" cy="79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9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4041" y="2297"/>
                  <a:ext cx="127" cy="63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3833" y="2922"/>
              <a:ext cx="303" cy="432"/>
              <a:chOff x="3833" y="3360"/>
              <a:chExt cx="303" cy="432"/>
            </a:xfrm>
          </p:grpSpPr>
          <p:sp>
            <p:nvSpPr>
              <p:cNvPr id="10254" name="Line 42"/>
              <p:cNvSpPr>
                <a:spLocks noChangeShapeType="1"/>
              </p:cNvSpPr>
              <p:nvPr/>
            </p:nvSpPr>
            <p:spPr bwMode="auto">
              <a:xfrm>
                <a:off x="3840" y="3369"/>
                <a:ext cx="0" cy="415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Line 43"/>
              <p:cNvSpPr>
                <a:spLocks noChangeShapeType="1"/>
              </p:cNvSpPr>
              <p:nvPr/>
            </p:nvSpPr>
            <p:spPr bwMode="auto">
              <a:xfrm>
                <a:off x="3849" y="3360"/>
                <a:ext cx="223" cy="0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Line 44"/>
              <p:cNvSpPr>
                <a:spLocks noChangeShapeType="1"/>
              </p:cNvSpPr>
              <p:nvPr/>
            </p:nvSpPr>
            <p:spPr bwMode="auto">
              <a:xfrm>
                <a:off x="4080" y="3369"/>
                <a:ext cx="0" cy="175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Line 45"/>
              <p:cNvSpPr>
                <a:spLocks noChangeShapeType="1"/>
              </p:cNvSpPr>
              <p:nvPr/>
            </p:nvSpPr>
            <p:spPr bwMode="auto">
              <a:xfrm flipH="1">
                <a:off x="3929" y="3552"/>
                <a:ext cx="159" cy="0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Line 46"/>
              <p:cNvSpPr>
                <a:spLocks noChangeShapeType="1"/>
              </p:cNvSpPr>
              <p:nvPr/>
            </p:nvSpPr>
            <p:spPr bwMode="auto">
              <a:xfrm>
                <a:off x="3936" y="3561"/>
                <a:ext cx="0" cy="127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Line 47"/>
              <p:cNvSpPr>
                <a:spLocks noChangeShapeType="1"/>
              </p:cNvSpPr>
              <p:nvPr/>
            </p:nvSpPr>
            <p:spPr bwMode="auto">
              <a:xfrm>
                <a:off x="3945" y="3705"/>
                <a:ext cx="175" cy="79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Line 48"/>
              <p:cNvSpPr>
                <a:spLocks noChangeShapeType="1"/>
              </p:cNvSpPr>
              <p:nvPr/>
            </p:nvSpPr>
            <p:spPr bwMode="auto">
              <a:xfrm flipH="1">
                <a:off x="3833" y="3792"/>
                <a:ext cx="303" cy="0"/>
              </a:xfrm>
              <a:prstGeom prst="line">
                <a:avLst/>
              </a:prstGeom>
              <a:noFill/>
              <a:ln w="25400">
                <a:solidFill>
                  <a:srgbClr val="F95AB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3" name="Rectangle 49"/>
            <p:cNvSpPr>
              <a:spLocks noChangeArrowheads="1"/>
            </p:cNvSpPr>
            <p:nvPr/>
          </p:nvSpPr>
          <p:spPr bwMode="auto">
            <a:xfrm>
              <a:off x="4512" y="2970"/>
              <a:ext cx="664" cy="376"/>
            </a:xfrm>
            <a:prstGeom prst="rect">
              <a:avLst/>
            </a:prstGeom>
            <a:solidFill>
              <a:srgbClr val="50009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2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" y="76200"/>
            <a:ext cx="8183880" cy="105156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</a:rPr>
              <a:t>Catalysis</a:t>
            </a:r>
          </a:p>
        </p:txBody>
      </p:sp>
      <p:sp>
        <p:nvSpPr>
          <p:cNvPr id="37888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227806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CC3300"/>
                </a:solidFill>
              </a:rPr>
              <a:t>Positive catalysis</a:t>
            </a:r>
          </a:p>
        </p:txBody>
      </p:sp>
      <p:sp>
        <p:nvSpPr>
          <p:cNvPr id="378884" name="Text Box 4"/>
          <p:cNvSpPr txBox="1">
            <a:spLocks noChangeArrowheads="1"/>
          </p:cNvSpPr>
          <p:nvPr/>
        </p:nvSpPr>
        <p:spPr bwMode="auto">
          <a:xfrm>
            <a:off x="457200" y="2620963"/>
            <a:ext cx="23907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CC3300"/>
                </a:solidFill>
              </a:rPr>
              <a:t>Negative catalysis</a:t>
            </a:r>
          </a:p>
        </p:txBody>
      </p:sp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609600" y="3992563"/>
            <a:ext cx="18843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CC3300"/>
                </a:solidFill>
              </a:rPr>
              <a:t>Auto catalysis</a:t>
            </a:r>
          </a:p>
        </p:txBody>
      </p:sp>
      <p:graphicFrame>
        <p:nvGraphicFramePr>
          <p:cNvPr id="391168" name="Object 1024"/>
          <p:cNvGraphicFramePr>
            <a:graphicFrameLocks noChangeAspect="1"/>
          </p:cNvGraphicFramePr>
          <p:nvPr/>
        </p:nvGraphicFramePr>
        <p:xfrm>
          <a:off x="533400" y="1712913"/>
          <a:ext cx="3276600" cy="579437"/>
        </p:xfrm>
        <a:graphic>
          <a:graphicData uri="http://schemas.openxmlformats.org/presentationml/2006/ole">
            <p:oleObj spid="_x0000_s40962" name="Equation" r:id="rId3" imgW="1777680" imgH="330120" progId="">
              <p:embed/>
            </p:oleObj>
          </a:graphicData>
        </a:graphic>
      </p:graphicFrame>
      <p:graphicFrame>
        <p:nvGraphicFramePr>
          <p:cNvPr id="391169" name="Object 1025"/>
          <p:cNvGraphicFramePr>
            <a:graphicFrameLocks noChangeAspect="1"/>
          </p:cNvGraphicFramePr>
          <p:nvPr/>
        </p:nvGraphicFramePr>
        <p:xfrm>
          <a:off x="609600" y="3276600"/>
          <a:ext cx="4267200" cy="434975"/>
        </p:xfrm>
        <a:graphic>
          <a:graphicData uri="http://schemas.openxmlformats.org/presentationml/2006/ole">
            <p:oleObj spid="_x0000_s40963" name="Equation" r:id="rId4" imgW="2361960" imgH="241200" progId="">
              <p:embed/>
            </p:oleObj>
          </a:graphicData>
        </a:graphic>
      </p:graphicFrame>
      <p:graphicFrame>
        <p:nvGraphicFramePr>
          <p:cNvPr id="391170" name="Object 1026"/>
          <p:cNvGraphicFramePr>
            <a:graphicFrameLocks noChangeAspect="1"/>
          </p:cNvGraphicFramePr>
          <p:nvPr/>
        </p:nvGraphicFramePr>
        <p:xfrm>
          <a:off x="533400" y="4656138"/>
          <a:ext cx="4724400" cy="396875"/>
        </p:xfrm>
        <a:graphic>
          <a:graphicData uri="http://schemas.openxmlformats.org/presentationml/2006/ole">
            <p:oleObj spid="_x0000_s40964" name="Equation" r:id="rId5" imgW="2869920" imgH="241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autoUpdateAnimBg="0"/>
      <p:bldP spid="378884" grpId="0" autoUpdateAnimBg="0"/>
      <p:bldP spid="37888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2274888"/>
            <a:ext cx="9144000" cy="2255837"/>
            <a:chOff x="0" y="0"/>
            <a:chExt cx="5760" cy="1421"/>
          </a:xfrm>
        </p:grpSpPr>
        <p:sp>
          <p:nvSpPr>
            <p:cNvPr id="6148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14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1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  </a:t>
              </a:r>
              <a:r>
                <a:rPr lang="en-US" sz="14200"/>
                <a:t> </a:t>
              </a:r>
              <a:r>
                <a:rPr lang="en-US"/>
                <a:t>                                          </a:t>
              </a:r>
            </a:p>
          </p:txBody>
        </p:sp>
      </p:grpSp>
      <p:pic>
        <p:nvPicPr>
          <p:cNvPr id="6147" name="Picture 4" descr="Adsorption versus Absorp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852488"/>
            <a:ext cx="76200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1026"/>
          <p:cNvSpPr>
            <a:spLocks noGrp="1" noChangeArrowheads="1"/>
          </p:cNvSpPr>
          <p:nvPr>
            <p:ph type="title" sz="quarter"/>
          </p:nvPr>
        </p:nvSpPr>
        <p:spPr>
          <a:xfrm>
            <a:off x="381000" y="304800"/>
            <a:ext cx="6477000" cy="609600"/>
          </a:xfrm>
        </p:spPr>
        <p:txBody>
          <a:bodyPr lIns="90488" tIns="44450" rIns="90488" bIns="44450">
            <a:normAutofit fontScale="90000"/>
          </a:bodyPr>
          <a:lstStyle/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Ways to Make Chemicals Faster</a:t>
            </a:r>
          </a:p>
        </p:txBody>
      </p:sp>
      <p:grpSp>
        <p:nvGrpSpPr>
          <p:cNvPr id="2" name="Group 1032"/>
          <p:cNvGrpSpPr>
            <a:grpSpLocks/>
          </p:cNvGrpSpPr>
          <p:nvPr/>
        </p:nvGrpSpPr>
        <p:grpSpPr bwMode="auto">
          <a:xfrm>
            <a:off x="5032375" y="1143000"/>
            <a:ext cx="3730625" cy="1766888"/>
            <a:chOff x="3299" y="1331"/>
            <a:chExt cx="2350" cy="1113"/>
          </a:xfrm>
        </p:grpSpPr>
        <p:sp>
          <p:nvSpPr>
            <p:cNvPr id="8209" name="Rectangle 1033"/>
            <p:cNvSpPr>
              <a:spLocks noChangeArrowheads="1"/>
            </p:cNvSpPr>
            <p:nvPr/>
          </p:nvSpPr>
          <p:spPr bwMode="auto">
            <a:xfrm>
              <a:off x="3923" y="1331"/>
              <a:ext cx="789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u="sng">
                  <a:solidFill>
                    <a:schemeClr val="tx1"/>
                  </a:solidFill>
                </a:rPr>
                <a:t>Pressure</a:t>
              </a:r>
            </a:p>
          </p:txBody>
        </p:sp>
        <p:sp>
          <p:nvSpPr>
            <p:cNvPr id="8210" name="Rectangle 1034"/>
            <p:cNvSpPr>
              <a:spLocks noChangeArrowheads="1"/>
            </p:cNvSpPr>
            <p:nvPr/>
          </p:nvSpPr>
          <p:spPr bwMode="auto">
            <a:xfrm>
              <a:off x="3299" y="1648"/>
              <a:ext cx="2350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/>
                <a:t>Disadvantage--Cause Explosions</a:t>
              </a:r>
            </a:p>
          </p:txBody>
        </p:sp>
        <p:sp>
          <p:nvSpPr>
            <p:cNvPr id="8211" name="AutoShape 1035"/>
            <p:cNvSpPr>
              <a:spLocks noChangeArrowheads="1"/>
            </p:cNvSpPr>
            <p:nvPr/>
          </p:nvSpPr>
          <p:spPr bwMode="auto">
            <a:xfrm>
              <a:off x="4036" y="1876"/>
              <a:ext cx="616" cy="568"/>
            </a:xfrm>
            <a:prstGeom prst="star16">
              <a:avLst>
                <a:gd name="adj" fmla="val 37500"/>
              </a:avLst>
            </a:prstGeom>
            <a:gradFill rotWithShape="0">
              <a:gsLst>
                <a:gs pos="0">
                  <a:srgbClr val="4B4B00"/>
                </a:gs>
                <a:gs pos="50000">
                  <a:srgbClr val="FAFD00"/>
                </a:gs>
                <a:gs pos="100000">
                  <a:srgbClr val="4B4B00"/>
                </a:gs>
              </a:gsLst>
              <a:lin ang="27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42"/>
          <p:cNvGrpSpPr>
            <a:grpSpLocks/>
          </p:cNvGrpSpPr>
          <p:nvPr/>
        </p:nvGrpSpPr>
        <p:grpSpPr bwMode="auto">
          <a:xfrm>
            <a:off x="5334000" y="3048000"/>
            <a:ext cx="2590800" cy="2417763"/>
            <a:chOff x="3360" y="1920"/>
            <a:chExt cx="1632" cy="1523"/>
          </a:xfrm>
        </p:grpSpPr>
        <p:sp>
          <p:nvSpPr>
            <p:cNvPr id="8207" name="Rectangle 1028"/>
            <p:cNvSpPr>
              <a:spLocks noChangeArrowheads="1"/>
            </p:cNvSpPr>
            <p:nvPr/>
          </p:nvSpPr>
          <p:spPr bwMode="auto">
            <a:xfrm>
              <a:off x="3776" y="1920"/>
              <a:ext cx="1035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u="sng">
                  <a:solidFill>
                    <a:schemeClr val="tx1"/>
                  </a:solidFill>
                </a:rPr>
                <a:t>Catalysts!!!!</a:t>
              </a:r>
            </a:p>
          </p:txBody>
        </p:sp>
        <p:sp>
          <p:nvSpPr>
            <p:cNvPr id="8208" name="Rectangle 1031"/>
            <p:cNvSpPr>
              <a:spLocks noChangeArrowheads="1"/>
            </p:cNvSpPr>
            <p:nvPr/>
          </p:nvSpPr>
          <p:spPr bwMode="auto">
            <a:xfrm>
              <a:off x="3404" y="2352"/>
              <a:ext cx="1588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/>
                <a:t>Disadvantage--Costly</a:t>
              </a:r>
            </a:p>
          </p:txBody>
        </p:sp>
        <p:graphicFrame>
          <p:nvGraphicFramePr>
            <p:cNvPr id="8196" name="Object 103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360" y="2736"/>
            <a:ext cx="1630" cy="707"/>
          </p:xfrm>
          <a:graphic>
            <a:graphicData uri="http://schemas.openxmlformats.org/presentationml/2006/ole">
              <p:oleObj spid="_x0000_s38916" name="Clip" r:id="rId4" imgW="2923920" imgH="1380960" progId="">
                <p:embed/>
              </p:oleObj>
            </a:graphicData>
          </a:graphic>
        </p:graphicFrame>
      </p:grpSp>
      <p:grpSp>
        <p:nvGrpSpPr>
          <p:cNvPr id="4" name="Group 1041"/>
          <p:cNvGrpSpPr>
            <a:grpSpLocks/>
          </p:cNvGrpSpPr>
          <p:nvPr/>
        </p:nvGrpSpPr>
        <p:grpSpPr bwMode="auto">
          <a:xfrm>
            <a:off x="738188" y="1143000"/>
            <a:ext cx="2767012" cy="2030413"/>
            <a:chOff x="465" y="720"/>
            <a:chExt cx="1743" cy="1279"/>
          </a:xfrm>
        </p:grpSpPr>
        <p:sp>
          <p:nvSpPr>
            <p:cNvPr id="8204" name="Rectangle 1029"/>
            <p:cNvSpPr>
              <a:spLocks noChangeArrowheads="1"/>
            </p:cNvSpPr>
            <p:nvPr/>
          </p:nvSpPr>
          <p:spPr bwMode="auto">
            <a:xfrm>
              <a:off x="465" y="1056"/>
              <a:ext cx="1743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/>
                <a:t>Disadvantage--Too hot!</a:t>
              </a:r>
            </a:p>
          </p:txBody>
        </p:sp>
        <p:grpSp>
          <p:nvGrpSpPr>
            <p:cNvPr id="5" name="Group 1037"/>
            <p:cNvGrpSpPr>
              <a:grpSpLocks/>
            </p:cNvGrpSpPr>
            <p:nvPr/>
          </p:nvGrpSpPr>
          <p:grpSpPr bwMode="auto">
            <a:xfrm>
              <a:off x="674" y="720"/>
              <a:ext cx="1365" cy="1279"/>
              <a:chOff x="803" y="1331"/>
              <a:chExt cx="1365" cy="1279"/>
            </a:xfrm>
          </p:grpSpPr>
          <p:sp>
            <p:nvSpPr>
              <p:cNvPr id="8206" name="Rectangle 1038"/>
              <p:cNvSpPr>
                <a:spLocks noChangeArrowheads="1"/>
              </p:cNvSpPr>
              <p:nvPr/>
            </p:nvSpPr>
            <p:spPr bwMode="auto">
              <a:xfrm>
                <a:off x="803" y="1331"/>
                <a:ext cx="1102" cy="21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b="1" u="sng">
                    <a:solidFill>
                      <a:schemeClr val="tx1"/>
                    </a:solidFill>
                  </a:rPr>
                  <a:t>Temperature</a:t>
                </a:r>
              </a:p>
            </p:txBody>
          </p:sp>
          <p:graphicFrame>
            <p:nvGraphicFramePr>
              <p:cNvPr id="8195" name="Object 1039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840" y="1872"/>
              <a:ext cx="1328" cy="738"/>
            </p:xfrm>
            <a:graphic>
              <a:graphicData uri="http://schemas.openxmlformats.org/presentationml/2006/ole">
                <p:oleObj spid="_x0000_s38915" name="Clip" r:id="rId5" imgW="2106360" imgH="1169640" progId="">
                  <p:embed/>
                </p:oleObj>
              </a:graphicData>
            </a:graphic>
          </p:graphicFrame>
        </p:grpSp>
      </p:grpSp>
      <p:grpSp>
        <p:nvGrpSpPr>
          <p:cNvPr id="6" name="Group 1043"/>
          <p:cNvGrpSpPr>
            <a:grpSpLocks/>
          </p:cNvGrpSpPr>
          <p:nvPr/>
        </p:nvGrpSpPr>
        <p:grpSpPr bwMode="auto">
          <a:xfrm>
            <a:off x="603250" y="3276600"/>
            <a:ext cx="3968750" cy="2346325"/>
            <a:chOff x="380" y="2064"/>
            <a:chExt cx="2500" cy="1478"/>
          </a:xfrm>
        </p:grpSpPr>
        <p:sp>
          <p:nvSpPr>
            <p:cNvPr id="8202" name="Rectangle 1027"/>
            <p:cNvSpPr>
              <a:spLocks noChangeArrowheads="1"/>
            </p:cNvSpPr>
            <p:nvPr/>
          </p:nvSpPr>
          <p:spPr bwMode="auto">
            <a:xfrm>
              <a:off x="469" y="2064"/>
              <a:ext cx="1685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u="sng">
                  <a:solidFill>
                    <a:schemeClr val="tx1"/>
                  </a:solidFill>
                </a:rPr>
                <a:t>Add other Chemicals</a:t>
              </a:r>
            </a:p>
          </p:txBody>
        </p:sp>
        <p:sp>
          <p:nvSpPr>
            <p:cNvPr id="8203" name="Rectangle 1030"/>
            <p:cNvSpPr>
              <a:spLocks noChangeArrowheads="1"/>
            </p:cNvSpPr>
            <p:nvPr/>
          </p:nvSpPr>
          <p:spPr bwMode="auto">
            <a:xfrm>
              <a:off x="380" y="2400"/>
              <a:ext cx="2500" cy="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/>
                <a:t>Disadvantage--Separate chemicals</a:t>
              </a:r>
            </a:p>
          </p:txBody>
        </p:sp>
        <p:graphicFrame>
          <p:nvGraphicFramePr>
            <p:cNvPr id="8194" name="Object 104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864" y="2736"/>
            <a:ext cx="920" cy="806"/>
          </p:xfrm>
          <a:graphic>
            <a:graphicData uri="http://schemas.openxmlformats.org/presentationml/2006/ole">
              <p:oleObj spid="_x0000_s38914" name="Clip" r:id="rId6" imgW="1458720" imgH="1277640" progId="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0"/>
          <p:cNvGraphicFramePr>
            <a:graphicFrameLocks noChangeAspect="1"/>
          </p:cNvGraphicFramePr>
          <p:nvPr/>
        </p:nvGraphicFramePr>
        <p:xfrm>
          <a:off x="3276600" y="2286000"/>
          <a:ext cx="2547938" cy="2333625"/>
        </p:xfrm>
        <a:graphic>
          <a:graphicData uri="http://schemas.openxmlformats.org/presentationml/2006/ole">
            <p:oleObj spid="_x0000_s41986" name="CorelDRAW" r:id="rId3" imgW="1133280" imgH="1037520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3804803" y="4812268"/>
            <a:ext cx="1534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Thank you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502920" y="685800"/>
            <a:ext cx="818388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Adsorption</a:t>
            </a:r>
            <a:endParaRPr lang="en-US" b="1" dirty="0" smtClean="0"/>
          </a:p>
        </p:txBody>
      </p:sp>
      <p:sp>
        <p:nvSpPr>
          <p:cNvPr id="225288" name="Text Box 8"/>
          <p:cNvSpPr txBox="1">
            <a:spLocks noChangeArrowheads="1"/>
          </p:cNvSpPr>
          <p:nvPr/>
        </p:nvSpPr>
        <p:spPr bwMode="auto">
          <a:xfrm>
            <a:off x="609600" y="1447800"/>
            <a:ext cx="78486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endParaRPr lang="en-US" dirty="0" smtClean="0">
              <a:solidFill>
                <a:srgbClr val="9900CC"/>
              </a:solidFill>
            </a:endParaRPr>
          </a:p>
          <a:p>
            <a:pPr eaLnBrk="1" hangingPunct="1"/>
            <a:endParaRPr lang="en-US" dirty="0" smtClean="0">
              <a:solidFill>
                <a:srgbClr val="9900CC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9900CC"/>
                </a:solidFill>
              </a:rPr>
              <a:t>The </a:t>
            </a:r>
            <a:r>
              <a:rPr lang="en-US" dirty="0">
                <a:solidFill>
                  <a:srgbClr val="9900CC"/>
                </a:solidFill>
              </a:rPr>
              <a:t>phenomenon of higher concentration of any molecular species at the surface than in the bulk </a:t>
            </a:r>
          </a:p>
        </p:txBody>
      </p:sp>
      <p:sp>
        <p:nvSpPr>
          <p:cNvPr id="225289" name="Text Box 9"/>
          <p:cNvSpPr txBox="1">
            <a:spLocks noChangeArrowheads="1"/>
          </p:cNvSpPr>
          <p:nvPr/>
        </p:nvSpPr>
        <p:spPr bwMode="auto">
          <a:xfrm>
            <a:off x="609600" y="2667000"/>
            <a:ext cx="7848600" cy="147732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endParaRPr lang="en-US" b="1" dirty="0" smtClean="0">
              <a:solidFill>
                <a:schemeClr val="tx2"/>
              </a:solidFill>
            </a:endParaRPr>
          </a:p>
          <a:p>
            <a:pPr eaLnBrk="1" hangingPunct="1"/>
            <a:endParaRPr lang="en-US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b="1" dirty="0" smtClean="0">
                <a:solidFill>
                  <a:schemeClr val="tx2"/>
                </a:solidFill>
              </a:rPr>
              <a:t>Adsorbent</a:t>
            </a:r>
            <a:endParaRPr 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dirty="0">
                <a:solidFill>
                  <a:schemeClr val="tx2"/>
                </a:solidFill>
              </a:rPr>
              <a:t>The substance  on the surface of which adsorption  takes  place is called adsorbent </a:t>
            </a:r>
            <a:r>
              <a:rPr lang="en-US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25290" name="Text Box 10"/>
          <p:cNvSpPr txBox="1">
            <a:spLocks noChangeArrowheads="1"/>
          </p:cNvSpPr>
          <p:nvPr/>
        </p:nvSpPr>
        <p:spPr bwMode="auto">
          <a:xfrm>
            <a:off x="457200" y="4267200"/>
            <a:ext cx="8077200" cy="92333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b="1" dirty="0" err="1">
                <a:solidFill>
                  <a:srgbClr val="CC00CC"/>
                </a:solidFill>
              </a:rPr>
              <a:t>Adsorbate</a:t>
            </a:r>
            <a:endParaRPr lang="en-US" dirty="0">
              <a:solidFill>
                <a:srgbClr val="CC00CC"/>
              </a:solidFill>
            </a:endParaRPr>
          </a:p>
          <a:p>
            <a:pPr eaLnBrk="1" hangingPunct="1"/>
            <a:r>
              <a:rPr lang="en-US" dirty="0">
                <a:solidFill>
                  <a:srgbClr val="CC00CC"/>
                </a:solidFill>
              </a:rPr>
              <a:t>The substance which is being adsorbed on the surface of another substance. </a:t>
            </a:r>
          </a:p>
        </p:txBody>
      </p:sp>
      <p:sp>
        <p:nvSpPr>
          <p:cNvPr id="225291" name="Text Box 11"/>
          <p:cNvSpPr txBox="1">
            <a:spLocks noChangeArrowheads="1"/>
          </p:cNvSpPr>
          <p:nvPr/>
        </p:nvSpPr>
        <p:spPr bwMode="auto">
          <a:xfrm>
            <a:off x="457200" y="5334000"/>
            <a:ext cx="8229600" cy="923330"/>
          </a:xfrm>
          <a:prstGeom prst="rect">
            <a:avLst/>
          </a:prstGeom>
          <a:solidFill>
            <a:srgbClr val="FF99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GB" b="1" dirty="0">
                <a:solidFill>
                  <a:srgbClr val="006600"/>
                </a:solidFill>
              </a:rPr>
              <a:t>Desorption</a:t>
            </a:r>
          </a:p>
          <a:p>
            <a:pPr eaLnBrk="1" hangingPunct="1"/>
            <a:r>
              <a:rPr lang="en-GB" dirty="0">
                <a:solidFill>
                  <a:srgbClr val="006600"/>
                </a:solidFill>
              </a:rPr>
              <a:t>The process of removal of an adsorbed substance from the surface on which it is absorbed</a:t>
            </a:r>
            <a:endParaRPr lang="en-US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8" grpId="0" animBg="1" autoUpdateAnimBg="0"/>
      <p:bldP spid="225289" grpId="0" animBg="1" autoUpdateAnimBg="0"/>
      <p:bldP spid="225290" grpId="0" animBg="1" autoUpdateAnimBg="0"/>
      <p:bldP spid="22529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5" name="Rectangle 3"/>
          <p:cNvSpPr>
            <a:spLocks noChangeArrowheads="1"/>
          </p:cNvSpPr>
          <p:nvPr/>
        </p:nvSpPr>
        <p:spPr bwMode="auto">
          <a:xfrm>
            <a:off x="457200" y="2057400"/>
            <a:ext cx="480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altLang="zh-TW" dirty="0">
                <a:solidFill>
                  <a:schemeClr val="tx1"/>
                </a:solidFill>
                <a:ea typeface="PMingLiU" pitchFamily="18" charset="-120"/>
              </a:rPr>
              <a:t>Activated Carbon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altLang="zh-TW" dirty="0">
                <a:solidFill>
                  <a:schemeClr val="tx1"/>
                </a:solidFill>
                <a:ea typeface="PMingLiU" pitchFamily="18" charset="-120"/>
              </a:rPr>
              <a:t>Activated Alumina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altLang="zh-TW" dirty="0">
                <a:solidFill>
                  <a:schemeClr val="tx1"/>
                </a:solidFill>
                <a:ea typeface="PMingLiU" pitchFamily="18" charset="-120"/>
              </a:rPr>
              <a:t>Silica Gel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altLang="zh-TW" dirty="0">
                <a:solidFill>
                  <a:schemeClr val="tx1"/>
                </a:solidFill>
                <a:ea typeface="PMingLiU" pitchFamily="18" charset="-120"/>
              </a:rPr>
              <a:t>Molecular Sieves (</a:t>
            </a:r>
            <a:r>
              <a:rPr lang="en-US" altLang="zh-TW" dirty="0" err="1">
                <a:solidFill>
                  <a:schemeClr val="tx1"/>
                </a:solidFill>
                <a:ea typeface="PMingLiU" pitchFamily="18" charset="-120"/>
              </a:rPr>
              <a:t>Zeolites</a:t>
            </a:r>
            <a:r>
              <a:rPr lang="en-US" altLang="zh-TW" dirty="0">
                <a:solidFill>
                  <a:schemeClr val="tx1"/>
                </a:solidFill>
                <a:ea typeface="PMingLiU" pitchFamily="18" charset="-12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altLang="zh-TW" dirty="0">
                <a:solidFill>
                  <a:schemeClr val="tx1"/>
                </a:solidFill>
                <a:ea typeface="PMingLiU" pitchFamily="18" charset="-120"/>
              </a:rPr>
              <a:t>Polar and Non-polar adsorbents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02920" y="6858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PMingLiU" pitchFamily="18" charset="-120"/>
                <a:cs typeface="+mj-cs"/>
              </a:rPr>
              <a:t>Adsorbent Materials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</a:rPr>
              <a:t>Adsorption vs absorption</a:t>
            </a:r>
          </a:p>
        </p:txBody>
      </p:sp>
      <p:pic>
        <p:nvPicPr>
          <p:cNvPr id="2928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219200"/>
            <a:ext cx="5257800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" y="228600"/>
            <a:ext cx="8183880" cy="105156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</a:rPr>
              <a:t>Types of Adsorption</a:t>
            </a:r>
          </a:p>
        </p:txBody>
      </p:sp>
      <p:sp>
        <p:nvSpPr>
          <p:cNvPr id="355333" name="Rectangle 5"/>
          <p:cNvSpPr>
            <a:spLocks noChangeArrowheads="1"/>
          </p:cNvSpPr>
          <p:nvPr/>
        </p:nvSpPr>
        <p:spPr bwMode="auto">
          <a:xfrm>
            <a:off x="457200" y="1600200"/>
            <a:ext cx="76200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CC3300"/>
                </a:solidFill>
                <a:cs typeface="Arial" charset="0"/>
              </a:rPr>
              <a:t>Positive adsorption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 occurs when the concentration of </a:t>
            </a:r>
            <a:r>
              <a:rPr lang="en-US" dirty="0" err="1">
                <a:solidFill>
                  <a:srgbClr val="000000"/>
                </a:solidFill>
                <a:cs typeface="Arial" charset="0"/>
              </a:rPr>
              <a:t>adsorbate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 is higher on the surface of adsorbent than in the bulk. 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Arial" charset="0"/>
              </a:rPr>
              <a:t/>
            </a:r>
            <a:br>
              <a:rPr lang="en-US" dirty="0">
                <a:solidFill>
                  <a:srgbClr val="000000"/>
                </a:solidFill>
                <a:cs typeface="Arial" charset="0"/>
              </a:rPr>
            </a:br>
            <a:r>
              <a:rPr lang="en-US" b="1" dirty="0">
                <a:solidFill>
                  <a:srgbClr val="CC3300"/>
                </a:solidFill>
                <a:cs typeface="Arial" charset="0"/>
              </a:rPr>
              <a:t>Negative adsorption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 occurs when the concentration of </a:t>
            </a:r>
            <a:r>
              <a:rPr lang="en-US" dirty="0" err="1">
                <a:solidFill>
                  <a:srgbClr val="000000"/>
                </a:solidFill>
                <a:cs typeface="Arial" charset="0"/>
              </a:rPr>
              <a:t>adsorbate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 is less on the surface of adsorbent than in the bulk.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5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6096000" cy="91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CC"/>
                </a:solidFill>
              </a:rPr>
              <a:t>Types of adsorption</a:t>
            </a:r>
          </a:p>
        </p:txBody>
      </p:sp>
      <p:pic>
        <p:nvPicPr>
          <p:cNvPr id="3461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0"/>
            <a:ext cx="8305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457200" y="1295400"/>
            <a:ext cx="31162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1" hangingPunct="1">
              <a:buFontTx/>
              <a:buAutoNum type="arabicPeriod"/>
            </a:pPr>
            <a:r>
              <a:rPr lang="en-US" b="1">
                <a:solidFill>
                  <a:srgbClr val="006600"/>
                </a:solidFill>
                <a:cs typeface="Arial" charset="0"/>
              </a:rPr>
              <a:t>Physical adsorption</a:t>
            </a:r>
          </a:p>
          <a:p>
            <a:pPr marL="457200" indent="-457200" eaLnBrk="1" hangingPunct="1">
              <a:buFontTx/>
              <a:buAutoNum type="arabicPeriod"/>
            </a:pPr>
            <a:endParaRPr lang="en-US">
              <a:solidFill>
                <a:srgbClr val="006600"/>
              </a:solidFill>
              <a:cs typeface="Arial" charset="0"/>
            </a:endParaRPr>
          </a:p>
          <a:p>
            <a:pPr marL="457200" indent="-457200" eaLnBrk="1" hangingPunct="1">
              <a:buFontTx/>
              <a:buAutoNum type="arabicPeriod" startAt="2"/>
            </a:pPr>
            <a:r>
              <a:rPr lang="en-US" b="1">
                <a:solidFill>
                  <a:srgbClr val="006600"/>
                </a:solidFill>
                <a:cs typeface="Arial" charset="0"/>
              </a:rPr>
              <a:t>Chemical adsorption</a:t>
            </a:r>
            <a:endParaRPr lang="en-US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6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6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6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6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8580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>
                <a:solidFill>
                  <a:srgbClr val="0000CC"/>
                </a:solidFill>
              </a:rPr>
              <a:t>Factors affecting adsorption</a:t>
            </a:r>
          </a:p>
        </p:txBody>
      </p:sp>
      <p:sp>
        <p:nvSpPr>
          <p:cNvPr id="34918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670560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>
                <a:solidFill>
                  <a:srgbClr val="CC3300"/>
                </a:solidFill>
              </a:rPr>
              <a:t>Effect of adsorbate:</a:t>
            </a:r>
            <a:r>
              <a:rPr lang="en-US">
                <a:solidFill>
                  <a:schemeClr val="tx1"/>
                </a:solidFill>
              </a:rPr>
              <a:t> The easily liquifiable gases like NH</a:t>
            </a:r>
            <a:r>
              <a:rPr lang="en-US" baseline="-25000">
                <a:solidFill>
                  <a:schemeClr val="tx1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, HCl, CO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etc. are adsorbed to a greater extent than the permanent gases such as H</a:t>
            </a:r>
            <a:r>
              <a:rPr lang="en-US" baseline="-25000">
                <a:solidFill>
                  <a:schemeClr val="tx1"/>
                </a:solidFill>
              </a:rPr>
              <a:t>2 ,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, N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, etc.</a:t>
            </a:r>
          </a:p>
          <a:p>
            <a:pPr eaLnBrk="1" hangingPunct="1"/>
            <a:endParaRPr lang="en-US">
              <a:solidFill>
                <a:schemeClr val="tx1"/>
              </a:solidFill>
            </a:endParaRPr>
          </a:p>
          <a:p>
            <a:pPr eaLnBrk="1" hangingPunct="1"/>
            <a:r>
              <a:rPr lang="en-US" b="1">
                <a:solidFill>
                  <a:srgbClr val="CC3300"/>
                </a:solidFill>
              </a:rPr>
              <a:t>Effect of specific area of the absorbent:</a:t>
            </a:r>
            <a:r>
              <a:rPr lang="en-US">
                <a:solidFill>
                  <a:schemeClr val="tx1"/>
                </a:solidFill>
              </a:rPr>
              <a:t> The greater the specific area of the solid, the greater would be its adsorbing capacity.</a:t>
            </a:r>
          </a:p>
          <a:p>
            <a:pPr eaLnBrk="1" hangingPunct="1"/>
            <a:endParaRPr lang="en-US">
              <a:solidFill>
                <a:schemeClr val="tx1"/>
              </a:solidFill>
            </a:endParaRPr>
          </a:p>
          <a:p>
            <a:pPr eaLnBrk="1" hangingPunct="1"/>
            <a:r>
              <a:rPr lang="en-US" b="1">
                <a:solidFill>
                  <a:srgbClr val="CC3300"/>
                </a:solidFill>
                <a:cs typeface="Arial" charset="0"/>
              </a:rPr>
              <a:t>Effect of temperature</a:t>
            </a:r>
            <a:r>
              <a:rPr lang="en-US">
                <a:solidFill>
                  <a:srgbClr val="CC3300"/>
                </a:solidFill>
                <a:cs typeface="Arial" charset="0"/>
              </a:rPr>
              <a:t>:</a:t>
            </a:r>
            <a:r>
              <a:rPr lang="en-US">
                <a:solidFill>
                  <a:srgbClr val="000000"/>
                </a:solidFill>
                <a:cs typeface="Arial" charset="0"/>
              </a:rPr>
              <a:t>adsorption decreases with increase in temperature.</a:t>
            </a:r>
          </a:p>
          <a:p>
            <a:pPr eaLnBrk="1" hangingPunct="1"/>
            <a:endParaRPr lang="en-US">
              <a:solidFill>
                <a:srgbClr val="000000"/>
              </a:solidFill>
              <a:cs typeface="Arial" charset="0"/>
            </a:endParaRPr>
          </a:p>
          <a:p>
            <a:pPr eaLnBrk="1" hangingPunct="1"/>
            <a:r>
              <a:rPr lang="en-US" b="1">
                <a:solidFill>
                  <a:srgbClr val="CC3300"/>
                </a:solidFill>
              </a:rPr>
              <a:t>Effect of pressure:</a:t>
            </a:r>
            <a:r>
              <a:rPr lang="en-US">
                <a:solidFill>
                  <a:schemeClr val="tx1"/>
                </a:solidFill>
              </a:rPr>
              <a:t> An increase in pressure causes an increase in the magnitude of adsorption of an adsorbent.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858" name="Object 2"/>
          <p:cNvGraphicFramePr>
            <a:graphicFrameLocks noChangeAspect="1"/>
          </p:cNvGraphicFramePr>
          <p:nvPr/>
        </p:nvGraphicFramePr>
        <p:xfrm flipV="1">
          <a:off x="609600" y="5486400"/>
          <a:ext cx="995363" cy="647700"/>
        </p:xfrm>
        <a:graphic>
          <a:graphicData uri="http://schemas.openxmlformats.org/presentationml/2006/ole">
            <p:oleObj spid="_x0000_s1026" name="Equation" r:id="rId4" imgW="749160" imgH="393480" progId="">
              <p:embed/>
            </p:oleObj>
          </a:graphicData>
        </a:graphic>
      </p:graphicFrame>
      <p:sp>
        <p:nvSpPr>
          <p:cNvPr id="249860" name="Text Box 4"/>
          <p:cNvSpPr txBox="1">
            <a:spLocks noChangeArrowheads="1"/>
          </p:cNvSpPr>
          <p:nvPr/>
        </p:nvSpPr>
        <p:spPr bwMode="auto">
          <a:xfrm>
            <a:off x="381000" y="5073650"/>
            <a:ext cx="29368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2"/>
                </a:solidFill>
                <a:ea typeface="PMingLiU" pitchFamily="18" charset="-120"/>
              </a:rPr>
              <a:t>Over a narrow range of p</a:t>
            </a:r>
          </a:p>
        </p:txBody>
      </p:sp>
      <p:sp>
        <p:nvSpPr>
          <p:cNvPr id="2054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502920" y="0"/>
            <a:ext cx="8183880" cy="1051560"/>
          </a:xfrm>
        </p:spPr>
        <p:txBody>
          <a:bodyPr/>
          <a:lstStyle/>
          <a:p>
            <a:pPr eaLnBrk="1" hangingPunct="1"/>
            <a:r>
              <a:rPr lang="en-US" altLang="zh-TW" b="1" dirty="0" err="1" smtClean="0">
                <a:solidFill>
                  <a:schemeClr val="accent2"/>
                </a:solidFill>
                <a:ea typeface="PMingLiU" pitchFamily="18" charset="-120"/>
              </a:rPr>
              <a:t>Freundlich</a:t>
            </a:r>
            <a:r>
              <a:rPr lang="en-US" altLang="zh-TW" b="1" dirty="0" smtClean="0">
                <a:solidFill>
                  <a:schemeClr val="accent2"/>
                </a:solidFill>
                <a:ea typeface="PMingLiU" pitchFamily="18" charset="-120"/>
              </a:rPr>
              <a:t> Isotherm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pic>
        <p:nvPicPr>
          <p:cNvPr id="249866" name="Picture 10" descr="http://www.compassbox.com/content/1/4/25/786/3541/img/37070615020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2782888"/>
            <a:ext cx="3429000" cy="316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9868" name="Text Box 12"/>
          <p:cNvSpPr txBox="1">
            <a:spLocks noChangeArrowheads="1"/>
          </p:cNvSpPr>
          <p:nvPr/>
        </p:nvSpPr>
        <p:spPr bwMode="auto">
          <a:xfrm>
            <a:off x="381000" y="990600"/>
            <a:ext cx="641667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</a:rPr>
              <a:t>A graph between the amount (x/m) adsorbed by an adsorbent and the equilibrium pressure of the adsorbate at constant temperature is called adsorption isotherm</a:t>
            </a:r>
          </a:p>
        </p:txBody>
      </p:sp>
      <p:sp>
        <p:nvSpPr>
          <p:cNvPr id="249869" name="Text Box 13"/>
          <p:cNvSpPr txBox="1">
            <a:spLocks noChangeArrowheads="1"/>
          </p:cNvSpPr>
          <p:nvPr/>
        </p:nvSpPr>
        <p:spPr bwMode="auto">
          <a:xfrm>
            <a:off x="441325" y="1935163"/>
            <a:ext cx="5883275" cy="3508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rgbClr val="FFFF66"/>
                </a:solidFill>
              </a:rPr>
              <a:t>At low pressure the graph is nearly straight line</a:t>
            </a:r>
          </a:p>
        </p:txBody>
      </p:sp>
      <p:sp>
        <p:nvSpPr>
          <p:cNvPr id="249871" name="Text Box 15"/>
          <p:cNvSpPr txBox="1">
            <a:spLocks noChangeArrowheads="1"/>
          </p:cNvSpPr>
          <p:nvPr/>
        </p:nvSpPr>
        <p:spPr bwMode="auto">
          <a:xfrm>
            <a:off x="381000" y="3352800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</a:rPr>
              <a:t>At high pressure x/m  becomes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independent of p</a:t>
            </a:r>
          </a:p>
        </p:txBody>
      </p:sp>
      <p:graphicFrame>
        <p:nvGraphicFramePr>
          <p:cNvPr id="249872" name="Object 16"/>
          <p:cNvGraphicFramePr>
            <a:graphicFrameLocks noChangeAspect="1"/>
          </p:cNvGraphicFramePr>
          <p:nvPr/>
        </p:nvGraphicFramePr>
        <p:xfrm>
          <a:off x="609600" y="4191000"/>
          <a:ext cx="914400" cy="674688"/>
        </p:xfrm>
        <a:graphic>
          <a:graphicData uri="http://schemas.openxmlformats.org/presentationml/2006/ole">
            <p:oleObj spid="_x0000_s1027" name="Equation" r:id="rId6" imgW="774360" imgH="571320" progId="">
              <p:embed/>
            </p:oleObj>
          </a:graphicData>
        </a:graphic>
      </p:graphicFrame>
      <p:graphicFrame>
        <p:nvGraphicFramePr>
          <p:cNvPr id="249873" name="Object 17"/>
          <p:cNvGraphicFramePr>
            <a:graphicFrameLocks noChangeAspect="1"/>
          </p:cNvGraphicFramePr>
          <p:nvPr/>
        </p:nvGraphicFramePr>
        <p:xfrm>
          <a:off x="533400" y="2514600"/>
          <a:ext cx="914400" cy="709613"/>
        </p:xfrm>
        <a:graphic>
          <a:graphicData uri="http://schemas.openxmlformats.org/presentationml/2006/ole">
            <p:oleObj spid="_x0000_s1028" name="Equation" r:id="rId7" imgW="736560" imgH="5713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9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9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9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0" grpId="0" autoUpdateAnimBg="0"/>
      <p:bldP spid="249868" grpId="0" autoUpdateAnimBg="0"/>
      <p:bldP spid="249869" grpId="0" animBg="1" autoUpdateAnimBg="0"/>
      <p:bldP spid="249871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</TotalTime>
  <Words>458</Words>
  <Application>Microsoft Office PowerPoint</Application>
  <PresentationFormat>On-screen Show (4:3)</PresentationFormat>
  <Paragraphs>109</Paragraphs>
  <Slides>21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Aspect</vt:lpstr>
      <vt:lpstr>Equation</vt:lpstr>
      <vt:lpstr>Clip</vt:lpstr>
      <vt:lpstr>CorelDRAW</vt:lpstr>
      <vt:lpstr>  SURFACE CHEMISTRY</vt:lpstr>
      <vt:lpstr>Slide 2</vt:lpstr>
      <vt:lpstr>Adsorption</vt:lpstr>
      <vt:lpstr>Slide 4</vt:lpstr>
      <vt:lpstr>Adsorption vs absorption</vt:lpstr>
      <vt:lpstr>Types of Adsorption</vt:lpstr>
      <vt:lpstr>Types of adsorption</vt:lpstr>
      <vt:lpstr>Factors affecting adsorption</vt:lpstr>
      <vt:lpstr>Freundlich Isotherm</vt:lpstr>
      <vt:lpstr>Freundlich Isotherm</vt:lpstr>
      <vt:lpstr>Langmuir adsorption isotherm:</vt:lpstr>
      <vt:lpstr>Summary of adsorption isotherms </vt:lpstr>
      <vt:lpstr>Adsorption isobar </vt:lpstr>
      <vt:lpstr>Application of Adsorption</vt:lpstr>
      <vt:lpstr>Slide 15</vt:lpstr>
      <vt:lpstr>Slide 16</vt:lpstr>
      <vt:lpstr>Slide 17</vt:lpstr>
      <vt:lpstr>Role of a Catalyst</vt:lpstr>
      <vt:lpstr>Catalysis</vt:lpstr>
      <vt:lpstr>Ways to Make Chemicals Faster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UNIT-III SURFACE CHEMISTRY</dc:title>
  <dc:creator>jct</dc:creator>
  <cp:lastModifiedBy>Windows User</cp:lastModifiedBy>
  <cp:revision>20</cp:revision>
  <dcterms:created xsi:type="dcterms:W3CDTF">2006-08-16T00:00:00Z</dcterms:created>
  <dcterms:modified xsi:type="dcterms:W3CDTF">2019-11-07T09:49:10Z</dcterms:modified>
</cp:coreProperties>
</file>