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2">
  <p:sldMasterIdLst>
    <p:sldMasterId id="2147483840" r:id="rId1"/>
  </p:sldMasterIdLst>
  <p:notesMasterIdLst>
    <p:notesMasterId r:id="rId36"/>
  </p:notesMasterIdLst>
  <p:handoutMasterIdLst>
    <p:handoutMasterId r:id="rId37"/>
  </p:handoutMasterIdLst>
  <p:sldIdLst>
    <p:sldId id="256" r:id="rId2"/>
    <p:sldId id="264" r:id="rId3"/>
    <p:sldId id="545" r:id="rId4"/>
    <p:sldId id="546" r:id="rId5"/>
    <p:sldId id="547" r:id="rId6"/>
    <p:sldId id="286" r:id="rId7"/>
    <p:sldId id="565" r:id="rId8"/>
    <p:sldId id="468" r:id="rId9"/>
    <p:sldId id="304" r:id="rId10"/>
    <p:sldId id="303" r:id="rId11"/>
    <p:sldId id="291" r:id="rId12"/>
    <p:sldId id="292" r:id="rId13"/>
    <p:sldId id="287" r:id="rId14"/>
    <p:sldId id="329" r:id="rId15"/>
    <p:sldId id="288" r:id="rId16"/>
    <p:sldId id="310" r:id="rId17"/>
    <p:sldId id="330" r:id="rId18"/>
    <p:sldId id="311" r:id="rId19"/>
    <p:sldId id="289" r:id="rId20"/>
    <p:sldId id="313" r:id="rId21"/>
    <p:sldId id="312" r:id="rId22"/>
    <p:sldId id="290" r:id="rId23"/>
    <p:sldId id="314" r:id="rId24"/>
    <p:sldId id="316" r:id="rId25"/>
    <p:sldId id="315" r:id="rId26"/>
    <p:sldId id="317" r:id="rId27"/>
    <p:sldId id="293" r:id="rId28"/>
    <p:sldId id="319" r:id="rId29"/>
    <p:sldId id="318" r:id="rId30"/>
    <p:sldId id="567" r:id="rId31"/>
    <p:sldId id="568" r:id="rId32"/>
    <p:sldId id="569" r:id="rId33"/>
    <p:sldId id="570" r:id="rId34"/>
    <p:sldId id="571" r:id="rId35"/>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706BF0C-038B-4521-9B28-2126AD0D69BD}">
          <p14:sldIdLst>
            <p14:sldId id="256"/>
          </p14:sldIdLst>
        </p14:section>
        <p14:section name="Introduction" id="{9EC180CC-7173-4098-8CB3-ADD72FFD80A8}">
          <p14:sldIdLst>
            <p14:sldId id="264"/>
            <p14:sldId id="545"/>
            <p14:sldId id="546"/>
            <p14:sldId id="547"/>
            <p14:sldId id="286"/>
            <p14:sldId id="565"/>
            <p14:sldId id="468"/>
            <p14:sldId id="304"/>
            <p14:sldId id="303"/>
            <p14:sldId id="291"/>
            <p14:sldId id="292"/>
            <p14:sldId id="287"/>
            <p14:sldId id="329"/>
            <p14:sldId id="288"/>
            <p14:sldId id="310"/>
            <p14:sldId id="330"/>
            <p14:sldId id="311"/>
            <p14:sldId id="289"/>
            <p14:sldId id="313"/>
            <p14:sldId id="312"/>
            <p14:sldId id="290"/>
            <p14:sldId id="314"/>
            <p14:sldId id="316"/>
            <p14:sldId id="315"/>
            <p14:sldId id="317"/>
            <p14:sldId id="293"/>
            <p14:sldId id="319"/>
            <p14:sldId id="318"/>
            <p14:sldId id="296"/>
            <p14:sldId id="422"/>
            <p14:sldId id="421"/>
            <p14:sldId id="564"/>
            <p14:sldId id="320"/>
            <p14:sldId id="463"/>
            <p14:sldId id="333"/>
            <p14:sldId id="334"/>
            <p14:sldId id="335"/>
          </p14:sldIdLst>
        </p14:section>
        <p14:section name="Safety Culture" id="{19808972-42CA-4D9E-91C7-EEC2343991E2}">
          <p14:sldIdLst>
            <p14:sldId id="337"/>
            <p14:sldId id="386"/>
            <p14:sldId id="389"/>
            <p14:sldId id="338"/>
            <p14:sldId id="339"/>
            <p14:sldId id="442"/>
            <p14:sldId id="340"/>
            <p14:sldId id="387"/>
            <p14:sldId id="341"/>
            <p14:sldId id="388"/>
            <p14:sldId id="342"/>
            <p14:sldId id="390"/>
            <p14:sldId id="343"/>
            <p14:sldId id="469"/>
            <p14:sldId id="394"/>
            <p14:sldId id="391"/>
            <p14:sldId id="407"/>
            <p14:sldId id="410"/>
            <p14:sldId id="411"/>
            <p14:sldId id="392"/>
            <p14:sldId id="403"/>
            <p14:sldId id="405"/>
            <p14:sldId id="404"/>
            <p14:sldId id="406"/>
            <p14:sldId id="393"/>
            <p14:sldId id="397"/>
            <p14:sldId id="396"/>
            <p14:sldId id="398"/>
            <p14:sldId id="399"/>
            <p14:sldId id="401"/>
            <p14:sldId id="402"/>
            <p14:sldId id="400"/>
            <p14:sldId id="360"/>
          </p14:sldIdLst>
        </p14:section>
        <p14:section name="Hazard Assessment" id="{75A96CCF-8067-4071-81AF-139072B06697}">
          <p14:sldIdLst>
            <p14:sldId id="361"/>
            <p14:sldId id="412"/>
            <p14:sldId id="432"/>
            <p14:sldId id="362"/>
            <p14:sldId id="441"/>
            <p14:sldId id="414"/>
            <p14:sldId id="413"/>
            <p14:sldId id="440"/>
            <p14:sldId id="363"/>
            <p14:sldId id="416"/>
            <p14:sldId id="417"/>
            <p14:sldId id="428"/>
            <p14:sldId id="418"/>
            <p14:sldId id="423"/>
            <p14:sldId id="438"/>
            <p14:sldId id="439"/>
            <p14:sldId id="424"/>
            <p14:sldId id="505"/>
            <p14:sldId id="436"/>
            <p14:sldId id="443"/>
            <p14:sldId id="458"/>
            <p14:sldId id="459"/>
            <p14:sldId id="445"/>
            <p14:sldId id="452"/>
            <p14:sldId id="453"/>
            <p14:sldId id="464"/>
            <p14:sldId id="450"/>
            <p14:sldId id="449"/>
            <p14:sldId id="451"/>
            <p14:sldId id="504"/>
            <p14:sldId id="566"/>
            <p14:sldId id="503"/>
            <p14:sldId id="567"/>
            <p14:sldId id="455"/>
            <p14:sldId id="456"/>
            <p14:sldId id="457"/>
            <p14:sldId id="454"/>
            <p14:sldId id="446"/>
            <p14:sldId id="461"/>
            <p14:sldId id="437"/>
          </p14:sldIdLst>
        </p14:section>
        <p14:section name="Risk Management" id="{9D8A174F-7AC8-42FF-82F6-774A0C7DF16E}">
          <p14:sldIdLst>
            <p14:sldId id="465"/>
            <p14:sldId id="471"/>
            <p14:sldId id="502"/>
            <p14:sldId id="508"/>
            <p14:sldId id="509"/>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517"/>
            <p14:sldId id="519"/>
            <p14:sldId id="520"/>
            <p14:sldId id="518"/>
            <p14:sldId id="490"/>
            <p14:sldId id="521"/>
            <p14:sldId id="523"/>
            <p14:sldId id="522"/>
            <p14:sldId id="491"/>
            <p14:sldId id="524"/>
            <p14:sldId id="525"/>
            <p14:sldId id="526"/>
            <p14:sldId id="527"/>
            <p14:sldId id="492"/>
            <p14:sldId id="532"/>
            <p14:sldId id="533"/>
            <p14:sldId id="535"/>
            <p14:sldId id="534"/>
            <p14:sldId id="493"/>
            <p14:sldId id="536"/>
            <p14:sldId id="538"/>
            <p14:sldId id="537"/>
            <p14:sldId id="494"/>
            <p14:sldId id="528"/>
            <p14:sldId id="542"/>
            <p14:sldId id="531"/>
            <p14:sldId id="530"/>
            <p14:sldId id="529"/>
            <p14:sldId id="544"/>
            <p14:sldId id="540"/>
            <p14:sldId id="541"/>
            <p14:sldId id="495"/>
          </p14:sldIdLst>
        </p14:section>
        <p14:section name="Enhancing PSM" id="{EEB0C060-7794-48D5-AB66-EA789C86AF0E}">
          <p14:sldIdLst>
            <p14:sldId id="466"/>
            <p14:sldId id="539"/>
            <p14:sldId id="511"/>
            <p14:sldId id="512"/>
            <p14:sldId id="543"/>
            <p14:sldId id="513"/>
            <p14:sldId id="548"/>
            <p14:sldId id="552"/>
            <p14:sldId id="549"/>
            <p14:sldId id="550"/>
            <p14:sldId id="551"/>
            <p14:sldId id="514"/>
            <p14:sldId id="553"/>
            <p14:sldId id="554"/>
            <p14:sldId id="555"/>
            <p14:sldId id="556"/>
            <p14:sldId id="515"/>
            <p14:sldId id="559"/>
            <p14:sldId id="557"/>
            <p14:sldId id="558"/>
            <p14:sldId id="561"/>
            <p14:sldId id="51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e Orr" initials="VO" lastIdx="38" clrIdx="0">
    <p:extLst/>
  </p:cmAuthor>
  <p:cmAuthor id="2" name="Stumpf, Mark L" initials="MLS"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3300"/>
    <a:srgbClr val="FF2121"/>
    <a:srgbClr val="DCF8F5"/>
    <a:srgbClr val="FEDAE3"/>
    <a:srgbClr val="FEC2D0"/>
    <a:srgbClr val="CDF3FF"/>
    <a:srgbClr val="B7EEFF"/>
    <a:srgbClr val="FF5D5D"/>
    <a:srgbClr val="FFD5D5"/>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5165" autoAdjust="0"/>
    <p:restoredTop sz="88264" autoAdjust="0"/>
  </p:normalViewPr>
  <p:slideViewPr>
    <p:cSldViewPr snapToGrid="0">
      <p:cViewPr varScale="1">
        <p:scale>
          <a:sx n="64" d="100"/>
          <a:sy n="64" d="100"/>
        </p:scale>
        <p:origin x="-1332" y="-102"/>
      </p:cViewPr>
      <p:guideLst>
        <p:guide orient="horz" pos="2160"/>
        <p:guide pos="2880"/>
      </p:guideLst>
    </p:cSldViewPr>
  </p:slideViewPr>
  <p:outlineViewPr>
    <p:cViewPr>
      <p:scale>
        <a:sx n="33" d="100"/>
        <a:sy n="33" d="100"/>
      </p:scale>
      <p:origin x="0" y="-3787"/>
    </p:cViewPr>
  </p:outlin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64" d="100"/>
          <a:sy n="64" d="100"/>
        </p:scale>
        <p:origin x="1579" y="8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0670F2-7AFF-41EE-98F9-F1FB3F4E7488}" type="datetimeFigureOut">
              <a:rPr lang="en-CA" smtClean="0"/>
              <a:pPr/>
              <a:t>12/11/2019</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1996DE-5D59-437F-A079-34CA2201CF2C}" type="slidenum">
              <a:rPr lang="en-CA" smtClean="0"/>
              <a:pPr/>
              <a:t>‹#›</a:t>
            </a:fld>
            <a:endParaRPr lang="en-CA"/>
          </a:p>
        </p:txBody>
      </p:sp>
    </p:spTree>
    <p:extLst>
      <p:ext uri="{BB962C8B-B14F-4D97-AF65-F5344CB8AC3E}">
        <p14:creationId xmlns:p14="http://schemas.microsoft.com/office/powerpoint/2010/main" xmlns="" val="223303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3D867-2C3E-431D-A9AF-2AA5F4E4F9F7}" type="datetimeFigureOut">
              <a:rPr lang="en-CA" smtClean="0"/>
              <a:pPr/>
              <a:t>12/11/2019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B365E-6358-4B31-9853-859A46DE686F}" type="slidenum">
              <a:rPr lang="en-CA" smtClean="0"/>
              <a:pPr/>
              <a:t>‹#›</a:t>
            </a:fld>
            <a:endParaRPr lang="en-CA"/>
          </a:p>
        </p:txBody>
      </p:sp>
    </p:spTree>
    <p:extLst>
      <p:ext uri="{BB962C8B-B14F-4D97-AF65-F5344CB8AC3E}">
        <p14:creationId xmlns:p14="http://schemas.microsoft.com/office/powerpoint/2010/main" xmlns="" val="11540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a:t>
            </a:fld>
            <a:endParaRPr lang="en-CA"/>
          </a:p>
        </p:txBody>
      </p:sp>
    </p:spTree>
    <p:extLst>
      <p:ext uri="{BB962C8B-B14F-4D97-AF65-F5344CB8AC3E}">
        <p14:creationId xmlns:p14="http://schemas.microsoft.com/office/powerpoint/2010/main" xmlns="" val="472628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PSM is a subset of </a:t>
            </a:r>
            <a:r>
              <a:rPr lang="en-CA" sz="1200" b="1" i="1" kern="1200" dirty="0" smtClean="0">
                <a:solidFill>
                  <a:schemeClr val="tx1"/>
                </a:solidFill>
                <a:effectLst/>
                <a:latin typeface="+mn-lt"/>
                <a:ea typeface="+mn-ea"/>
                <a:cs typeface="+mn-cs"/>
              </a:rPr>
              <a:t>systems safety engineering</a:t>
            </a:r>
            <a:r>
              <a:rPr lang="en-CA" sz="1200" kern="1200" dirty="0" smtClean="0">
                <a:solidFill>
                  <a:schemeClr val="tx1"/>
                </a:solidFill>
                <a:effectLst/>
                <a:latin typeface="+mn-lt"/>
                <a:ea typeface="+mn-ea"/>
                <a:cs typeface="+mn-cs"/>
              </a:rPr>
              <a:t> (SSE) and involves a combination of a safe engineering design, operational safety, and management principles as demonstrated in </a:t>
            </a:r>
            <a:r>
              <a:rPr lang="en-CA" sz="1200" b="1" kern="1200" dirty="0" smtClean="0">
                <a:solidFill>
                  <a:schemeClr val="tx1"/>
                </a:solidFill>
                <a:effectLst/>
                <a:latin typeface="+mn-lt"/>
                <a:ea typeface="+mn-ea"/>
                <a:cs typeface="+mn-cs"/>
              </a:rPr>
              <a:t>Figure</a:t>
            </a:r>
            <a:r>
              <a:rPr lang="en-CA" sz="1200" kern="1200" dirty="0" smtClean="0">
                <a:solidFill>
                  <a:schemeClr val="tx1"/>
                </a:solidFill>
                <a:effectLst/>
                <a:latin typeface="+mn-lt"/>
                <a:ea typeface="+mn-ea"/>
                <a:cs typeface="+mn-cs"/>
              </a:rPr>
              <a:t>. Other industries that handle high hazardous chemicals such as the transportation industry are governed by their own regulations and guidelines. These industries may also using very similar </a:t>
            </a:r>
            <a:r>
              <a:rPr lang="en-CA" sz="1200" i="1" kern="1200" dirty="0" smtClean="0">
                <a:solidFill>
                  <a:schemeClr val="tx1"/>
                </a:solidFill>
                <a:effectLst/>
                <a:latin typeface="+mn-lt"/>
                <a:ea typeface="+mn-ea"/>
                <a:cs typeface="+mn-cs"/>
              </a:rPr>
              <a:t>safety management systems</a:t>
            </a:r>
            <a:r>
              <a:rPr lang="en-CA" sz="1200" kern="1200" dirty="0" smtClean="0">
                <a:solidFill>
                  <a:schemeClr val="tx1"/>
                </a:solidFill>
                <a:effectLst/>
                <a:latin typeface="+mn-lt"/>
                <a:ea typeface="+mn-ea"/>
                <a:cs typeface="+mn-cs"/>
              </a:rPr>
              <a:t> to approach complex projects such as the aviation industry and the nuclear industry. Thus, risked based process safety management is applicable to many engineering disciplines.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11</a:t>
            </a:fld>
            <a:endParaRPr lang="en-CA"/>
          </a:p>
        </p:txBody>
      </p:sp>
    </p:spTree>
    <p:extLst>
      <p:ext uri="{BB962C8B-B14F-4D97-AF65-F5344CB8AC3E}">
        <p14:creationId xmlns:p14="http://schemas.microsoft.com/office/powerpoint/2010/main" xmlns="" val="1149040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PSM is meant to provide a systematic method of dealing with process warning signs and is not meant to replace traditional process safety elements. A properly functioning PSM system should consistently and effectively manage the process hazards throughout the entire process lifetime. Particular care must be taken for the management of change as well as developing an appropriate workforce culture. A well designed and implemented system can prevent the system from being circumvented or used in a perfunctory manner which may lull management into a sense of complacency (Center for Chemical Process Safety, 2008).  Therefore, it must work in conjunction with existing standards of process safety, environmental compliance, product quality, Responsible Care commitments (Chemistry Industry Association of Canada, 2013), as well as occupational health and safety (OH&amp;S) requirements (Government of Canada, 2013). This table clarifies the differences between OH&amp;S and process safety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12</a:t>
            </a:fld>
            <a:endParaRPr lang="en-CA"/>
          </a:p>
        </p:txBody>
      </p:sp>
    </p:spTree>
    <p:extLst>
      <p:ext uri="{BB962C8B-B14F-4D97-AF65-F5344CB8AC3E}">
        <p14:creationId xmlns:p14="http://schemas.microsoft.com/office/powerpoint/2010/main" xmlns="" val="2110711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PSM was created in response to several major hazard incidents. A major hazard incident occurs when containment of a hazardous material is lost. Loss of containment issues can have dire consequences not only for the people and places involved but also for the company operating unsafe facilities. PSM systems are important tools for dealing with the complexity of a process facility. Several major catastrophes demonstrate the importance of PSM and the potential consequences of dysfunctional systems.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13</a:t>
            </a:fld>
            <a:endParaRPr lang="en-CA"/>
          </a:p>
        </p:txBody>
      </p:sp>
    </p:spTree>
    <p:extLst>
      <p:ext uri="{BB962C8B-B14F-4D97-AF65-F5344CB8AC3E}">
        <p14:creationId xmlns:p14="http://schemas.microsoft.com/office/powerpoint/2010/main" xmlns="" val="1435399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14</a:t>
            </a:fld>
            <a:endParaRPr lang="en-CA"/>
          </a:p>
        </p:txBody>
      </p:sp>
    </p:spTree>
    <p:extLst>
      <p:ext uri="{BB962C8B-B14F-4D97-AF65-F5344CB8AC3E}">
        <p14:creationId xmlns:p14="http://schemas.microsoft.com/office/powerpoint/2010/main" xmlns="" val="3344694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disaster that occurred in Bhopal, India is one of the worst process related disasters of all time. The short-term affects included over 2000 fatalities, 100 000 injuries, and significant damage to livestock and the surrounding environment (Atherton &amp; Gil, 2008). The facility was built to manufacture the intermediary reagent methyl </a:t>
            </a:r>
            <a:r>
              <a:rPr lang="en-CA" sz="1200" kern="1200" dirty="0" err="1" smtClean="0">
                <a:solidFill>
                  <a:schemeClr val="tx1"/>
                </a:solidFill>
                <a:effectLst/>
                <a:latin typeface="+mn-lt"/>
                <a:ea typeface="+mn-ea"/>
                <a:cs typeface="+mn-cs"/>
              </a:rPr>
              <a:t>isocyanate</a:t>
            </a:r>
            <a:r>
              <a:rPr lang="en-CA" sz="1200" kern="1200" dirty="0" smtClean="0">
                <a:solidFill>
                  <a:schemeClr val="tx1"/>
                </a:solidFill>
                <a:effectLst/>
                <a:latin typeface="+mn-lt"/>
                <a:ea typeface="+mn-ea"/>
                <a:cs typeface="+mn-cs"/>
              </a:rPr>
              <a:t> (MIC) often used in the production of pesticides. The MIC was stored on site in two 57, 000 L tanks. A third additional 57,000 L tank was kept empty and reserved for emergencies. On the night of the accident, approximately 2000 L of water was introduced into one of the MIC storage tanks causing an exothermic reaction forming MIC vapour. Over the next two hours, over 40 tons of MIC was released into the atmosphere. Due to the nature of MIC, the toxic vapours remained close to the ground and spread into the neighboring community killing thousands. Several problems were later noted that would have been address had PSM or another hazard evaluation and management system been used. </a:t>
            </a:r>
            <a:r>
              <a:rPr lang="en-CA" sz="1200" b="1" i="1" kern="1200" dirty="0" smtClean="0">
                <a:solidFill>
                  <a:schemeClr val="tx1"/>
                </a:solidFill>
                <a:effectLst/>
                <a:latin typeface="+mn-lt"/>
                <a:ea typeface="+mn-ea"/>
                <a:cs typeface="+mn-cs"/>
              </a:rPr>
              <a:t>Accountability</a:t>
            </a:r>
            <a:r>
              <a:rPr lang="en-CA" sz="1200" kern="1200" dirty="0" smtClean="0">
                <a:solidFill>
                  <a:schemeClr val="tx1"/>
                </a:solidFill>
                <a:effectLst/>
                <a:latin typeface="+mn-lt"/>
                <a:ea typeface="+mn-ea"/>
                <a:cs typeface="+mn-cs"/>
              </a:rPr>
              <a:t> and corporate</a:t>
            </a:r>
            <a:r>
              <a:rPr lang="en-CA" sz="1200" b="1" i="1" kern="1200" dirty="0" smtClean="0">
                <a:solidFill>
                  <a:schemeClr val="tx1"/>
                </a:solidFill>
                <a:effectLst/>
                <a:latin typeface="+mn-lt"/>
                <a:ea typeface="+mn-ea"/>
                <a:cs typeface="+mn-cs"/>
              </a:rPr>
              <a:t> commitment</a:t>
            </a:r>
            <a:r>
              <a:rPr lang="en-CA" sz="1200" kern="1200" dirty="0" smtClean="0">
                <a:solidFill>
                  <a:schemeClr val="tx1"/>
                </a:solidFill>
                <a:effectLst/>
                <a:latin typeface="+mn-lt"/>
                <a:ea typeface="+mn-ea"/>
                <a:cs typeface="+mn-cs"/>
              </a:rPr>
              <a:t> </a:t>
            </a:r>
            <a:r>
              <a:rPr lang="en-CA" sz="1200" b="1" i="1" kern="1200" dirty="0" smtClean="0">
                <a:solidFill>
                  <a:schemeClr val="tx1"/>
                </a:solidFill>
                <a:effectLst/>
                <a:latin typeface="+mn-lt"/>
                <a:ea typeface="+mn-ea"/>
                <a:cs typeface="+mn-cs"/>
              </a:rPr>
              <a:t>to safety</a:t>
            </a:r>
            <a:r>
              <a:rPr lang="en-CA" sz="1200" kern="1200" dirty="0" smtClean="0">
                <a:solidFill>
                  <a:schemeClr val="tx1"/>
                </a:solidFill>
                <a:effectLst/>
                <a:latin typeface="+mn-lt"/>
                <a:ea typeface="+mn-ea"/>
                <a:cs typeface="+mn-cs"/>
              </a:rPr>
              <a:t> failed when supervisors failed to take immediate action when workers first reported a burning sensation in their eyes (Atherton &amp; Gil, 2008). No </a:t>
            </a:r>
            <a:r>
              <a:rPr lang="en-CA" sz="1200" b="1" i="1" kern="1200" dirty="0" smtClean="0">
                <a:solidFill>
                  <a:schemeClr val="tx1"/>
                </a:solidFill>
                <a:effectLst/>
                <a:latin typeface="+mn-lt"/>
                <a:ea typeface="+mn-ea"/>
                <a:cs typeface="+mn-cs"/>
              </a:rPr>
              <a:t>management of change </a:t>
            </a:r>
            <a:r>
              <a:rPr lang="en-CA" sz="1200" kern="1200" dirty="0" smtClean="0">
                <a:solidFill>
                  <a:schemeClr val="tx1"/>
                </a:solidFill>
                <a:effectLst/>
                <a:latin typeface="+mn-lt"/>
                <a:ea typeface="+mn-ea"/>
                <a:cs typeface="+mn-cs"/>
              </a:rPr>
              <a:t>system was used to evaluate the effects of shutting down the safety equipment such as the refrigeration system and the soda scrubber. </a:t>
            </a:r>
            <a:r>
              <a:rPr lang="en-CA" sz="1200" b="1" i="1" kern="1200" dirty="0" smtClean="0">
                <a:solidFill>
                  <a:schemeClr val="tx1"/>
                </a:solidFill>
                <a:effectLst/>
                <a:latin typeface="+mn-lt"/>
                <a:ea typeface="+mn-ea"/>
                <a:cs typeface="+mn-cs"/>
              </a:rPr>
              <a:t>Equipment integrity</a:t>
            </a:r>
            <a:r>
              <a:rPr lang="en-CA" sz="1200" kern="1200" dirty="0" smtClean="0">
                <a:solidFill>
                  <a:schemeClr val="tx1"/>
                </a:solidFill>
                <a:effectLst/>
                <a:latin typeface="+mn-lt"/>
                <a:ea typeface="+mn-ea"/>
                <a:cs typeface="+mn-cs"/>
              </a:rPr>
              <a:t> and </a:t>
            </a:r>
            <a:r>
              <a:rPr lang="en-CA" sz="1200" b="1" i="1" kern="1200" dirty="0" smtClean="0">
                <a:solidFill>
                  <a:schemeClr val="tx1"/>
                </a:solidFill>
                <a:effectLst/>
                <a:latin typeface="+mn-lt"/>
                <a:ea typeface="+mn-ea"/>
                <a:cs typeface="+mn-cs"/>
              </a:rPr>
              <a:t>operating procedures</a:t>
            </a:r>
            <a:r>
              <a:rPr lang="en-CA" sz="1200" kern="1200" dirty="0" smtClean="0">
                <a:solidFill>
                  <a:schemeClr val="tx1"/>
                </a:solidFill>
                <a:effectLst/>
                <a:latin typeface="+mn-lt"/>
                <a:ea typeface="+mn-ea"/>
                <a:cs typeface="+mn-cs"/>
              </a:rPr>
              <a:t> were not maintained and as a consequence the pressure alarms had become so unreliable they were ignored by workers, the temperature alarms had failed to operate, and the tanks were filled beyond their recommended capacity (Atherton &amp; Gil, 2008).  Additionally, production had been halted for 6 months prior to the accident with the downstream pesticide plant using the stored MIC for an extended period of time indicating there was considerable amounts of this highly toxic chemical stored for an extended period of time. </a:t>
            </a:r>
            <a:r>
              <a:rPr lang="en-CA" sz="1200" b="1" i="1" kern="1200" dirty="0" smtClean="0">
                <a:solidFill>
                  <a:schemeClr val="tx1"/>
                </a:solidFill>
                <a:effectLst/>
                <a:latin typeface="+mn-lt"/>
                <a:ea typeface="+mn-ea"/>
                <a:cs typeface="+mn-cs"/>
              </a:rPr>
              <a:t>Inherently safer design</a:t>
            </a:r>
            <a:r>
              <a:rPr lang="en-CA" sz="1200" kern="1200" dirty="0" smtClean="0">
                <a:solidFill>
                  <a:schemeClr val="tx1"/>
                </a:solidFill>
                <a:effectLst/>
                <a:latin typeface="+mn-lt"/>
                <a:ea typeface="+mn-ea"/>
                <a:cs typeface="+mn-cs"/>
              </a:rPr>
              <a:t> dictates that inventory of highly toxic materials should be maintained at the lowest possible level to minimize the possibility of release.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15</a:t>
            </a:fld>
            <a:endParaRPr lang="en-CA"/>
          </a:p>
        </p:txBody>
      </p:sp>
    </p:spTree>
    <p:extLst>
      <p:ext uri="{BB962C8B-B14F-4D97-AF65-F5344CB8AC3E}">
        <p14:creationId xmlns:p14="http://schemas.microsoft.com/office/powerpoint/2010/main" xmlns="" val="285492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16</a:t>
            </a:fld>
            <a:endParaRPr lang="en-CA"/>
          </a:p>
        </p:txBody>
      </p:sp>
    </p:spTree>
    <p:extLst>
      <p:ext uri="{BB962C8B-B14F-4D97-AF65-F5344CB8AC3E}">
        <p14:creationId xmlns:p14="http://schemas.microsoft.com/office/powerpoint/2010/main" xmlns="" val="698450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17</a:t>
            </a:fld>
            <a:endParaRPr lang="en-CA"/>
          </a:p>
        </p:txBody>
      </p:sp>
    </p:spTree>
    <p:extLst>
      <p:ext uri="{BB962C8B-B14F-4D97-AF65-F5344CB8AC3E}">
        <p14:creationId xmlns:p14="http://schemas.microsoft.com/office/powerpoint/2010/main" xmlns="" val="3604551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18</a:t>
            </a:fld>
            <a:endParaRPr lang="en-CA"/>
          </a:p>
        </p:txBody>
      </p:sp>
    </p:spTree>
    <p:extLst>
      <p:ext uri="{BB962C8B-B14F-4D97-AF65-F5344CB8AC3E}">
        <p14:creationId xmlns:p14="http://schemas.microsoft.com/office/powerpoint/2010/main" xmlns="" val="4223652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One particular example that demonstrates the need for PSM systems is the accident in </a:t>
            </a:r>
            <a:r>
              <a:rPr lang="en-CA" sz="1200" kern="1200" dirty="0" err="1" smtClean="0">
                <a:solidFill>
                  <a:schemeClr val="tx1"/>
                </a:solidFill>
                <a:effectLst/>
                <a:latin typeface="+mn-lt"/>
                <a:ea typeface="+mn-ea"/>
                <a:cs typeface="+mn-cs"/>
              </a:rPr>
              <a:t>Flixborough</a:t>
            </a:r>
            <a:r>
              <a:rPr lang="en-CA" sz="1200" kern="1200" dirty="0" smtClean="0">
                <a:solidFill>
                  <a:schemeClr val="tx1"/>
                </a:solidFill>
                <a:effectLst/>
                <a:latin typeface="+mn-lt"/>
                <a:ea typeface="+mn-ea"/>
                <a:cs typeface="+mn-cs"/>
              </a:rPr>
              <a:t>, UK, 1974.  </a:t>
            </a:r>
            <a:r>
              <a:rPr lang="en-CA" sz="1200" kern="1200" dirty="0" err="1" smtClean="0">
                <a:solidFill>
                  <a:schemeClr val="tx1"/>
                </a:solidFill>
                <a:effectLst/>
                <a:latin typeface="+mn-lt"/>
                <a:ea typeface="+mn-ea"/>
                <a:cs typeface="+mn-cs"/>
              </a:rPr>
              <a:t>Flixborough</a:t>
            </a:r>
            <a:r>
              <a:rPr lang="en-CA" sz="1200" kern="1200" dirty="0" smtClean="0">
                <a:solidFill>
                  <a:schemeClr val="tx1"/>
                </a:solidFill>
                <a:effectLst/>
                <a:latin typeface="+mn-lt"/>
                <a:ea typeface="+mn-ea"/>
                <a:cs typeface="+mn-cs"/>
              </a:rPr>
              <a:t> was a chemical process facility that produced </a:t>
            </a:r>
            <a:r>
              <a:rPr lang="en-CA" sz="1200" kern="1200" dirty="0" err="1" smtClean="0">
                <a:solidFill>
                  <a:schemeClr val="tx1"/>
                </a:solidFill>
                <a:effectLst/>
                <a:latin typeface="+mn-lt"/>
                <a:ea typeface="+mn-ea"/>
                <a:cs typeface="+mn-cs"/>
              </a:rPr>
              <a:t>caprolactam</a:t>
            </a:r>
            <a:r>
              <a:rPr lang="en-CA" sz="1200" kern="1200" dirty="0" smtClean="0">
                <a:solidFill>
                  <a:schemeClr val="tx1"/>
                </a:solidFill>
                <a:effectLst/>
                <a:latin typeface="+mn-lt"/>
                <a:ea typeface="+mn-ea"/>
                <a:cs typeface="+mn-cs"/>
              </a:rPr>
              <a:t>, a precursor for nylon synthesis. Prior to the accident, a crack was discovered in a reactor used for the oxidation of cyclohexane. In an effort to maintain production, it was decided to install a temporary bypass line. The bypass later ruptured and leaked approximately 50-60 tons of hot cyclohexane forming a massive vapour cloud (Center for Chemical Process Safety, 2008) (</a:t>
            </a:r>
            <a:r>
              <a:rPr lang="en-CA" sz="1200" kern="1200" dirty="0" err="1" smtClean="0">
                <a:solidFill>
                  <a:schemeClr val="tx1"/>
                </a:solidFill>
                <a:effectLst/>
                <a:latin typeface="+mn-lt"/>
                <a:ea typeface="+mn-ea"/>
                <a:cs typeface="+mn-cs"/>
              </a:rPr>
              <a:t>Kletz</a:t>
            </a:r>
            <a:r>
              <a:rPr lang="en-CA" sz="1200" kern="1200" dirty="0" smtClean="0">
                <a:solidFill>
                  <a:schemeClr val="tx1"/>
                </a:solidFill>
                <a:effectLst/>
                <a:latin typeface="+mn-lt"/>
                <a:ea typeface="+mn-ea"/>
                <a:cs typeface="+mn-cs"/>
              </a:rPr>
              <a:t>, 2009) (Health and Safety Executive, 1975). Upon contact with an ignition source, the resulting explosion decimated the plant, killing 28 employees and damaging 1800 buildings in the vicinity. The consequences would have been more disastrous if the explosion had occurred during a weekday as many more employees would have been onsite. Engineers’ onsite did not realize that special knowledge of high pressure, high temperature piping was required for safe design and operation of the bypass line. In this case, a PSM system would have required a </a:t>
            </a:r>
            <a:r>
              <a:rPr lang="en-CA" sz="1200" b="1" i="1" kern="1200" dirty="0" smtClean="0">
                <a:solidFill>
                  <a:schemeClr val="tx1"/>
                </a:solidFill>
                <a:effectLst/>
                <a:latin typeface="+mn-lt"/>
                <a:ea typeface="+mn-ea"/>
                <a:cs typeface="+mn-cs"/>
              </a:rPr>
              <a:t>management of change</a:t>
            </a:r>
            <a:r>
              <a:rPr lang="en-CA" sz="1200" kern="1200" dirty="0" smtClean="0">
                <a:solidFill>
                  <a:schemeClr val="tx1"/>
                </a:solidFill>
                <a:effectLst/>
                <a:latin typeface="+mn-lt"/>
                <a:ea typeface="+mn-ea"/>
                <a:cs typeface="+mn-cs"/>
              </a:rPr>
              <a:t> system which would have required the bypass to first be subject to approval by qualified personnel among other safety checks.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19</a:t>
            </a:fld>
            <a:endParaRPr lang="en-CA"/>
          </a:p>
        </p:txBody>
      </p:sp>
    </p:spTree>
    <p:extLst>
      <p:ext uri="{BB962C8B-B14F-4D97-AF65-F5344CB8AC3E}">
        <p14:creationId xmlns:p14="http://schemas.microsoft.com/office/powerpoint/2010/main" xmlns="" val="373526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20</a:t>
            </a:fld>
            <a:endParaRPr lang="en-CA"/>
          </a:p>
        </p:txBody>
      </p:sp>
    </p:spTree>
    <p:extLst>
      <p:ext uri="{BB962C8B-B14F-4D97-AF65-F5344CB8AC3E}">
        <p14:creationId xmlns:p14="http://schemas.microsoft.com/office/powerpoint/2010/main" xmlns="" val="226612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BBB365E-6358-4B31-9853-859A46DE686F}" type="slidenum">
              <a:rPr lang="en-CA" smtClean="0"/>
              <a:pPr/>
              <a:t>2</a:t>
            </a:fld>
            <a:endParaRPr lang="en-CA"/>
          </a:p>
        </p:txBody>
      </p:sp>
    </p:spTree>
    <p:extLst>
      <p:ext uri="{BB962C8B-B14F-4D97-AF65-F5344CB8AC3E}">
        <p14:creationId xmlns:p14="http://schemas.microsoft.com/office/powerpoint/2010/main" xmlns="" val="275220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21</a:t>
            </a:fld>
            <a:endParaRPr lang="en-CA"/>
          </a:p>
        </p:txBody>
      </p:sp>
    </p:spTree>
    <p:extLst>
      <p:ext uri="{BB962C8B-B14F-4D97-AF65-F5344CB8AC3E}">
        <p14:creationId xmlns:p14="http://schemas.microsoft.com/office/powerpoint/2010/main" xmlns="" val="47256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As the disasters at </a:t>
            </a:r>
            <a:r>
              <a:rPr lang="en-CA" sz="1200" kern="1200" dirty="0" err="1" smtClean="0">
                <a:solidFill>
                  <a:schemeClr val="tx1"/>
                </a:solidFill>
                <a:effectLst/>
                <a:latin typeface="+mn-lt"/>
                <a:ea typeface="+mn-ea"/>
                <a:cs typeface="+mn-cs"/>
              </a:rPr>
              <a:t>Flixborough</a:t>
            </a:r>
            <a:r>
              <a:rPr lang="en-CA" sz="1200" kern="1200" dirty="0" smtClean="0">
                <a:solidFill>
                  <a:schemeClr val="tx1"/>
                </a:solidFill>
                <a:effectLst/>
                <a:latin typeface="+mn-lt"/>
                <a:ea typeface="+mn-ea"/>
                <a:cs typeface="+mn-cs"/>
              </a:rPr>
              <a:t> and Bhopal illustrate, the consequences of major hazard incidents can be extensive. Not only can they cause serious loss of life, injury, and property damage, they can also seriously harm the environment and affect a company’s bottom line.  In fact, serious loss of containment incidents can lead to financial crippling of a company. For example, the damage caused by the explosion of ethylene/isobutene in Pasadena Texas in 1989 caused over $800 million in damages (Turk &amp; Mishra, 2013). The consequences of a serious hazard incident are summarized in</a:t>
            </a:r>
            <a:r>
              <a:rPr lang="en-CA" sz="1200" b="1" i="1" kern="1200" dirty="0" smtClean="0">
                <a:solidFill>
                  <a:schemeClr val="tx1"/>
                </a:solidFill>
                <a:effectLst/>
                <a:latin typeface="+mn-lt"/>
                <a:ea typeface="+mn-ea"/>
                <a:cs typeface="+mn-cs"/>
              </a:rPr>
              <a:t> the figure.</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22</a:t>
            </a:fld>
            <a:endParaRPr lang="en-CA"/>
          </a:p>
        </p:txBody>
      </p:sp>
    </p:spTree>
    <p:extLst>
      <p:ext uri="{BB962C8B-B14F-4D97-AF65-F5344CB8AC3E}">
        <p14:creationId xmlns:p14="http://schemas.microsoft.com/office/powerpoint/2010/main" xmlns="" val="3133265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health and safety of individuals at a facility are on the front line of any incident, however, serious accidents have also killed or caused serious immediate and/or long term harm to the general public. It is the purpose of regulated engineering practice in Canada to protect the public through safe engineering design. Therefore, all engineers must be committed to increasing safety through risk-based process safety management.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23</a:t>
            </a:fld>
            <a:endParaRPr lang="en-CA"/>
          </a:p>
        </p:txBody>
      </p:sp>
    </p:spTree>
    <p:extLst>
      <p:ext uri="{BB962C8B-B14F-4D97-AF65-F5344CB8AC3E}">
        <p14:creationId xmlns:p14="http://schemas.microsoft.com/office/powerpoint/2010/main" xmlns="" val="2982762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Environmental damage caused by major disasters can harm residents’ health as well as lead to reduced longevity of the community. For example, tourism in the Florida panhandle and adjacent area came to a halt after the British Petroleum (BP) oil spill in 2010. Some economists estimate a loss of $22 billion dollars over three years in the gulf region and BP had to spend approximately $150 million dollars in marketing to rekindle the market (Oxford Economics, 2010). Accidents in agricultural areas can cause serious damage to livestock operations and crops.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24</a:t>
            </a:fld>
            <a:endParaRPr lang="en-CA"/>
          </a:p>
        </p:txBody>
      </p:sp>
    </p:spTree>
    <p:extLst>
      <p:ext uri="{BB962C8B-B14F-4D97-AF65-F5344CB8AC3E}">
        <p14:creationId xmlns:p14="http://schemas.microsoft.com/office/powerpoint/2010/main" xmlns="" val="1437297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Finally, all of these effects will affect the company’s longevity. Clean-up efforts can be costly but are only a small portion of how these events can effect a company. Employee accidents can lead to a bad reputation as an employer decreasing productivity. Damage to the communities’ health, safety, and well-being can affect the publics’ image of the company and can affect productivity, employee morale, and attractiveness as an employer. Even minor incidents which affect operational integrity may affect product quality. Lastly, better safety history can lead to lower injury compensation pay-outs which in turn can affect insurance costs.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25</a:t>
            </a:fld>
            <a:endParaRPr lang="en-CA"/>
          </a:p>
        </p:txBody>
      </p:sp>
    </p:spTree>
    <p:extLst>
      <p:ext uri="{BB962C8B-B14F-4D97-AF65-F5344CB8AC3E}">
        <p14:creationId xmlns:p14="http://schemas.microsoft.com/office/powerpoint/2010/main" xmlns="" val="234880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26</a:t>
            </a:fld>
            <a:endParaRPr lang="en-CA"/>
          </a:p>
        </p:txBody>
      </p:sp>
    </p:spTree>
    <p:extLst>
      <p:ext uri="{BB962C8B-B14F-4D97-AF65-F5344CB8AC3E}">
        <p14:creationId xmlns:p14="http://schemas.microsoft.com/office/powerpoint/2010/main" xmlns="" val="963727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27</a:t>
            </a:fld>
            <a:endParaRPr lang="en-CA"/>
          </a:p>
        </p:txBody>
      </p:sp>
    </p:spTree>
    <p:extLst>
      <p:ext uri="{BB962C8B-B14F-4D97-AF65-F5344CB8AC3E}">
        <p14:creationId xmlns:p14="http://schemas.microsoft.com/office/powerpoint/2010/main" xmlns="" val="1144865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Two of the most important features of a PSM system are participation and communication. Although PSM systems are typically designed by management they require input from operators and commitment from corporate executives to be implemented properly (Sutton Technical Books, 2013). </a:t>
            </a:r>
          </a:p>
          <a:p>
            <a:r>
              <a:rPr lang="en-CA" sz="1200" kern="1200" dirty="0" smtClean="0">
                <a:solidFill>
                  <a:schemeClr val="tx1"/>
                </a:solidFill>
                <a:effectLst/>
                <a:latin typeface="+mn-lt"/>
                <a:ea typeface="+mn-ea"/>
                <a:cs typeface="+mn-cs"/>
              </a:rPr>
              <a:t>PSM systems are also non-prescriptive. They are accordingly based on performance indicators to measure the success of the PSM system. Guidelines can be implemented in many ways as long as the objectives are met. Finally, PSM systems are not created once and implemented once. They are an on-going process that involves auditing and revaluation of the management system to continually enhance the effectiveness of the PSM system. Risk is never zero. </a:t>
            </a:r>
            <a:endParaRPr lang="en-CA" dirty="0" smtClean="0"/>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28</a:t>
            </a:fld>
            <a:endParaRPr lang="en-CA"/>
          </a:p>
        </p:txBody>
      </p:sp>
    </p:spTree>
    <p:extLst>
      <p:ext uri="{BB962C8B-B14F-4D97-AF65-F5344CB8AC3E}">
        <p14:creationId xmlns:p14="http://schemas.microsoft.com/office/powerpoint/2010/main" xmlns="" val="1807297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37156" lvl="1">
              <a:spcBef>
                <a:spcPts val="900"/>
              </a:spcBef>
              <a:spcAft>
                <a:spcPts val="0"/>
              </a:spcAft>
            </a:pPr>
            <a:r>
              <a:rPr lang="en-CA" sz="1200" kern="1200" dirty="0" smtClean="0">
                <a:solidFill>
                  <a:schemeClr val="tx1"/>
                </a:solidFill>
                <a:effectLst/>
                <a:latin typeface="+mn-lt"/>
                <a:ea typeface="+mn-ea"/>
                <a:cs typeface="+mn-cs"/>
              </a:rPr>
              <a:t>There are several systems published and available on the web. Many of these systems were created by various international professional associations. The Canadian Society of Chemical Engineers (</a:t>
            </a:r>
            <a:r>
              <a:rPr lang="en-CA" sz="1200" kern="1200" dirty="0" err="1" smtClean="0">
                <a:solidFill>
                  <a:schemeClr val="tx1"/>
                </a:solidFill>
                <a:effectLst/>
                <a:latin typeface="+mn-lt"/>
                <a:ea typeface="+mn-ea"/>
                <a:cs typeface="+mn-cs"/>
              </a:rPr>
              <a:t>CSChE</a:t>
            </a:r>
            <a:r>
              <a:rPr lang="en-CA" sz="1200" kern="1200" dirty="0" smtClean="0">
                <a:solidFill>
                  <a:schemeClr val="tx1"/>
                </a:solidFill>
                <a:effectLst/>
                <a:latin typeface="+mn-lt"/>
                <a:ea typeface="+mn-ea"/>
                <a:cs typeface="+mn-cs"/>
              </a:rPr>
              <a:t>) recommends their 12 element system which is based on the 14 element system which is required by law in the United States.  However, the American Institute of Chemical Engineering (</a:t>
            </a:r>
            <a:r>
              <a:rPr lang="en-CA" sz="1200" kern="1200" dirty="0" err="1" smtClean="0">
                <a:solidFill>
                  <a:schemeClr val="tx1"/>
                </a:solidFill>
                <a:effectLst/>
                <a:latin typeface="+mn-lt"/>
                <a:ea typeface="+mn-ea"/>
                <a:cs typeface="+mn-cs"/>
              </a:rPr>
              <a:t>AIChE</a:t>
            </a:r>
            <a:r>
              <a:rPr lang="en-CA" sz="1200" kern="1200" dirty="0" smtClean="0">
                <a:solidFill>
                  <a:schemeClr val="tx1"/>
                </a:solidFill>
                <a:effectLst/>
                <a:latin typeface="+mn-lt"/>
                <a:ea typeface="+mn-ea"/>
                <a:cs typeface="+mn-cs"/>
              </a:rPr>
              <a:t>) Center for Chemical Process Safety (CCPS) advocates for a more comprehensive 20 element system as the industry best practice. This 20 point system satisfies the minimum requirement of the 14 elements required by the American Occupational Safety and Health Administration (OSHA) and goes beyond to include more elements concerning corporate commitment to PSM and safety culture as well as future PSM enhancements. </a:t>
            </a:r>
            <a:r>
              <a:rPr lang="en-CA" sz="1900" dirty="0" smtClean="0"/>
              <a:t>Generally they all contain the same elements under different categories names or varying in their comprehensiveness. For example, the OSHA PSM elements don’t cover safety culture in detail.</a:t>
            </a:r>
          </a:p>
        </p:txBody>
      </p:sp>
      <p:sp>
        <p:nvSpPr>
          <p:cNvPr id="4" name="Slide Number Placeholder 3"/>
          <p:cNvSpPr>
            <a:spLocks noGrp="1"/>
          </p:cNvSpPr>
          <p:nvPr>
            <p:ph type="sldNum" sz="quarter" idx="10"/>
          </p:nvPr>
        </p:nvSpPr>
        <p:spPr/>
        <p:txBody>
          <a:bodyPr/>
          <a:lstStyle/>
          <a:p>
            <a:fld id="{7BBB365E-6358-4B31-9853-859A46DE686F}" type="slidenum">
              <a:rPr lang="en-CA" smtClean="0"/>
              <a:pPr/>
              <a:t>29</a:t>
            </a:fld>
            <a:endParaRPr lang="en-CA"/>
          </a:p>
        </p:txBody>
      </p:sp>
    </p:spTree>
    <p:extLst>
      <p:ext uri="{BB962C8B-B14F-4D97-AF65-F5344CB8AC3E}">
        <p14:creationId xmlns:p14="http://schemas.microsoft.com/office/powerpoint/2010/main" xmlns="" val="3173184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While no specific regulations to implement PSM in process facilities in Canada currently exist, most companies are choosing to do so as industry best practice and as more data supporting the business case for PSM become available. The Chemistry Industry Association of Canada (CIAC) promotes PSM as part of their Responsible Care program for their members (Chemistry Industry Association of Canada, 2013).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30</a:t>
            </a:fld>
            <a:endParaRPr lang="en-CA"/>
          </a:p>
        </p:txBody>
      </p:sp>
    </p:spTree>
    <p:extLst>
      <p:ext uri="{BB962C8B-B14F-4D97-AF65-F5344CB8AC3E}">
        <p14:creationId xmlns:p14="http://schemas.microsoft.com/office/powerpoint/2010/main" xmlns="" val="370190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3</a:t>
            </a:fld>
            <a:endParaRPr lang="en-CA"/>
          </a:p>
        </p:txBody>
      </p:sp>
    </p:spTree>
    <p:extLst>
      <p:ext uri="{BB962C8B-B14F-4D97-AF65-F5344CB8AC3E}">
        <p14:creationId xmlns:p14="http://schemas.microsoft.com/office/powerpoint/2010/main" xmlns="" val="1166732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31</a:t>
            </a:fld>
            <a:endParaRPr lang="en-CA"/>
          </a:p>
        </p:txBody>
      </p:sp>
    </p:spTree>
    <p:extLst>
      <p:ext uri="{BB962C8B-B14F-4D97-AF65-F5344CB8AC3E}">
        <p14:creationId xmlns:p14="http://schemas.microsoft.com/office/powerpoint/2010/main" xmlns="" val="1379815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Opportunity to boast :) - Responsible Care designed and implemented first in Canada and now in 60+ countries around the world</a:t>
            </a:r>
            <a:endParaRPr lang="en-US"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32</a:t>
            </a:fld>
            <a:endParaRPr lang="en-CA"/>
          </a:p>
        </p:txBody>
      </p:sp>
    </p:spTree>
    <p:extLst>
      <p:ext uri="{BB962C8B-B14F-4D97-AF65-F5344CB8AC3E}">
        <p14:creationId xmlns:p14="http://schemas.microsoft.com/office/powerpoint/2010/main" xmlns="" val="3644147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Many companies may possess facilities in the United States which are required by law since 1994 to have a functioning PSM system and are therefore experienced with the development and implementation of these systems. With the OSHA levying hefty fines in the past few years, the need for functional PSM systems is increasing (</a:t>
            </a:r>
            <a:r>
              <a:rPr lang="en-CA" sz="1200" kern="1200" dirty="0" err="1" smtClean="0">
                <a:solidFill>
                  <a:schemeClr val="tx1"/>
                </a:solidFill>
                <a:effectLst/>
                <a:latin typeface="+mn-lt"/>
                <a:ea typeface="+mn-ea"/>
                <a:cs typeface="+mn-cs"/>
              </a:rPr>
              <a:t>Busick</a:t>
            </a:r>
            <a:r>
              <a:rPr lang="en-CA" sz="1200" kern="1200" dirty="0" smtClean="0">
                <a:solidFill>
                  <a:schemeClr val="tx1"/>
                </a:solidFill>
                <a:effectLst/>
                <a:latin typeface="+mn-lt"/>
                <a:ea typeface="+mn-ea"/>
                <a:cs typeface="+mn-cs"/>
              </a:rPr>
              <a:t>). While no fines will be levied for failure to possess a functional PSM system in Canada, there are still legal requirements for all people directing work to take reasonable steps to ensure worker and public safety. In the event of a loss of containment, the criminal code of Canada states that there will be severe penalties for failing to ensure the safe operation of facilities and ensure operational integrity (Kelly, 2010).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34</a:t>
            </a:fld>
            <a:endParaRPr lang="en-CA"/>
          </a:p>
        </p:txBody>
      </p:sp>
    </p:spTree>
    <p:extLst>
      <p:ext uri="{BB962C8B-B14F-4D97-AF65-F5344CB8AC3E}">
        <p14:creationId xmlns:p14="http://schemas.microsoft.com/office/powerpoint/2010/main" xmlns="" val="2993066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4</a:t>
            </a:fld>
            <a:endParaRPr lang="en-CA"/>
          </a:p>
        </p:txBody>
      </p:sp>
    </p:spTree>
    <p:extLst>
      <p:ext uri="{BB962C8B-B14F-4D97-AF65-F5344CB8AC3E}">
        <p14:creationId xmlns:p14="http://schemas.microsoft.com/office/powerpoint/2010/main" xmlns="" val="261021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5</a:t>
            </a:fld>
            <a:endParaRPr lang="en-CA"/>
          </a:p>
        </p:txBody>
      </p:sp>
    </p:spTree>
    <p:extLst>
      <p:ext uri="{BB962C8B-B14F-4D97-AF65-F5344CB8AC3E}">
        <p14:creationId xmlns:p14="http://schemas.microsoft.com/office/powerpoint/2010/main" xmlns="" val="401314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Process safety management</a:t>
            </a:r>
            <a:r>
              <a:rPr lang="en-CA" sz="1200" kern="1200" dirty="0" smtClean="0">
                <a:solidFill>
                  <a:schemeClr val="tx1"/>
                </a:solidFill>
                <a:effectLst/>
                <a:latin typeface="+mn-lt"/>
                <a:ea typeface="+mn-ea"/>
                <a:cs typeface="+mn-cs"/>
              </a:rPr>
              <a:t> (PSM) is the proactive application of management principles to a process for the prevention of process related injuries or incidents. PSM was created in response to several major hazard incidents which highlighted the need for a broader review process in order to prevent process-related incidents or injuries. Oftentimes, major incidents arising from process related events are beyond the control of a single operator and due to the complex nature of many processes, process hazards may not be as obvious as personal safety hazards. Thus, it is critical to have a framework to systematically address process hazards in every facility handling or storing hazardous substances. </a:t>
            </a: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6</a:t>
            </a:fld>
            <a:endParaRPr lang="en-CA"/>
          </a:p>
        </p:txBody>
      </p:sp>
    </p:spTree>
    <p:extLst>
      <p:ext uri="{BB962C8B-B14F-4D97-AF65-F5344CB8AC3E}">
        <p14:creationId xmlns:p14="http://schemas.microsoft.com/office/powerpoint/2010/main" xmlns="" val="113392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Microsoft image.</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8</a:t>
            </a:fld>
            <a:endParaRPr lang="en-CA"/>
          </a:p>
        </p:txBody>
      </p:sp>
    </p:spTree>
    <p:extLst>
      <p:ext uri="{BB962C8B-B14F-4D97-AF65-F5344CB8AC3E}">
        <p14:creationId xmlns:p14="http://schemas.microsoft.com/office/powerpoint/2010/main" xmlns="" val="371663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PSM is a systematic framework used to maintain the integrity of hazardous operations. Specifically it aims to eliminate </a:t>
            </a:r>
            <a:r>
              <a:rPr lang="en-CA" sz="1200" i="1" kern="1200" dirty="0" smtClean="0">
                <a:solidFill>
                  <a:schemeClr val="tx1"/>
                </a:solidFill>
                <a:effectLst/>
                <a:latin typeface="+mn-lt"/>
                <a:ea typeface="+mn-ea"/>
                <a:cs typeface="+mn-cs"/>
              </a:rPr>
              <a:t>loss of containment</a:t>
            </a:r>
            <a:r>
              <a:rPr lang="en-CA" sz="1200" kern="1200" dirty="0" smtClean="0">
                <a:solidFill>
                  <a:schemeClr val="tx1"/>
                </a:solidFill>
                <a:effectLst/>
                <a:latin typeface="+mn-lt"/>
                <a:ea typeface="+mn-ea"/>
                <a:cs typeface="+mn-cs"/>
              </a:rPr>
              <a:t> incidents that are more common in process facilities (Canadian Society of Chemical Engineering, 2012) (Energy Institute, 2010) (U.S. Department of Labor, 2000). Loss of containment incidents may have far reaching effects which are difficult to predict, and accordingly prevention is key. The consequences of loss of containment can range from the injury of an employee to serious harm or loss of life of the surrounding public.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Microsoft image.</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9</a:t>
            </a:fld>
            <a:endParaRPr lang="en-CA"/>
          </a:p>
        </p:txBody>
      </p:sp>
    </p:spTree>
    <p:extLst>
      <p:ext uri="{BB962C8B-B14F-4D97-AF65-F5344CB8AC3E}">
        <p14:creationId xmlns:p14="http://schemas.microsoft.com/office/powerpoint/2010/main" xmlns="" val="348256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10</a:t>
            </a:fld>
            <a:endParaRPr lang="en-CA"/>
          </a:p>
        </p:txBody>
      </p:sp>
    </p:spTree>
    <p:extLst>
      <p:ext uri="{BB962C8B-B14F-4D97-AF65-F5344CB8AC3E}">
        <p14:creationId xmlns:p14="http://schemas.microsoft.com/office/powerpoint/2010/main" xmlns="" val="264021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AA7500-150F-48FA-95A8-AC71A74AABAF}" type="datetime1">
              <a:rPr lang="en-US" smtClean="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440328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E201FCC-5BC0-4E44-9264-24C81B5AAB70}" type="datetime1">
              <a:rPr lang="en-US" smtClean="0"/>
              <a:pPr/>
              <a:t>11/12/2019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52114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3E58471-D733-4C1E-A5C9-6739E46F7782}" type="datetime1">
              <a:rPr lang="en-US" smtClean="0"/>
              <a:pPr/>
              <a:t>11/12/2019</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82608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4" name="Rectangle 13"/>
          <p:cNvSpPr/>
          <p:nvPr userDrawn="1"/>
        </p:nvSpPr>
        <p:spPr>
          <a:xfrm>
            <a:off x="0" y="295297"/>
            <a:ext cx="7543800" cy="100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2" name="Title 1"/>
          <p:cNvSpPr>
            <a:spLocks noGrp="1"/>
          </p:cNvSpPr>
          <p:nvPr>
            <p:ph type="title"/>
          </p:nvPr>
        </p:nvSpPr>
        <p:spPr>
          <a:xfrm>
            <a:off x="136608" y="423907"/>
            <a:ext cx="7229391" cy="669315"/>
          </a:xfrm>
        </p:spPr>
        <p:txBody>
          <a:bodyPr anchor="b">
            <a:normAutofit/>
          </a:bodyPr>
          <a:lstStyle>
            <a:lvl1pPr algn="ctr">
              <a:defRPr sz="2800" b="0">
                <a:solidFill>
                  <a:schemeClr val="bg1"/>
                </a:solidFill>
              </a:defRPr>
            </a:lvl1pPr>
          </a:lstStyle>
          <a:p>
            <a:r>
              <a:rPr lang="en-US" smtClean="0"/>
              <a:t>Click to edit Master title style</a:t>
            </a:r>
            <a:endParaRPr lang="en-US" dirty="0"/>
          </a:p>
        </p:txBody>
      </p:sp>
      <p:sp>
        <p:nvSpPr>
          <p:cNvPr id="8" name="Date Placeholder 7"/>
          <p:cNvSpPr>
            <a:spLocks noGrp="1"/>
          </p:cNvSpPr>
          <p:nvPr>
            <p:ph type="dt" sz="half" idx="10"/>
          </p:nvPr>
        </p:nvSpPr>
        <p:spPr/>
        <p:txBody>
          <a:bodyPr/>
          <a:lstStyle/>
          <a:p>
            <a:fld id="{E3E58471-D733-4C1E-A5C9-6739E46F7782}" type="datetime1">
              <a:rPr lang="en-US" smtClean="0"/>
              <a:pPr/>
              <a:t>11/12/2019</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Rectangle 5"/>
          <p:cNvSpPr/>
          <p:nvPr userDrawn="1"/>
        </p:nvSpPr>
        <p:spPr>
          <a:xfrm>
            <a:off x="7815942" y="302192"/>
            <a:ext cx="1344144" cy="10008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Picture Placeholder 12"/>
          <p:cNvSpPr>
            <a:spLocks noGrp="1"/>
          </p:cNvSpPr>
          <p:nvPr>
            <p:ph type="pic" sz="quarter" idx="13"/>
          </p:nvPr>
        </p:nvSpPr>
        <p:spPr>
          <a:xfrm>
            <a:off x="449943" y="1701800"/>
            <a:ext cx="8200572" cy="4286478"/>
          </a:xfrm>
          <a:ln w="127000" cap="sq">
            <a:noFill/>
            <a:miter lim="800000"/>
          </a:ln>
        </p:spPr>
        <p:txBody>
          <a:bodyPr/>
          <a:lstStyle/>
          <a:p>
            <a:endParaRPr lang="en-CA"/>
          </a:p>
        </p:txBody>
      </p:sp>
    </p:spTree>
    <p:extLst>
      <p:ext uri="{BB962C8B-B14F-4D97-AF65-F5344CB8AC3E}">
        <p14:creationId xmlns:p14="http://schemas.microsoft.com/office/powerpoint/2010/main" xmlns="" val="8514558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541EEB-ED22-4C3E-940F-143897051CEE}" type="datetime1">
              <a:rPr lang="en-US" smtClean="0"/>
              <a:pPr/>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888162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D049D6-914A-4341-ACC7-CF4326DE7D94}" type="datetime1">
              <a:rPr lang="en-US" smtClean="0"/>
              <a:pPr/>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42409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5049446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209439"/>
            <a:ext cx="7220760" cy="100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96347" y="351463"/>
            <a:ext cx="6828065" cy="85877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96346" y="1352264"/>
            <a:ext cx="8744453" cy="48620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p:cNvSpPr/>
          <p:nvPr userDrawn="1"/>
        </p:nvSpPr>
        <p:spPr>
          <a:xfrm>
            <a:off x="7335589" y="209439"/>
            <a:ext cx="1788208" cy="10008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1228601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A75E16-E5A7-4570-AE5B-A20CE8E57A39}" type="datetime1">
              <a:rPr lang="en-US" smtClean="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3711719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EA6AF5DD-B625-4F90-B330-E57722BB9ECF}" type="datetime1">
              <a:rPr lang="en-US" smtClean="0"/>
              <a:pPr/>
              <a:t>11/12/2019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6508343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280B5F5-C1E4-467A-BF87-8D40DAB03FF3}" type="datetime1">
              <a:rPr lang="en-US" smtClean="0"/>
              <a:pPr/>
              <a:t>11/12/2019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49204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1D6272D2-EC8C-498F-9B1A-8C405A60F491}" type="datetime1">
              <a:rPr lang="en-US" smtClean="0"/>
              <a:pPr/>
              <a:t>11/12/2019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255071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272D2-EC8C-498F-9B1A-8C405A60F491}" type="datetime1">
              <a:rPr lang="en-US" smtClean="0"/>
              <a:pPr/>
              <a:t>11/12/2019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
        <p:nvSpPr>
          <p:cNvPr id="3" name="Rectangle 2"/>
          <p:cNvSpPr/>
          <p:nvPr userDrawn="1"/>
        </p:nvSpPr>
        <p:spPr>
          <a:xfrm>
            <a:off x="0" y="754743"/>
            <a:ext cx="377371" cy="5297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8766629" y="754743"/>
            <a:ext cx="377371" cy="5297714"/>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621488" y="0"/>
            <a:ext cx="8145141" cy="990600"/>
          </a:xfrm>
        </p:spPr>
        <p:txBody>
          <a:bodyPr/>
          <a:lstStyle>
            <a:lvl1pPr>
              <a:defRPr>
                <a:solidFill>
                  <a:schemeClr val="accent1"/>
                </a:solidFill>
              </a:defRPr>
            </a:lvl1pPr>
          </a:lstStyle>
          <a:p>
            <a:r>
              <a:rPr lang="en-US" smtClean="0"/>
              <a:t>Click to edit Master title style</a:t>
            </a:r>
            <a:endParaRPr lang="en-CA"/>
          </a:p>
        </p:txBody>
      </p:sp>
    </p:spTree>
    <p:extLst>
      <p:ext uri="{BB962C8B-B14F-4D97-AF65-F5344CB8AC3E}">
        <p14:creationId xmlns:p14="http://schemas.microsoft.com/office/powerpoint/2010/main" xmlns="" val="680945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381F32-E0CA-4574-A724-14009FD58E63}" type="datetime1">
              <a:rPr lang="en-US" smtClean="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609687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486D3979-3585-4003-AAEF-30826E813684}" type="datetime1">
              <a:rPr lang="en-US" smtClean="0"/>
              <a:pPr/>
              <a:t>11/12/2019</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87059441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52" r:id="rId3"/>
    <p:sldLayoutId id="2147483843" r:id="rId4"/>
    <p:sldLayoutId id="2147483844" r:id="rId5"/>
    <p:sldLayoutId id="2147483845" r:id="rId6"/>
    <p:sldLayoutId id="2147483846" r:id="rId7"/>
    <p:sldLayoutId id="2147483854" r:id="rId8"/>
    <p:sldLayoutId id="2147483847" r:id="rId9"/>
    <p:sldLayoutId id="2147483848" r:id="rId10"/>
    <p:sldLayoutId id="2147483849" r:id="rId11"/>
    <p:sldLayoutId id="2147483853" r:id="rId12"/>
    <p:sldLayoutId id="2147483850" r:id="rId13"/>
    <p:sldLayoutId id="2147483851"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695" y="2159973"/>
            <a:ext cx="4114800" cy="2121788"/>
          </a:xfrm>
        </p:spPr>
        <p:txBody>
          <a:bodyPr>
            <a:normAutofit fontScale="90000"/>
          </a:bodyPr>
          <a:lstStyle/>
          <a:p>
            <a:r>
              <a:rPr lang="en-CA" dirty="0" smtClean="0"/>
              <a:t>Process Safety Management</a:t>
            </a:r>
            <a:endParaRPr lang="en-CA" dirty="0"/>
          </a:p>
        </p:txBody>
      </p:sp>
      <p:sp>
        <p:nvSpPr>
          <p:cNvPr id="3" name="Subtitle 2"/>
          <p:cNvSpPr>
            <a:spLocks noGrp="1"/>
          </p:cNvSpPr>
          <p:nvPr>
            <p:ph type="subTitle" idx="1"/>
          </p:nvPr>
        </p:nvSpPr>
        <p:spPr>
          <a:xfrm>
            <a:off x="512695" y="4281761"/>
            <a:ext cx="2223231" cy="1297098"/>
          </a:xfrm>
        </p:spPr>
        <p:txBody>
          <a:bodyPr>
            <a:noAutofit/>
          </a:bodyPr>
          <a:lstStyle/>
          <a:p>
            <a:pPr marL="214308" indent="-214308">
              <a:buClr>
                <a:schemeClr val="accent4"/>
              </a:buClr>
              <a:buFont typeface="Wingdings" panose="05000000000000000000" pitchFamily="2" charset="2"/>
              <a:buChar char="Ø"/>
            </a:pPr>
            <a:r>
              <a:rPr lang="en-CA" dirty="0">
                <a:solidFill>
                  <a:schemeClr val="bg1"/>
                </a:solidFill>
              </a:rPr>
              <a:t>Valerie Orr</a:t>
            </a:r>
          </a:p>
          <a:p>
            <a:pPr marL="214308" indent="-214308">
              <a:buClr>
                <a:schemeClr val="accent4"/>
              </a:buClr>
              <a:buFont typeface="Wingdings" panose="05000000000000000000" pitchFamily="2" charset="2"/>
              <a:buChar char="Ø"/>
            </a:pPr>
            <a:r>
              <a:rPr lang="en-CA" dirty="0" err="1">
                <a:solidFill>
                  <a:schemeClr val="bg1"/>
                </a:solidFill>
              </a:rPr>
              <a:t>Shazad</a:t>
            </a:r>
            <a:r>
              <a:rPr lang="en-CA" dirty="0">
                <a:solidFill>
                  <a:schemeClr val="bg1"/>
                </a:solidFill>
              </a:rPr>
              <a:t> </a:t>
            </a:r>
            <a:r>
              <a:rPr lang="en-CA" dirty="0" err="1">
                <a:solidFill>
                  <a:schemeClr val="bg1"/>
                </a:solidFill>
              </a:rPr>
              <a:t>Barghi</a:t>
            </a:r>
            <a:endParaRPr lang="en-CA" dirty="0">
              <a:solidFill>
                <a:schemeClr val="bg1"/>
              </a:solidFill>
            </a:endParaRPr>
          </a:p>
          <a:p>
            <a:pPr marL="214308" indent="-214308">
              <a:buClr>
                <a:schemeClr val="accent4"/>
              </a:buClr>
              <a:buFont typeface="Wingdings" panose="05000000000000000000" pitchFamily="2" charset="2"/>
              <a:buChar char="Ø"/>
            </a:pPr>
            <a:r>
              <a:rPr lang="en-CA" dirty="0">
                <a:solidFill>
                  <a:schemeClr val="bg1"/>
                </a:solidFill>
              </a:rPr>
              <a:t>Ralph </a:t>
            </a:r>
            <a:r>
              <a:rPr lang="en-CA" dirty="0" err="1">
                <a:solidFill>
                  <a:schemeClr val="bg1"/>
                </a:solidFill>
              </a:rPr>
              <a:t>Buchal</a:t>
            </a:r>
            <a:endParaRPr lang="en-CA" dirty="0">
              <a:solidFill>
                <a:schemeClr val="bg1"/>
              </a:solidFill>
            </a:endParaRPr>
          </a:p>
        </p:txBody>
      </p:sp>
    </p:spTree>
    <p:extLst>
      <p:ext uri="{BB962C8B-B14F-4D97-AF65-F5344CB8AC3E}">
        <p14:creationId xmlns:p14="http://schemas.microsoft.com/office/powerpoint/2010/main" xmlns="" val="2705796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PSM is a Proactive Risk Based Approach</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45672482"/>
              </p:ext>
            </p:extLst>
          </p:nvPr>
        </p:nvGraphicFramePr>
        <p:xfrm>
          <a:off x="2809843" y="1277848"/>
          <a:ext cx="5855959" cy="3771575"/>
        </p:xfrm>
        <a:graphic>
          <a:graphicData uri="http://schemas.openxmlformats.org/drawingml/2006/table">
            <a:tbl>
              <a:tblPr firstRow="1" bandRow="1">
                <a:tableStyleId>{5940675A-B579-460E-94D1-54222C63F5DA}</a:tableStyleId>
              </a:tblPr>
              <a:tblGrid>
                <a:gridCol w="2820333"/>
                <a:gridCol w="3035626"/>
              </a:tblGrid>
              <a:tr h="675087">
                <a:tc>
                  <a:txBody>
                    <a:bodyPr/>
                    <a:lstStyle/>
                    <a:p>
                      <a:pPr algn="ctr"/>
                      <a:r>
                        <a:rPr lang="en-CA" sz="2400" b="1" cap="all" baseline="0" dirty="0" smtClean="0"/>
                        <a:t>Proactive</a:t>
                      </a:r>
                      <a:endParaRPr lang="en-CA" sz="2400" b="1" cap="all" baseline="0" dirty="0">
                        <a:solidFill>
                          <a:schemeClr val="accent2">
                            <a:lumMod val="50000"/>
                          </a:schemeClr>
                        </a:solidFill>
                      </a:endParaRPr>
                    </a:p>
                  </a:txBody>
                  <a:tcPr marL="68580" marR="68580" marT="34290" marB="34290" anchor="ctr">
                    <a:solidFill>
                      <a:schemeClr val="bg2"/>
                    </a:solidFill>
                  </a:tcPr>
                </a:tc>
                <a:tc>
                  <a:txBody>
                    <a:bodyPr/>
                    <a:lstStyle/>
                    <a:p>
                      <a:pPr algn="ctr"/>
                      <a:r>
                        <a:rPr lang="en-CA" sz="2400" b="1" cap="all" baseline="0" dirty="0" smtClean="0"/>
                        <a:t>Reactive</a:t>
                      </a:r>
                      <a:endParaRPr lang="en-CA" sz="2400" b="1" cap="all" baseline="0" dirty="0">
                        <a:solidFill>
                          <a:schemeClr val="accent2">
                            <a:lumMod val="50000"/>
                          </a:schemeClr>
                        </a:solidFill>
                      </a:endParaRPr>
                    </a:p>
                  </a:txBody>
                  <a:tcPr marL="68580" marR="68580" marT="34290" marB="34290" anchor="ctr">
                    <a:solidFill>
                      <a:schemeClr val="bg2"/>
                    </a:solidFill>
                  </a:tcPr>
                </a:tc>
              </a:tr>
              <a:tr h="1102474">
                <a:tc>
                  <a:txBody>
                    <a:bodyPr/>
                    <a:lstStyle/>
                    <a:p>
                      <a:pPr marL="285750" indent="-285750" algn="l">
                        <a:buFont typeface="Arial" panose="020B0604020202020204" pitchFamily="34" charset="0"/>
                        <a:buChar char="•"/>
                      </a:pPr>
                      <a:r>
                        <a:rPr lang="en-CA" sz="1800" dirty="0" smtClean="0">
                          <a:solidFill>
                            <a:schemeClr val="tx1"/>
                          </a:solidFill>
                        </a:rPr>
                        <a:t>Implementing</a:t>
                      </a:r>
                      <a:r>
                        <a:rPr lang="en-CA" sz="1800" baseline="0" dirty="0" smtClean="0">
                          <a:solidFill>
                            <a:schemeClr val="tx1"/>
                          </a:solidFill>
                        </a:rPr>
                        <a:t> countermeasures to prevent an incident</a:t>
                      </a:r>
                      <a:endParaRPr lang="en-CA" sz="1800" i="1" dirty="0">
                        <a:solidFill>
                          <a:schemeClr val="tx1"/>
                        </a:solidFill>
                      </a:endParaRPr>
                    </a:p>
                  </a:txBody>
                  <a:tcPr marL="68580" marR="68580" marT="34290" marB="34290"/>
                </a:tc>
                <a:tc>
                  <a:txBody>
                    <a:bodyPr/>
                    <a:lstStyle/>
                    <a:p>
                      <a:pPr marL="285750" indent="-285750" algn="l">
                        <a:buFont typeface="Arial" panose="020B0604020202020204" pitchFamily="34" charset="0"/>
                        <a:buChar char="•"/>
                      </a:pPr>
                      <a:r>
                        <a:rPr lang="en-CA" sz="1800" dirty="0" smtClean="0">
                          <a:solidFill>
                            <a:schemeClr val="tx1"/>
                          </a:solidFill>
                        </a:rPr>
                        <a:t>Implementing countermeasures after an incident has occurred</a:t>
                      </a:r>
                      <a:endParaRPr lang="en-CA" sz="1800" i="1" dirty="0">
                        <a:solidFill>
                          <a:schemeClr val="tx1"/>
                        </a:solidFill>
                      </a:endParaRPr>
                    </a:p>
                  </a:txBody>
                  <a:tcPr marL="68580" marR="68580" marT="34290" marB="34290"/>
                </a:tc>
              </a:tr>
              <a:tr h="1102474">
                <a:tc>
                  <a:txBody>
                    <a:bodyPr/>
                    <a:lstStyle/>
                    <a:p>
                      <a:pPr marL="285750" indent="-285750">
                        <a:buFont typeface="Arial" panose="020B0604020202020204" pitchFamily="34" charset="0"/>
                        <a:buChar char="•"/>
                      </a:pPr>
                      <a:r>
                        <a:rPr lang="en-CA" sz="1800" dirty="0" smtClean="0"/>
                        <a:t>Perform hazard analysis and risk</a:t>
                      </a:r>
                      <a:r>
                        <a:rPr lang="en-CA" sz="1800" baseline="0" dirty="0" smtClean="0"/>
                        <a:t> assessment</a:t>
                      </a:r>
                      <a:endParaRPr lang="en-CA" sz="1800" dirty="0"/>
                    </a:p>
                  </a:txBody>
                  <a:tcPr marL="68580" marR="68580" marT="34290" marB="34290"/>
                </a:tc>
                <a:tc>
                  <a:txBody>
                    <a:bodyPr/>
                    <a:lstStyle/>
                    <a:p>
                      <a:pPr marL="285750" indent="-285750">
                        <a:buFont typeface="Arial" panose="020B0604020202020204" pitchFamily="34" charset="0"/>
                        <a:buChar char="•"/>
                      </a:pPr>
                      <a:r>
                        <a:rPr lang="en-CA" sz="1800" dirty="0" smtClean="0"/>
                        <a:t>Perform incident</a:t>
                      </a:r>
                      <a:r>
                        <a:rPr lang="en-CA" sz="1800" baseline="0" dirty="0" smtClean="0"/>
                        <a:t> investigation and determine root cause</a:t>
                      </a:r>
                    </a:p>
                  </a:txBody>
                  <a:tcPr marL="68580" marR="68580" marT="34290" marB="34290"/>
                </a:tc>
              </a:tr>
              <a:tr h="763251">
                <a:tc>
                  <a:txBody>
                    <a:bodyPr/>
                    <a:lstStyle/>
                    <a:p>
                      <a:pPr marL="285750" indent="-285750">
                        <a:buFont typeface="Arial" panose="020B0604020202020204" pitchFamily="34" charset="0"/>
                        <a:buChar char="•"/>
                      </a:pPr>
                      <a:r>
                        <a:rPr lang="en-CA" sz="1800" dirty="0" smtClean="0">
                          <a:solidFill>
                            <a:schemeClr val="tx1"/>
                          </a:solidFill>
                        </a:rPr>
                        <a:t>Practice</a:t>
                      </a:r>
                      <a:r>
                        <a:rPr lang="en-CA" sz="1800" baseline="0" dirty="0" smtClean="0">
                          <a:solidFill>
                            <a:schemeClr val="tx1"/>
                          </a:solidFill>
                        </a:rPr>
                        <a:t> inherently safer design</a:t>
                      </a:r>
                      <a:endParaRPr lang="en-CA" sz="1800" dirty="0">
                        <a:solidFill>
                          <a:schemeClr val="tx1"/>
                        </a:solidFill>
                      </a:endParaRPr>
                    </a:p>
                  </a:txBody>
                  <a:tcPr marL="68580" marR="68580" marT="34290" marB="34290"/>
                </a:tc>
                <a:tc>
                  <a:txBody>
                    <a:bodyPr/>
                    <a:lstStyle/>
                    <a:p>
                      <a:pPr marL="285750" indent="-285750">
                        <a:buFont typeface="Arial" panose="020B0604020202020204" pitchFamily="34" charset="0"/>
                        <a:buChar char="•"/>
                      </a:pPr>
                      <a:r>
                        <a:rPr lang="en-CA" sz="1800" strike="noStrike" baseline="0" dirty="0" smtClean="0">
                          <a:solidFill>
                            <a:schemeClr val="tx1"/>
                          </a:solidFill>
                        </a:rPr>
                        <a:t>Design &amp; install additional layers of protection after an incident</a:t>
                      </a:r>
                      <a:endParaRPr lang="en-CA" sz="1800" strike="sngStrike" baseline="0" dirty="0" smtClean="0">
                        <a:solidFill>
                          <a:schemeClr val="tx1"/>
                        </a:solidFill>
                      </a:endParaRPr>
                    </a:p>
                  </a:txBody>
                  <a:tcPr marL="68580" marR="68580" marT="34290" marB="34290"/>
                </a:tc>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10</a:t>
            </a:fld>
            <a:endParaRPr lang="en-US" dirty="0"/>
          </a:p>
        </p:txBody>
      </p:sp>
      <p:sp>
        <p:nvSpPr>
          <p:cNvPr id="19" name="Content Placeholder 2"/>
          <p:cNvSpPr txBox="1">
            <a:spLocks/>
          </p:cNvSpPr>
          <p:nvPr/>
        </p:nvSpPr>
        <p:spPr>
          <a:xfrm>
            <a:off x="8288388" y="4912073"/>
            <a:ext cx="522621" cy="62121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CA" dirty="0" smtClean="0"/>
              <a:t>[1]</a:t>
            </a:r>
          </a:p>
        </p:txBody>
      </p:sp>
      <p:grpSp>
        <p:nvGrpSpPr>
          <p:cNvPr id="20" name="Group 19"/>
          <p:cNvGrpSpPr/>
          <p:nvPr/>
        </p:nvGrpSpPr>
        <p:grpSpPr>
          <a:xfrm>
            <a:off x="189688" y="6182578"/>
            <a:ext cx="8316639" cy="538898"/>
            <a:chOff x="1249680" y="6197517"/>
            <a:chExt cx="7749864" cy="540000"/>
          </a:xfrm>
        </p:grpSpPr>
        <p:sp>
          <p:nvSpPr>
            <p:cNvPr id="21" name="Rectangle 20">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22" name="Rectangle 21">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23" name="Rectangle 22">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4" name="Rectangle 23">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5" name="Rectangle 24">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3262296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AB73BC-B049-4115-A692-8D63A059BFB8}" type="slidenum">
              <a:rPr lang="en-US" smtClean="0"/>
              <a:pPr/>
              <a:t>11</a:t>
            </a:fld>
            <a:endParaRPr lang="en-US" dirty="0"/>
          </a:p>
        </p:txBody>
      </p:sp>
      <p:sp>
        <p:nvSpPr>
          <p:cNvPr id="4" name="Title 3"/>
          <p:cNvSpPr>
            <a:spLocks noGrp="1"/>
          </p:cNvSpPr>
          <p:nvPr>
            <p:ph type="title" idx="4294967295"/>
          </p:nvPr>
        </p:nvSpPr>
        <p:spPr>
          <a:xfrm>
            <a:off x="455945" y="173773"/>
            <a:ext cx="8145462" cy="990600"/>
          </a:xfrm>
        </p:spPr>
        <p:txBody>
          <a:bodyPr/>
          <a:lstStyle/>
          <a:p>
            <a:pPr algn="ctr"/>
            <a:r>
              <a:rPr lang="en-CA" dirty="0" smtClean="0">
                <a:solidFill>
                  <a:schemeClr val="accent1"/>
                </a:solidFill>
              </a:rPr>
              <a:t>PSM is a subset of system safety</a:t>
            </a:r>
            <a:endParaRPr lang="en-CA" dirty="0">
              <a:solidFill>
                <a:schemeClr val="accent1"/>
              </a:solidFill>
            </a:endParaRPr>
          </a:p>
        </p:txBody>
      </p:sp>
      <p:pic>
        <p:nvPicPr>
          <p:cNvPr id="33" name="Picture 32"/>
          <p:cNvPicPr>
            <a:picLocks noChangeAspect="1"/>
          </p:cNvPicPr>
          <p:nvPr/>
        </p:nvPicPr>
        <p:blipFill rotWithShape="1">
          <a:blip r:embed="rId3">
            <a:extLst>
              <a:ext uri="{28A0092B-C50C-407E-A947-70E740481C1C}">
                <a14:useLocalDpi xmlns:a14="http://schemas.microsoft.com/office/drawing/2010/main" xmlns="" val="0"/>
              </a:ext>
            </a:extLst>
          </a:blip>
          <a:srcRect l="2210" b="3695"/>
          <a:stretch/>
        </p:blipFill>
        <p:spPr>
          <a:xfrm>
            <a:off x="455945" y="1164373"/>
            <a:ext cx="8310905" cy="4603871"/>
          </a:xfrm>
          <a:prstGeom prst="rect">
            <a:avLst/>
          </a:prstGeom>
        </p:spPr>
      </p:pic>
      <p:grpSp>
        <p:nvGrpSpPr>
          <p:cNvPr id="12" name="Group 11"/>
          <p:cNvGrpSpPr/>
          <p:nvPr/>
        </p:nvGrpSpPr>
        <p:grpSpPr>
          <a:xfrm>
            <a:off x="189688" y="6182578"/>
            <a:ext cx="8316639" cy="538898"/>
            <a:chOff x="1249680" y="6197517"/>
            <a:chExt cx="7749864" cy="540000"/>
          </a:xfrm>
        </p:grpSpPr>
        <p:sp>
          <p:nvSpPr>
            <p:cNvPr id="13" name="Rectangle 12">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4254415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AB73BC-B049-4115-A692-8D63A059BFB8}" type="slidenum">
              <a:rPr lang="en-US" smtClean="0"/>
              <a:pPr/>
              <a:t>12</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738878547"/>
              </p:ext>
            </p:extLst>
          </p:nvPr>
        </p:nvGraphicFramePr>
        <p:xfrm>
          <a:off x="297155" y="192610"/>
          <a:ext cx="8573311" cy="5770377"/>
        </p:xfrm>
        <a:graphic>
          <a:graphicData uri="http://schemas.openxmlformats.org/drawingml/2006/table">
            <a:tbl>
              <a:tblPr firstRow="1" bandRow="1">
                <a:tableStyleId>{2D5ABB26-0587-4C30-8999-92F81FD0307C}</a:tableStyleId>
              </a:tblPr>
              <a:tblGrid>
                <a:gridCol w="4102110"/>
                <a:gridCol w="171898"/>
                <a:gridCol w="2273083"/>
                <a:gridCol w="2026220"/>
              </a:tblGrid>
              <a:tr h="37782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4"/>
                          </a:solidFill>
                          <a:latin typeface="Adobe Gothic Std B" panose="020B0800000000000000" pitchFamily="34" charset="-128"/>
                          <a:ea typeface="Adobe Gothic Std B" panose="020B0800000000000000" pitchFamily="34" charset="-128"/>
                        </a:rPr>
                        <a:t>OCCUPATIONAL HEALTH &amp; SAFETY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CA" sz="1800" b="1" dirty="0" smtClean="0">
                        <a:solidFill>
                          <a:schemeClr val="accent2"/>
                        </a:solidFill>
                        <a:latin typeface="Adobe Gothic Std B" panose="020B0800000000000000" pitchFamily="34" charset="-128"/>
                        <a:ea typeface="Adobe Gothic Std B" panose="020B0800000000000000" pitchFamily="34" charset="-128"/>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3"/>
                          </a:solidFill>
                          <a:latin typeface="Adobe Gothic Std B" panose="020B0800000000000000" pitchFamily="34" charset="-128"/>
                          <a:ea typeface="Adobe Gothic Std B" panose="020B0800000000000000" pitchFamily="34" charset="-128"/>
                        </a:rPr>
                        <a:t>PROCESS SAFETY</a:t>
                      </a:r>
                      <a:endParaRPr lang="en-CA" sz="1800" dirty="0">
                        <a:solidFill>
                          <a:schemeClr val="accent3"/>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r>
              <a:tr h="1444018">
                <a:tc>
                  <a:txBody>
                    <a:bodyPr/>
                    <a:lstStyle/>
                    <a:p>
                      <a:pPr marL="204155" indent="-204155">
                        <a:buFont typeface="Wingdings" panose="05000000000000000000" pitchFamily="2" charset="2"/>
                        <a:buChar char="§"/>
                      </a:pPr>
                      <a:r>
                        <a:rPr lang="en-CA" sz="1600" dirty="0" smtClean="0">
                          <a:solidFill>
                            <a:schemeClr val="tx1"/>
                          </a:solidFill>
                        </a:rPr>
                        <a:t>Individual-oriented &amp; controlled</a:t>
                      </a:r>
                    </a:p>
                    <a:p>
                      <a:pPr marL="204155" indent="-204155">
                        <a:buFont typeface="Wingdings" panose="05000000000000000000" pitchFamily="2" charset="2"/>
                        <a:buChar char="§"/>
                      </a:pPr>
                      <a:r>
                        <a:rPr lang="en-CA" sz="1600" dirty="0" smtClean="0">
                          <a:solidFill>
                            <a:schemeClr val="tx1"/>
                          </a:solidFill>
                        </a:rPr>
                        <a:t>Focused on direct interaction between</a:t>
                      </a:r>
                      <a:r>
                        <a:rPr lang="en-CA" sz="1600" baseline="0" dirty="0" smtClean="0">
                          <a:solidFill>
                            <a:schemeClr val="tx1"/>
                          </a:solidFill>
                        </a:rPr>
                        <a:t> individual and equipment or structures</a:t>
                      </a:r>
                      <a:endParaRPr lang="en-CA" sz="1600" dirty="0" smtClean="0">
                        <a:solidFill>
                          <a:schemeClr val="tx1"/>
                        </a:solidFill>
                      </a:endParaRPr>
                    </a:p>
                    <a:p>
                      <a:pPr marL="204155" indent="-204155">
                        <a:buFont typeface="Wingdings" panose="05000000000000000000" pitchFamily="2" charset="2"/>
                        <a:buChar char="§"/>
                      </a:pPr>
                      <a:r>
                        <a:rPr lang="en-CA" sz="1600" dirty="0" smtClean="0">
                          <a:solidFill>
                            <a:schemeClr val="tx1"/>
                          </a:solidFill>
                        </a:rPr>
                        <a:t>Specific impact</a:t>
                      </a:r>
                    </a:p>
                    <a:p>
                      <a:pPr marL="204155" indent="-204155">
                        <a:buFont typeface="Wingdings" panose="05000000000000000000" pitchFamily="2" charset="2"/>
                        <a:buChar char="§"/>
                      </a:pPr>
                      <a:r>
                        <a:rPr lang="en-CA" sz="1600" dirty="0" smtClean="0"/>
                        <a:t>Work place rules &amp; safety equipment</a:t>
                      </a:r>
                    </a:p>
                    <a:p>
                      <a:pPr marL="204155" indent="-204155">
                        <a:buFont typeface="Wingdings" panose="05000000000000000000" pitchFamily="2" charset="2"/>
                        <a:buChar char="§"/>
                      </a:pPr>
                      <a:r>
                        <a:rPr lang="en-CA" sz="1600" dirty="0" smtClean="0"/>
                        <a:t>Worker training &amp; supervision</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buFont typeface="Wingdings" panose="05000000000000000000" pitchFamily="2" charset="2"/>
                        <a:buNone/>
                      </a:pPr>
                      <a:endParaRPr lang="en-CA" sz="1600" dirty="0" smtClean="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204155" indent="-204155">
                        <a:buFont typeface="Wingdings" panose="05000000000000000000" pitchFamily="2" charset="2"/>
                        <a:buChar char="§"/>
                      </a:pPr>
                      <a:r>
                        <a:rPr lang="en-CA" sz="1600" dirty="0" smtClean="0"/>
                        <a:t>Cooperative </a:t>
                      </a:r>
                    </a:p>
                    <a:p>
                      <a:pPr marL="204155" indent="-204155">
                        <a:buFont typeface="Wingdings" panose="05000000000000000000" pitchFamily="2" charset="2"/>
                        <a:buChar char="§"/>
                      </a:pPr>
                      <a:r>
                        <a:rPr lang="en-CA" sz="1600" dirty="0" smtClean="0"/>
                        <a:t>Broad impact</a:t>
                      </a:r>
                    </a:p>
                    <a:p>
                      <a:pPr marL="204155" indent="-204155">
                        <a:buFont typeface="Wingdings" panose="05000000000000000000" pitchFamily="2" charset="2"/>
                        <a:buChar char="§"/>
                      </a:pPr>
                      <a:r>
                        <a:rPr lang="en-CA" sz="1600" dirty="0" smtClean="0"/>
                        <a:t>Systems</a:t>
                      </a:r>
                    </a:p>
                    <a:p>
                      <a:pPr marL="204155" indent="-204155">
                        <a:buFont typeface="Wingdings" panose="05000000000000000000" pitchFamily="2" charset="2"/>
                        <a:buChar char="§"/>
                      </a:pPr>
                      <a:r>
                        <a:rPr lang="en-CA" sz="1600" dirty="0" smtClean="0"/>
                        <a:t>Little individual control</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CA"/>
                    </a:p>
                  </a:txBody>
                  <a:tcPr/>
                </a:tc>
              </a:tr>
              <a:tr h="32328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4"/>
                          </a:solidFill>
                          <a:latin typeface="Adobe Gothic Std B" panose="020B0800000000000000" pitchFamily="34" charset="-128"/>
                          <a:ea typeface="Adobe Gothic Std B" panose="020B0800000000000000" pitchFamily="34" charset="-128"/>
                        </a:rPr>
                        <a:t>Examples</a:t>
                      </a:r>
                      <a:r>
                        <a:rPr lang="en-CA" sz="1800" b="1" baseline="0" dirty="0" smtClean="0">
                          <a:solidFill>
                            <a:schemeClr val="accent4"/>
                          </a:solidFill>
                          <a:latin typeface="Adobe Gothic Std B" panose="020B0800000000000000" pitchFamily="34" charset="-128"/>
                          <a:ea typeface="Adobe Gothic Std B" panose="020B0800000000000000" pitchFamily="34" charset="-128"/>
                        </a:rPr>
                        <a:t> of Possible Incidents</a:t>
                      </a:r>
                      <a:endParaRPr lang="en-CA" sz="1800" b="1" dirty="0" smtClean="0">
                        <a:solidFill>
                          <a:schemeClr val="accent4"/>
                        </a:solidFill>
                        <a:latin typeface="Adobe Gothic Std B" panose="020B0800000000000000" pitchFamily="34" charset="-128"/>
                        <a:ea typeface="Adobe Gothic Std B" panose="020B0800000000000000" pitchFamily="34" charset="-128"/>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CA" sz="1800" b="1" dirty="0" smtClean="0">
                        <a:solidFill>
                          <a:schemeClr val="accent2"/>
                        </a:solidFill>
                        <a:latin typeface="Adobe Gothic Std B" panose="020B0800000000000000" pitchFamily="34" charset="-128"/>
                        <a:ea typeface="Adobe Gothic Std B" panose="020B0800000000000000" pitchFamily="34" charset="-128"/>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3"/>
                          </a:solidFill>
                          <a:latin typeface="Adobe Gothic Std B" panose="020B0800000000000000" pitchFamily="34" charset="-128"/>
                          <a:ea typeface="Adobe Gothic Std B" panose="020B0800000000000000" pitchFamily="34" charset="-128"/>
                        </a:rPr>
                        <a:t>Examples</a:t>
                      </a:r>
                      <a:r>
                        <a:rPr lang="en-CA" sz="1800" b="1" baseline="0" dirty="0" smtClean="0">
                          <a:solidFill>
                            <a:schemeClr val="accent3"/>
                          </a:solidFill>
                          <a:latin typeface="Adobe Gothic Std B" panose="020B0800000000000000" pitchFamily="34" charset="-128"/>
                          <a:ea typeface="Adobe Gothic Std B" panose="020B0800000000000000" pitchFamily="34" charset="-128"/>
                        </a:rPr>
                        <a:t> of Possible Incidents</a:t>
                      </a:r>
                      <a:endParaRPr lang="en-CA" sz="1800" dirty="0">
                        <a:solidFill>
                          <a:schemeClr val="accent3"/>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r>
              <a:tr h="1673911">
                <a:tc>
                  <a:txBody>
                    <a:bodyPr/>
                    <a:lstStyle/>
                    <a:p>
                      <a:pPr marL="285750" indent="-285750">
                        <a:buFont typeface="Arial" panose="020B0604020202020204" pitchFamily="34" charset="0"/>
                        <a:buChar char="•"/>
                      </a:pPr>
                      <a:r>
                        <a:rPr lang="en-CA" sz="1600" dirty="0" smtClean="0"/>
                        <a:t>Fall</a:t>
                      </a:r>
                    </a:p>
                    <a:p>
                      <a:pPr marL="285750" indent="-285750">
                        <a:buFont typeface="Arial" panose="020B0604020202020204" pitchFamily="34" charset="0"/>
                        <a:buChar char="•"/>
                      </a:pPr>
                      <a:r>
                        <a:rPr lang="en-CA" sz="1600" dirty="0" smtClean="0"/>
                        <a:t>Spill</a:t>
                      </a:r>
                    </a:p>
                    <a:p>
                      <a:pPr marL="285750" indent="-285750">
                        <a:buFont typeface="Arial" panose="020B0604020202020204" pitchFamily="34" charset="0"/>
                        <a:buChar char="•"/>
                      </a:pPr>
                      <a:r>
                        <a:rPr lang="en-CA" sz="1600" dirty="0" smtClean="0"/>
                        <a:t>Electrocution</a:t>
                      </a:r>
                    </a:p>
                    <a:p>
                      <a:pPr marL="285750" indent="-285750">
                        <a:buFont typeface="Arial" panose="020B0604020202020204" pitchFamily="34" charset="0"/>
                        <a:buChar char="•"/>
                      </a:pPr>
                      <a:r>
                        <a:rPr lang="en-CA" sz="1600" dirty="0" smtClean="0"/>
                        <a:t>Asphyxiation</a:t>
                      </a:r>
                    </a:p>
                    <a:p>
                      <a:pPr marL="285750" indent="-285750">
                        <a:buFont typeface="Arial" panose="020B0604020202020204" pitchFamily="34" charset="0"/>
                        <a:buChar char="•"/>
                      </a:pPr>
                      <a:r>
                        <a:rPr lang="en-CA" sz="1600" dirty="0" smtClean="0"/>
                        <a:t>Hearing</a:t>
                      </a:r>
                      <a:r>
                        <a:rPr lang="en-CA" sz="1600" baseline="0" dirty="0" smtClean="0"/>
                        <a:t> Impairment and other chronic injuries</a:t>
                      </a:r>
                    </a:p>
                    <a:p>
                      <a:pPr marL="285750" indent="-285750">
                        <a:buFont typeface="Arial" panose="020B0604020202020204" pitchFamily="34" charset="0"/>
                        <a:buChar char="•"/>
                      </a:pPr>
                      <a:r>
                        <a:rPr lang="en-CA" sz="1600" baseline="0" dirty="0" smtClean="0"/>
                        <a:t>Minor injuries (pinch, banged knee, etc.)</a:t>
                      </a:r>
                      <a:endParaRPr lang="en-CA" sz="16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285750" indent="-285750">
                        <a:buFont typeface="Arial" panose="020B0604020202020204" pitchFamily="34" charset="0"/>
                        <a:buChar char="•"/>
                      </a:pPr>
                      <a:endParaRPr lang="en-CA" sz="16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285750" indent="-285750">
                        <a:buFont typeface="Arial" panose="020B0604020202020204" pitchFamily="34" charset="0"/>
                        <a:buChar char="•"/>
                      </a:pPr>
                      <a:r>
                        <a:rPr lang="en-CA" sz="1600" dirty="0" smtClean="0"/>
                        <a:t>Explosion</a:t>
                      </a:r>
                    </a:p>
                    <a:p>
                      <a:pPr marL="285750" indent="-285750">
                        <a:buFont typeface="Arial" panose="020B0604020202020204" pitchFamily="34" charset="0"/>
                        <a:buChar char="•"/>
                      </a:pPr>
                      <a:r>
                        <a:rPr lang="en-CA" sz="1600" dirty="0" smtClean="0"/>
                        <a:t>Release of hazardous chemical</a:t>
                      </a:r>
                    </a:p>
                    <a:p>
                      <a:pPr marL="285750" indent="-285750">
                        <a:buFont typeface="Arial" panose="020B0604020202020204" pitchFamily="34" charset="0"/>
                        <a:buChar char="•"/>
                      </a:pPr>
                      <a:r>
                        <a:rPr lang="en-CA" sz="1600" dirty="0" smtClean="0"/>
                        <a:t>Fire</a:t>
                      </a:r>
                    </a:p>
                    <a:p>
                      <a:pPr marL="285750" indent="-285750">
                        <a:buFont typeface="Arial" panose="020B0604020202020204" pitchFamily="34" charset="0"/>
                        <a:buChar char="•"/>
                      </a:pPr>
                      <a:r>
                        <a:rPr lang="en-CA" sz="1600" dirty="0" smtClean="0"/>
                        <a:t>Release of hazardous energy</a:t>
                      </a:r>
                      <a:endParaRPr lang="en-CA" sz="16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CA"/>
                    </a:p>
                  </a:txBody>
                  <a:tcPr/>
                </a:tc>
              </a:tr>
              <a:tr h="32328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4"/>
                          </a:solidFill>
                          <a:latin typeface="Adobe Gothic Std B" panose="020B0800000000000000" pitchFamily="34" charset="-128"/>
                          <a:ea typeface="Adobe Gothic Std B" panose="020B0800000000000000" pitchFamily="34" charset="-128"/>
                        </a:rPr>
                        <a:t>Examples of Safeguards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CA" sz="1800" b="1" dirty="0" smtClean="0">
                        <a:solidFill>
                          <a:schemeClr val="accent2"/>
                        </a:solidFill>
                        <a:latin typeface="Adobe Gothic Std B" panose="020B0800000000000000" pitchFamily="34" charset="-128"/>
                        <a:ea typeface="Adobe Gothic Std B" panose="020B0800000000000000" pitchFamily="34" charset="-128"/>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3"/>
                          </a:solidFill>
                          <a:latin typeface="Adobe Gothic Std B" panose="020B0800000000000000" pitchFamily="34" charset="-128"/>
                          <a:ea typeface="Adobe Gothic Std B" panose="020B0800000000000000" pitchFamily="34" charset="-128"/>
                        </a:rPr>
                        <a:t>Examples of Safeguards</a:t>
                      </a:r>
                      <a:endParaRPr lang="en-CA" sz="1800" dirty="0">
                        <a:solidFill>
                          <a:schemeClr val="accent3"/>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r>
              <a:tr h="323288">
                <a:tc rowSpan="2">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Hazardous Work Permits </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Personal Protective Equipment</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Ventilation systems, confined space entry </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Guardrails, equipment guards</a:t>
                      </a:r>
                      <a:endParaRPr lang="en-CA" sz="18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endParaRPr lang="en-CA" sz="18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b="1" dirty="0" smtClean="0"/>
                        <a:t>DESIGN</a:t>
                      </a:r>
                      <a:endParaRPr lang="en-CA" sz="1800" b="1"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CA" sz="1800" b="1" dirty="0" smtClean="0"/>
                        <a:t>OPERATIONS</a:t>
                      </a:r>
                      <a:endParaRPr lang="en-CA" sz="1800" b="1"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056774">
                <a:tc vMerge="1">
                  <a:txBody>
                    <a:bodyPr/>
                    <a:lstStyle/>
                    <a:p>
                      <a:endParaRPr lang="en-CA"/>
                    </a:p>
                  </a:txBody>
                  <a:tcPr/>
                </a:tc>
                <a:tc vMerge="1">
                  <a:txBody>
                    <a:bodyPr/>
                    <a:lstStyle/>
                    <a:p>
                      <a:endParaRPr lang="en-CA"/>
                    </a:p>
                  </a:txBody>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solidFill>
                            <a:schemeClr val="tx1"/>
                          </a:solidFill>
                        </a:rPr>
                        <a:t>Pressure Safety </a:t>
                      </a:r>
                      <a:r>
                        <a:rPr lang="en-CA" sz="1600" dirty="0" smtClean="0"/>
                        <a:t>Valves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Inherently Safer Design</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Equipment Interlocks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Process Alarms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Maintenance</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Inspections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Training</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Procedures</a:t>
                      </a:r>
                      <a:endParaRPr lang="en-CA" sz="18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11" name="Content Placeholder 2"/>
          <p:cNvSpPr txBox="1">
            <a:spLocks/>
          </p:cNvSpPr>
          <p:nvPr/>
        </p:nvSpPr>
        <p:spPr>
          <a:xfrm>
            <a:off x="8053287" y="192610"/>
            <a:ext cx="906079" cy="42474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CA" dirty="0" smtClean="0"/>
              <a:t>[5,6, 7]</a:t>
            </a:r>
            <a:endParaRPr lang="en-CA"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680108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PSM Important?</a:t>
            </a:r>
            <a:endParaRPr lang="en-CA" dirty="0"/>
          </a:p>
        </p:txBody>
      </p:sp>
      <p:sp>
        <p:nvSpPr>
          <p:cNvPr id="3" name="Content Placeholder 2"/>
          <p:cNvSpPr>
            <a:spLocks noGrp="1"/>
          </p:cNvSpPr>
          <p:nvPr>
            <p:ph idx="1"/>
          </p:nvPr>
        </p:nvSpPr>
        <p:spPr>
          <a:xfrm>
            <a:off x="2803514" y="898520"/>
            <a:ext cx="5981700" cy="4571255"/>
          </a:xfrm>
        </p:spPr>
        <p:txBody>
          <a:bodyPr>
            <a:noAutofit/>
          </a:bodyPr>
          <a:lstStyle/>
          <a:p>
            <a:r>
              <a:rPr lang="en-CA" sz="2000" dirty="0"/>
              <a:t>PSM is important because loss of containment events in the process industries can have </a:t>
            </a:r>
            <a:r>
              <a:rPr lang="en-CA" sz="2000" b="1" dirty="0"/>
              <a:t>DIRE </a:t>
            </a:r>
            <a:r>
              <a:rPr lang="en-CA" sz="2000" dirty="0"/>
              <a:t>consequences for employees, the public, and the company. </a:t>
            </a:r>
          </a:p>
          <a:p>
            <a:r>
              <a:rPr lang="en-CA" sz="2000" dirty="0"/>
              <a:t>Several major chemical catastrophes have demonstrated the need for </a:t>
            </a:r>
            <a:r>
              <a:rPr lang="en-CA" sz="2000" dirty="0" smtClean="0"/>
              <a:t>effective PSM </a:t>
            </a:r>
            <a:r>
              <a:rPr lang="en-CA" sz="2000" dirty="0"/>
              <a:t>and the potential devastation of a </a:t>
            </a:r>
            <a:r>
              <a:rPr lang="en-CA" sz="2000" dirty="0" smtClean="0"/>
              <a:t>dysfunctional </a:t>
            </a:r>
            <a:r>
              <a:rPr lang="en-CA" sz="2000" dirty="0"/>
              <a:t>system</a:t>
            </a:r>
          </a:p>
          <a:p>
            <a:pPr lvl="1"/>
            <a:endParaRPr lang="en-CA" sz="18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754873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few major industrial accidents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799874223"/>
              </p:ext>
            </p:extLst>
          </p:nvPr>
        </p:nvGraphicFramePr>
        <p:xfrm>
          <a:off x="189688" y="1426897"/>
          <a:ext cx="8693653" cy="4217158"/>
        </p:xfrm>
        <a:graphic>
          <a:graphicData uri="http://schemas.openxmlformats.org/drawingml/2006/table">
            <a:tbl>
              <a:tblPr firstRow="1" bandRow="1">
                <a:tableStyleId>{5940675A-B579-460E-94D1-54222C63F5DA}</a:tableStyleId>
              </a:tblPr>
              <a:tblGrid>
                <a:gridCol w="3567637"/>
                <a:gridCol w="5126016"/>
              </a:tblGrid>
              <a:tr h="376678">
                <a:tc>
                  <a:txBody>
                    <a:bodyPr/>
                    <a:lstStyle/>
                    <a:p>
                      <a:r>
                        <a:rPr lang="en-CA" sz="1800" b="1" cap="small" baseline="0" dirty="0" smtClean="0"/>
                        <a:t>Incident</a:t>
                      </a:r>
                      <a:endParaRPr lang="en-CA" sz="1800" b="1" cap="small" baseline="0" dirty="0"/>
                    </a:p>
                  </a:txBody>
                  <a:tcPr marL="68580" marR="68580" marT="34290" marB="34290">
                    <a:solidFill>
                      <a:schemeClr val="bg2"/>
                    </a:solidFill>
                  </a:tcPr>
                </a:tc>
                <a:tc>
                  <a:txBody>
                    <a:bodyPr/>
                    <a:lstStyle/>
                    <a:p>
                      <a:r>
                        <a:rPr lang="en-CA" sz="1800" b="1" cap="small" baseline="0" dirty="0" smtClean="0"/>
                        <a:t>Effects</a:t>
                      </a:r>
                      <a:endParaRPr lang="en-CA" sz="1800" b="1" cap="small" baseline="0" dirty="0"/>
                    </a:p>
                  </a:txBody>
                  <a:tcPr marL="68580" marR="68580" marT="34290" marB="34290">
                    <a:solidFill>
                      <a:schemeClr val="bg2"/>
                    </a:solidFill>
                  </a:tcPr>
                </a:tc>
              </a:tr>
              <a:tr h="840279">
                <a:tc>
                  <a:txBody>
                    <a:bodyPr/>
                    <a:lstStyle/>
                    <a:p>
                      <a:r>
                        <a:rPr lang="en-CA" sz="1800" dirty="0" smtClean="0"/>
                        <a:t>Bhopal, India,</a:t>
                      </a:r>
                      <a:r>
                        <a:rPr lang="en-CA" sz="1800" baseline="0" dirty="0" smtClean="0"/>
                        <a:t> 1984</a:t>
                      </a:r>
                    </a:p>
                    <a:p>
                      <a:r>
                        <a:rPr lang="en-CA" sz="1800" baseline="0" dirty="0" smtClean="0"/>
                        <a:t>Union Carbide</a:t>
                      </a:r>
                    </a:p>
                    <a:p>
                      <a:r>
                        <a:rPr lang="en-CA" sz="1800" baseline="0" dirty="0" smtClean="0"/>
                        <a:t>Methyl </a:t>
                      </a:r>
                      <a:r>
                        <a:rPr lang="en-CA" sz="1800" baseline="0" dirty="0" err="1" smtClean="0"/>
                        <a:t>Isocyanate</a:t>
                      </a:r>
                      <a:r>
                        <a:rPr lang="en-CA" sz="1800" baseline="0" dirty="0" smtClean="0"/>
                        <a:t> Release</a:t>
                      </a:r>
                      <a:endParaRPr lang="en-CA" sz="1800" dirty="0"/>
                    </a:p>
                  </a:txBody>
                  <a:tcPr marL="68580" marR="68580" marT="34290" marB="34290"/>
                </a:tc>
                <a:tc>
                  <a:txBody>
                    <a:bodyPr/>
                    <a:lstStyle/>
                    <a:p>
                      <a:r>
                        <a:rPr lang="en-CA" sz="1800" dirty="0" smtClean="0"/>
                        <a:t>&gt;3800 fatalities,</a:t>
                      </a:r>
                      <a:r>
                        <a:rPr lang="en-CA" sz="1800" baseline="0" dirty="0" smtClean="0"/>
                        <a:t> &gt;100 000 injuries, severe damage to area livestock and crops, long term health effects, $470 M compensation</a:t>
                      </a:r>
                      <a:endParaRPr lang="en-CA" sz="1800" dirty="0"/>
                    </a:p>
                  </a:txBody>
                  <a:tcPr marL="68580" marR="68580" marT="34290" marB="34290"/>
                </a:tc>
              </a:tr>
              <a:tr h="840279">
                <a:tc>
                  <a:txBody>
                    <a:bodyPr/>
                    <a:lstStyle/>
                    <a:p>
                      <a:r>
                        <a:rPr lang="en-CA" sz="1800" dirty="0" smtClean="0"/>
                        <a:t>Chernobyl,</a:t>
                      </a:r>
                      <a:r>
                        <a:rPr lang="en-CA" sz="1800" baseline="0" dirty="0" smtClean="0"/>
                        <a:t> USSR, 1986</a:t>
                      </a:r>
                    </a:p>
                    <a:p>
                      <a:r>
                        <a:rPr lang="en-CA" sz="1800" baseline="0" dirty="0" smtClean="0"/>
                        <a:t>Nuclear Reactor Meltdown</a:t>
                      </a:r>
                      <a:endParaRPr lang="en-CA" sz="1800" dirty="0"/>
                    </a:p>
                  </a:txBody>
                  <a:tcPr marL="68580" marR="68580" marT="34290" marB="34290"/>
                </a:tc>
                <a:tc>
                  <a:txBody>
                    <a:bodyPr/>
                    <a:lstStyle/>
                    <a:p>
                      <a:r>
                        <a:rPr lang="en-CA" sz="1800" dirty="0" smtClean="0"/>
                        <a:t>30 acute fatalities, &gt;130 000 people exposed to harmful radiation, long term health affects, permanent</a:t>
                      </a:r>
                      <a:r>
                        <a:rPr lang="en-CA" sz="1800" baseline="0" dirty="0" smtClean="0"/>
                        <a:t> evacuation of the city</a:t>
                      </a:r>
                      <a:endParaRPr lang="en-CA" sz="1800" dirty="0"/>
                    </a:p>
                  </a:txBody>
                  <a:tcPr marL="68580" marR="68580" marT="34290" marB="34290"/>
                </a:tc>
              </a:tr>
              <a:tr h="1007675">
                <a:tc>
                  <a:txBody>
                    <a:bodyPr/>
                    <a:lstStyle/>
                    <a:p>
                      <a:r>
                        <a:rPr lang="en-CA" sz="1800" dirty="0" smtClean="0">
                          <a:solidFill>
                            <a:schemeClr val="tx1"/>
                          </a:solidFill>
                        </a:rPr>
                        <a:t>Gulf Oil</a:t>
                      </a:r>
                      <a:r>
                        <a:rPr lang="en-CA" sz="1800" baseline="0" dirty="0" smtClean="0">
                          <a:solidFill>
                            <a:schemeClr val="tx1"/>
                          </a:solidFill>
                        </a:rPr>
                        <a:t> Spill. USA, 2010</a:t>
                      </a:r>
                    </a:p>
                    <a:p>
                      <a:r>
                        <a:rPr lang="en-CA" sz="1800" baseline="0" dirty="0" smtClean="0">
                          <a:solidFill>
                            <a:schemeClr val="tx1"/>
                          </a:solidFill>
                        </a:rPr>
                        <a:t>British Petroleum</a:t>
                      </a:r>
                    </a:p>
                    <a:p>
                      <a:r>
                        <a:rPr lang="en-CA" sz="1800" baseline="0" dirty="0" err="1" smtClean="0">
                          <a:solidFill>
                            <a:schemeClr val="tx1"/>
                          </a:solidFill>
                        </a:rPr>
                        <a:t>Deepwater</a:t>
                      </a:r>
                      <a:r>
                        <a:rPr lang="en-CA" sz="1800" baseline="0" dirty="0" smtClean="0">
                          <a:solidFill>
                            <a:schemeClr val="tx1"/>
                          </a:solidFill>
                        </a:rPr>
                        <a:t> Horizon Oil Platform Explosion and Spill</a:t>
                      </a:r>
                      <a:endParaRPr lang="en-CA" sz="1800" dirty="0">
                        <a:solidFill>
                          <a:schemeClr val="tx1"/>
                        </a:solidFill>
                      </a:endParaRPr>
                    </a:p>
                  </a:txBody>
                  <a:tcPr marL="68580" marR="68580" marT="34290" marB="34290"/>
                </a:tc>
                <a:tc>
                  <a:txBody>
                    <a:bodyPr/>
                    <a:lstStyle/>
                    <a:p>
                      <a:r>
                        <a:rPr lang="en-CA" sz="1800" dirty="0" smtClean="0">
                          <a:solidFill>
                            <a:schemeClr val="tx1"/>
                          </a:solidFill>
                        </a:rPr>
                        <a:t>11 fatalities</a:t>
                      </a:r>
                      <a:r>
                        <a:rPr lang="en-CA" sz="1800" baseline="0" dirty="0" smtClean="0">
                          <a:solidFill>
                            <a:schemeClr val="tx1"/>
                          </a:solidFill>
                        </a:rPr>
                        <a:t> from the explosion</a:t>
                      </a:r>
                      <a:endParaRPr lang="en-CA" sz="1800" dirty="0" smtClean="0">
                        <a:solidFill>
                          <a:schemeClr val="tx1"/>
                        </a:solidFill>
                      </a:endParaRPr>
                    </a:p>
                    <a:p>
                      <a:r>
                        <a:rPr lang="en-CA" sz="1800" dirty="0" smtClean="0">
                          <a:solidFill>
                            <a:schemeClr val="tx1"/>
                          </a:solidFill>
                        </a:rPr>
                        <a:t>Extensive environmental damage,</a:t>
                      </a:r>
                      <a:r>
                        <a:rPr lang="en-CA" sz="1800" baseline="0" dirty="0" smtClean="0">
                          <a:solidFill>
                            <a:schemeClr val="tx1"/>
                          </a:solidFill>
                        </a:rPr>
                        <a:t> extensive damage to regional fishing and tourism industry, &gt;$4.5 B USD in fines, &gt;$42 B in civil settlements</a:t>
                      </a:r>
                      <a:endParaRPr lang="en-CA" sz="1800" dirty="0">
                        <a:solidFill>
                          <a:schemeClr val="tx1"/>
                        </a:solidFill>
                      </a:endParaRPr>
                    </a:p>
                  </a:txBody>
                  <a:tcPr marL="68580" marR="68580" marT="34290" marB="34290"/>
                </a:tc>
              </a:tr>
              <a:tr h="840279">
                <a:tc>
                  <a:txBody>
                    <a:bodyPr/>
                    <a:lstStyle/>
                    <a:p>
                      <a:r>
                        <a:rPr lang="en-CA" sz="1800" dirty="0" smtClean="0"/>
                        <a:t>Challenger Disaster, USA, 1986</a:t>
                      </a:r>
                    </a:p>
                    <a:p>
                      <a:r>
                        <a:rPr lang="en-CA" sz="1800" dirty="0" smtClean="0"/>
                        <a:t>NASA</a:t>
                      </a:r>
                    </a:p>
                    <a:p>
                      <a:r>
                        <a:rPr lang="en-CA" sz="1800" dirty="0" smtClean="0"/>
                        <a:t>Explosion</a:t>
                      </a:r>
                      <a:endParaRPr lang="en-CA" sz="1800" dirty="0"/>
                    </a:p>
                  </a:txBody>
                  <a:tcPr marL="68580" marR="68580" marT="34290" marB="34290"/>
                </a:tc>
                <a:tc>
                  <a:txBody>
                    <a:bodyPr/>
                    <a:lstStyle/>
                    <a:p>
                      <a:r>
                        <a:rPr lang="en-CA" sz="1800" dirty="0" smtClean="0"/>
                        <a:t>Loss</a:t>
                      </a:r>
                      <a:r>
                        <a:rPr lang="en-CA" sz="1800" baseline="0" dirty="0" smtClean="0"/>
                        <a:t> of crew (7 fatalities), loss of space shuttle (&gt;$8 B USD), recovery of debris</a:t>
                      </a:r>
                      <a:endParaRPr lang="en-CA" sz="1800" dirty="0"/>
                    </a:p>
                  </a:txBody>
                  <a:tcPr marL="68580" marR="68580" marT="34290" marB="34290"/>
                </a:tc>
              </a:tr>
            </a:tbl>
          </a:graphicData>
        </a:graphic>
      </p:graphicFrame>
      <p:sp>
        <p:nvSpPr>
          <p:cNvPr id="13" name="Content Placeholder 2"/>
          <p:cNvSpPr txBox="1">
            <a:spLocks/>
          </p:cNvSpPr>
          <p:nvPr/>
        </p:nvSpPr>
        <p:spPr>
          <a:xfrm>
            <a:off x="8217718" y="5755210"/>
            <a:ext cx="906079" cy="42474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CA" dirty="0" smtClean="0"/>
              <a:t>[8, 9]</a:t>
            </a:r>
            <a:endParaRPr lang="en-CA" dirty="0"/>
          </a:p>
        </p:txBody>
      </p:sp>
      <p:grpSp>
        <p:nvGrpSpPr>
          <p:cNvPr id="21" name="Group 20"/>
          <p:cNvGrpSpPr/>
          <p:nvPr/>
        </p:nvGrpSpPr>
        <p:grpSpPr>
          <a:xfrm>
            <a:off x="189688" y="6182578"/>
            <a:ext cx="8316639" cy="538898"/>
            <a:chOff x="1249680" y="6197517"/>
            <a:chExt cx="7749864" cy="540000"/>
          </a:xfrm>
        </p:grpSpPr>
        <p:sp>
          <p:nvSpPr>
            <p:cNvPr id="22" name="Rectangle 21">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23" name="Rectangle 22">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24" name="Rectangle 23">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5" name="Rectangle 24">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6" name="Rectangle 25">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554463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Bhopal India, 1984</a:t>
            </a:r>
            <a:endParaRPr lang="en-CA" dirty="0"/>
          </a:p>
        </p:txBody>
      </p:sp>
      <p:sp>
        <p:nvSpPr>
          <p:cNvPr id="3" name="Content Placeholder 2"/>
          <p:cNvSpPr>
            <a:spLocks noGrp="1"/>
          </p:cNvSpPr>
          <p:nvPr>
            <p:ph idx="1"/>
          </p:nvPr>
        </p:nvSpPr>
        <p:spPr>
          <a:xfrm>
            <a:off x="5579444" y="1582352"/>
            <a:ext cx="3468153" cy="4264925"/>
          </a:xfrm>
        </p:spPr>
        <p:txBody>
          <a:bodyPr>
            <a:noAutofit/>
          </a:bodyPr>
          <a:lstStyle/>
          <a:p>
            <a:r>
              <a:rPr lang="en-CA" sz="1800" dirty="0" smtClean="0"/>
              <a:t>Union Carbide Corporation  operating in Bhopal manufactured methyl </a:t>
            </a:r>
            <a:r>
              <a:rPr lang="en-CA" sz="1800" dirty="0" err="1" smtClean="0"/>
              <a:t>isocyanate</a:t>
            </a:r>
            <a:r>
              <a:rPr lang="en-CA" sz="1800" dirty="0" smtClean="0"/>
              <a:t> (MIC) as a precursor in </a:t>
            </a:r>
            <a:r>
              <a:rPr lang="en-CA" sz="1800" dirty="0" err="1" smtClean="0"/>
              <a:t>Sevin</a:t>
            </a:r>
            <a:r>
              <a:rPr lang="en-CA" sz="1800" dirty="0" smtClean="0"/>
              <a:t> (insecticide) production [8, 9].</a:t>
            </a:r>
          </a:p>
          <a:p>
            <a:r>
              <a:rPr lang="en-CA" sz="1800" dirty="0" smtClean="0"/>
              <a:t>Over &gt;40 tons of MIC leaked into the air and caused over 3800 immediate fatalities and countless injuries and long term health affects. </a:t>
            </a:r>
          </a:p>
          <a:p>
            <a:r>
              <a:rPr lang="en-CA" sz="1800" dirty="0" smtClean="0"/>
              <a:t>Management had intentions to permanently </a:t>
            </a:r>
            <a:r>
              <a:rPr lang="en-CA" sz="1800" dirty="0"/>
              <a:t>shut down </a:t>
            </a:r>
            <a:r>
              <a:rPr lang="en-CA" sz="1800" dirty="0" smtClean="0"/>
              <a:t>uneconomical operations </a:t>
            </a:r>
            <a:r>
              <a:rPr lang="en-CA" sz="1800" strike="sngStrike" dirty="0"/>
              <a:t>and</a:t>
            </a:r>
            <a:r>
              <a:rPr lang="en-CA" sz="1800" dirty="0"/>
              <a:t> </a:t>
            </a:r>
            <a:r>
              <a:rPr lang="en-CA" sz="1800" dirty="0" smtClean="0"/>
              <a:t> while many </a:t>
            </a:r>
            <a:r>
              <a:rPr lang="en-CA" sz="1800" dirty="0"/>
              <a:t>safety designs were </a:t>
            </a:r>
            <a:r>
              <a:rPr lang="en-CA" sz="1800" dirty="0" smtClean="0"/>
              <a:t>not kept </a:t>
            </a:r>
            <a:r>
              <a:rPr lang="en-CA" sz="1800" dirty="0"/>
              <a:t>in </a:t>
            </a:r>
            <a:r>
              <a:rPr lang="en-CA" sz="1800" dirty="0" smtClean="0"/>
              <a:t>operation</a:t>
            </a:r>
            <a:r>
              <a:rPr lang="en-CA" sz="1800" dirty="0"/>
              <a:t> </a:t>
            </a:r>
            <a:r>
              <a:rPr lang="en-CA" sz="1800" dirty="0" smtClean="0"/>
              <a:t>even though a substantial MIC inventory was still in place</a:t>
            </a:r>
            <a:endParaRPr lang="en-CA" sz="18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6347" y="1756330"/>
            <a:ext cx="5125638" cy="3417092"/>
          </a:xfrm>
          <a:prstGeom prst="rect">
            <a:avLst/>
          </a:prstGeom>
        </p:spPr>
      </p:pic>
      <p:sp>
        <p:nvSpPr>
          <p:cNvPr id="6" name="TextBox 5"/>
          <p:cNvSpPr txBox="1"/>
          <p:nvPr/>
        </p:nvSpPr>
        <p:spPr>
          <a:xfrm>
            <a:off x="196347" y="5508723"/>
            <a:ext cx="4940918" cy="338554"/>
          </a:xfrm>
          <a:prstGeom prst="rect">
            <a:avLst/>
          </a:prstGeom>
          <a:noFill/>
        </p:spPr>
        <p:txBody>
          <a:bodyPr wrap="square" rtlCol="0">
            <a:spAutoFit/>
          </a:bodyPr>
          <a:lstStyle/>
          <a:p>
            <a:r>
              <a:rPr lang="en-CA" sz="1600" i="1" dirty="0"/>
              <a:t>MIC  tanks after Bhopal incident. (Wikipedia commons)</a:t>
            </a:r>
          </a:p>
        </p:txBody>
      </p:sp>
      <p:grpSp>
        <p:nvGrpSpPr>
          <p:cNvPr id="16" name="Group 15"/>
          <p:cNvGrpSpPr/>
          <p:nvPr/>
        </p:nvGrpSpPr>
        <p:grpSpPr>
          <a:xfrm>
            <a:off x="189688" y="6182578"/>
            <a:ext cx="8316639" cy="538898"/>
            <a:chOff x="1249680" y="6197517"/>
            <a:chExt cx="7749864" cy="540000"/>
          </a:xfrm>
        </p:grpSpPr>
        <p:sp>
          <p:nvSpPr>
            <p:cNvPr id="17" name="Rectangle 16">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8" name="Rectangle 17">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9" name="Rectangle 18">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0" name="Rectangle 19">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1" name="Rectangle 20">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1513664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did this happen?</a:t>
            </a:r>
            <a:endParaRPr lang="en-CA" dirty="0"/>
          </a:p>
        </p:txBody>
      </p:sp>
      <p:sp>
        <p:nvSpPr>
          <p:cNvPr id="3" name="Content Placeholder 2"/>
          <p:cNvSpPr>
            <a:spLocks noGrp="1"/>
          </p:cNvSpPr>
          <p:nvPr>
            <p:ph idx="1"/>
          </p:nvPr>
        </p:nvSpPr>
        <p:spPr/>
        <p:txBody>
          <a:bodyPr>
            <a:normAutofit/>
          </a:bodyPr>
          <a:lstStyle/>
          <a:p>
            <a:pPr marL="0" indent="0">
              <a:buNone/>
            </a:pPr>
            <a:r>
              <a:rPr lang="en-CA" b="1" i="1" dirty="0" smtClean="0">
                <a:solidFill>
                  <a:schemeClr val="accent5"/>
                </a:solidFill>
              </a:rPr>
              <a:t>On the night of the accident, approximately 2000 L of water was introduced into the MIC storage tanks causing an exothermic reaction to produce MIC vapours and increased pressure</a:t>
            </a:r>
            <a:r>
              <a:rPr lang="en-CA" b="1" i="1" dirty="0">
                <a:solidFill>
                  <a:schemeClr val="accent5"/>
                </a:solidFill>
              </a:rPr>
              <a:t> </a:t>
            </a:r>
            <a:r>
              <a:rPr lang="en-CA" b="1" i="1" dirty="0" smtClean="0">
                <a:solidFill>
                  <a:schemeClr val="accent5"/>
                </a:solidFill>
              </a:rPr>
              <a:t>[8].</a:t>
            </a:r>
          </a:p>
          <a:p>
            <a:r>
              <a:rPr lang="en-CA" dirty="0" smtClean="0"/>
              <a:t>There is no consensuses on how the water was improperly introduced into the tanks. Some suggestions include valve malfunction or sabotage. </a:t>
            </a:r>
          </a:p>
          <a:p>
            <a:r>
              <a:rPr lang="en-CA" dirty="0" smtClean="0"/>
              <a:t>Regardless, safety considerations had been made in the design of the plant. The MIC storage tanks were equipped with a soda scrubber, a refrigeration system, and temperature and pressure alarms. </a:t>
            </a:r>
          </a:p>
          <a:p>
            <a:r>
              <a:rPr lang="en-CA" dirty="0" smtClean="0"/>
              <a:t>However, the scrubber was out of service.  The flare, being the last defence, was also not in service.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1119004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did this happen?</a:t>
            </a:r>
          </a:p>
        </p:txBody>
      </p:sp>
      <p:sp>
        <p:nvSpPr>
          <p:cNvPr id="3" name="Content Placeholder 2"/>
          <p:cNvSpPr>
            <a:spLocks noGrp="1"/>
          </p:cNvSpPr>
          <p:nvPr>
            <p:ph idx="1"/>
          </p:nvPr>
        </p:nvSpPr>
        <p:spPr/>
        <p:txBody>
          <a:bodyPr/>
          <a:lstStyle/>
          <a:p>
            <a:r>
              <a:rPr lang="en-CA" dirty="0"/>
              <a:t>Production had been halted 6 months prior to the accident and the downstream </a:t>
            </a:r>
            <a:r>
              <a:rPr lang="en-CA" dirty="0" err="1"/>
              <a:t>Sevin</a:t>
            </a:r>
            <a:r>
              <a:rPr lang="en-CA" dirty="0"/>
              <a:t> plant continued to operate using the stored MIC. This indicated that considerable amounts of MIC a highly toxic chemical was being stored for extended period of time. </a:t>
            </a:r>
            <a:endParaRPr lang="en-CA" b="1" i="1" dirty="0" smtClean="0"/>
          </a:p>
          <a:p>
            <a:r>
              <a:rPr lang="en-CA" b="1" i="1" dirty="0" smtClean="0"/>
              <a:t>Inherently </a:t>
            </a:r>
            <a:r>
              <a:rPr lang="en-CA" b="1" i="1" dirty="0"/>
              <a:t>safer </a:t>
            </a:r>
            <a:r>
              <a:rPr lang="en-CA" b="1" i="1" dirty="0" smtClean="0"/>
              <a:t>design (ISD)</a:t>
            </a:r>
            <a:r>
              <a:rPr lang="en-CA" dirty="0" smtClean="0"/>
              <a:t> </a:t>
            </a:r>
            <a:r>
              <a:rPr lang="en-CA" dirty="0"/>
              <a:t>dictates that inventory of highly toxic materials should be maintained at the lowest possible level to minimize the possibility of large releases. </a:t>
            </a:r>
            <a:r>
              <a:rPr lang="en-CA" dirty="0" smtClean="0"/>
              <a:t>Also, newer technology was later developed to produce the same pesticide product without using MIC intermediate, thus employing the ISD principle of substitution.</a:t>
            </a:r>
          </a:p>
          <a:p>
            <a:endParaRPr lang="en-CA" dirty="0"/>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p:grpSp>
        <p:nvGrpSpPr>
          <p:cNvPr id="19" name="Group 18"/>
          <p:cNvGrpSpPr/>
          <p:nvPr/>
        </p:nvGrpSpPr>
        <p:grpSpPr>
          <a:xfrm>
            <a:off x="189688" y="6182578"/>
            <a:ext cx="8316639" cy="538898"/>
            <a:chOff x="1249680" y="6197517"/>
            <a:chExt cx="7749864" cy="540000"/>
          </a:xfrm>
        </p:grpSpPr>
        <p:sp>
          <p:nvSpPr>
            <p:cNvPr id="20" name="Rectangle 19">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21" name="Rectangle 20">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22" name="Rectangle 21">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3" name="Rectangle 22">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4" name="Rectangle 23">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3685802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did this happen? (In terms of PSM)</a:t>
            </a:r>
            <a:endParaRPr lang="en-CA" dirty="0"/>
          </a:p>
        </p:txBody>
      </p:sp>
      <p:sp>
        <p:nvSpPr>
          <p:cNvPr id="3" name="Content Placeholder 2"/>
          <p:cNvSpPr>
            <a:spLocks noGrp="1"/>
          </p:cNvSpPr>
          <p:nvPr>
            <p:ph idx="1"/>
          </p:nvPr>
        </p:nvSpPr>
        <p:spPr/>
        <p:txBody>
          <a:bodyPr/>
          <a:lstStyle/>
          <a:p>
            <a:r>
              <a:rPr lang="en-CA" b="1" i="1" dirty="0"/>
              <a:t>Accountability</a:t>
            </a:r>
            <a:r>
              <a:rPr lang="en-CA" dirty="0"/>
              <a:t> and corporate</a:t>
            </a:r>
            <a:r>
              <a:rPr lang="en-CA" b="1" i="1" dirty="0"/>
              <a:t> commitment</a:t>
            </a:r>
            <a:r>
              <a:rPr lang="en-CA" dirty="0"/>
              <a:t> </a:t>
            </a:r>
            <a:r>
              <a:rPr lang="en-CA" b="1" i="1" dirty="0"/>
              <a:t>to safety</a:t>
            </a:r>
            <a:r>
              <a:rPr lang="en-CA" dirty="0"/>
              <a:t> failed when supervisors failed to take immediate action when workers first reported a burning sensation in their eyes.</a:t>
            </a:r>
          </a:p>
          <a:p>
            <a:r>
              <a:rPr lang="en-CA" dirty="0"/>
              <a:t> No </a:t>
            </a:r>
            <a:r>
              <a:rPr lang="en-CA" b="1" i="1" dirty="0"/>
              <a:t>management of change </a:t>
            </a:r>
            <a:r>
              <a:rPr lang="en-CA" dirty="0"/>
              <a:t>system was used to evaluate the effects of shutting down the safety equipment such as the refrigeration </a:t>
            </a:r>
            <a:r>
              <a:rPr lang="en-CA" dirty="0" smtClean="0"/>
              <a:t>system, the </a:t>
            </a:r>
            <a:r>
              <a:rPr lang="en-CA" dirty="0"/>
              <a:t>soda </a:t>
            </a:r>
            <a:r>
              <a:rPr lang="en-CA" dirty="0" smtClean="0"/>
              <a:t>scrubber and the flare system while continuing to store a significant amount of MIC on-site.</a:t>
            </a:r>
            <a:endParaRPr lang="en-CA" dirty="0"/>
          </a:p>
          <a:p>
            <a:r>
              <a:rPr lang="en-CA" b="1" i="1" dirty="0"/>
              <a:t>Equipment integrity</a:t>
            </a:r>
            <a:r>
              <a:rPr lang="en-CA" dirty="0"/>
              <a:t> and </a:t>
            </a:r>
            <a:r>
              <a:rPr lang="en-CA" b="1" i="1" dirty="0"/>
              <a:t>operating procedures</a:t>
            </a:r>
            <a:r>
              <a:rPr lang="en-CA" dirty="0"/>
              <a:t> were not maintained and as a consequence the pressure alarms had become so unreliable they were ignored by workers, the temperature alarms had failed to operate, and the tanks were filled beyond their recommended capacity </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2018317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Flixborough</a:t>
            </a:r>
            <a:r>
              <a:rPr lang="en-CA" dirty="0" smtClean="0"/>
              <a:t>, UK, 1974</a:t>
            </a:r>
            <a:endParaRPr lang="en-CA" dirty="0"/>
          </a:p>
        </p:txBody>
      </p:sp>
      <p:sp>
        <p:nvSpPr>
          <p:cNvPr id="3" name="Content Placeholder 2"/>
          <p:cNvSpPr>
            <a:spLocks noGrp="1"/>
          </p:cNvSpPr>
          <p:nvPr>
            <p:ph idx="1"/>
          </p:nvPr>
        </p:nvSpPr>
        <p:spPr>
          <a:xfrm>
            <a:off x="5626029" y="1644106"/>
            <a:ext cx="3390973" cy="4149191"/>
          </a:xfrm>
        </p:spPr>
        <p:txBody>
          <a:bodyPr>
            <a:normAutofit/>
          </a:bodyPr>
          <a:lstStyle/>
          <a:p>
            <a:r>
              <a:rPr lang="en-CA" dirty="0" err="1" smtClean="0"/>
              <a:t>Napro</a:t>
            </a:r>
            <a:r>
              <a:rPr lang="en-CA" dirty="0"/>
              <a:t> </a:t>
            </a:r>
            <a:r>
              <a:rPr lang="en-CA" dirty="0" smtClean="0"/>
              <a:t>UK located in </a:t>
            </a:r>
            <a:r>
              <a:rPr lang="en-CA" dirty="0" err="1" smtClean="0"/>
              <a:t>Flixborough</a:t>
            </a:r>
            <a:r>
              <a:rPr lang="en-CA" dirty="0" smtClean="0"/>
              <a:t> manufactured </a:t>
            </a:r>
            <a:r>
              <a:rPr lang="en-CA" dirty="0" err="1" smtClean="0"/>
              <a:t>caprolactam</a:t>
            </a:r>
            <a:r>
              <a:rPr lang="en-CA" dirty="0" smtClean="0"/>
              <a:t> a precursor for nylon synthesis [4,8,9,10]. </a:t>
            </a:r>
          </a:p>
          <a:p>
            <a:r>
              <a:rPr lang="en-CA" dirty="0" smtClean="0"/>
              <a:t>An improperly designed bypass line caused the leakage of a 50 ton cyclohexane vapour cloud in seconds</a:t>
            </a:r>
          </a:p>
          <a:p>
            <a:r>
              <a:rPr lang="en-CA" sz="2000" dirty="0"/>
              <a:t>Upon contact with an ignition source, the resulting explosion killed 28 employees and damaged over 1800 buildings in the surrounding area.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grpSp>
        <p:nvGrpSpPr>
          <p:cNvPr id="16" name="Group 15"/>
          <p:cNvGrpSpPr/>
          <p:nvPr/>
        </p:nvGrpSpPr>
        <p:grpSpPr>
          <a:xfrm>
            <a:off x="189688" y="6182578"/>
            <a:ext cx="8316639" cy="538898"/>
            <a:chOff x="1249680" y="6197517"/>
            <a:chExt cx="7749864" cy="540000"/>
          </a:xfrm>
        </p:grpSpPr>
        <p:sp>
          <p:nvSpPr>
            <p:cNvPr id="17" name="Rectangle 16">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8" name="Rectangle 17">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9" name="Rectangle 18">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0" name="Rectangle 19">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1" name="Rectangle 20">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1091007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386" y="1298448"/>
            <a:ext cx="5486400" cy="1348499"/>
          </a:xfrm>
        </p:spPr>
        <p:txBody>
          <a:bodyPr/>
          <a:lstStyle/>
          <a:p>
            <a:r>
              <a:rPr lang="en-CA" dirty="0" smtClean="0"/>
              <a:t>Introduction</a:t>
            </a:r>
            <a:endParaRPr lang="en-CA" dirty="0"/>
          </a:p>
        </p:txBody>
      </p:sp>
      <p:sp>
        <p:nvSpPr>
          <p:cNvPr id="3" name="Text Placeholder 2"/>
          <p:cNvSpPr>
            <a:spLocks noGrp="1"/>
          </p:cNvSpPr>
          <p:nvPr>
            <p:ph type="subTitle" idx="1"/>
          </p:nvPr>
        </p:nvSpPr>
        <p:spPr>
          <a:xfrm>
            <a:off x="825011" y="2887579"/>
            <a:ext cx="5486400" cy="2697067"/>
          </a:xfrm>
        </p:spPr>
        <p:txBody>
          <a:bodyPr>
            <a:normAutofit lnSpcReduction="10000"/>
          </a:bodyPr>
          <a:lstStyle/>
          <a:p>
            <a:pPr marL="214308" indent="-214308">
              <a:buClr>
                <a:schemeClr val="bg1"/>
              </a:buClr>
              <a:buFont typeface="Wingdings" panose="05000000000000000000" pitchFamily="2" charset="2"/>
              <a:buChar char="Ø"/>
            </a:pPr>
            <a:r>
              <a:rPr lang="en-CA" dirty="0" smtClean="0"/>
              <a:t>Module Outline</a:t>
            </a:r>
          </a:p>
          <a:p>
            <a:pPr marL="214308" indent="-214308">
              <a:buClr>
                <a:schemeClr val="bg1"/>
              </a:buClr>
              <a:buFont typeface="Wingdings" panose="05000000000000000000" pitchFamily="2" charset="2"/>
              <a:buChar char="Ø"/>
            </a:pPr>
            <a:r>
              <a:rPr lang="en-CA" dirty="0" smtClean="0"/>
              <a:t>What is PSM?</a:t>
            </a:r>
          </a:p>
          <a:p>
            <a:pPr marL="214308" indent="-214308">
              <a:buClr>
                <a:schemeClr val="bg1"/>
              </a:buClr>
              <a:buFont typeface="Wingdings" panose="05000000000000000000" pitchFamily="2" charset="2"/>
              <a:buChar char="Ø"/>
            </a:pPr>
            <a:r>
              <a:rPr lang="en-CA" dirty="0" smtClean="0"/>
              <a:t>Importance of PSM</a:t>
            </a:r>
          </a:p>
          <a:p>
            <a:pPr marL="214308" indent="-214308">
              <a:buClr>
                <a:schemeClr val="bg1"/>
              </a:buClr>
              <a:buFont typeface="Wingdings" panose="05000000000000000000" pitchFamily="2" charset="2"/>
              <a:buChar char="Ø"/>
            </a:pPr>
            <a:r>
              <a:rPr lang="en-CA" dirty="0" smtClean="0"/>
              <a:t>PSM Systems</a:t>
            </a:r>
          </a:p>
          <a:p>
            <a:pPr marL="214308" indent="-214308">
              <a:buClr>
                <a:schemeClr val="bg1"/>
              </a:buClr>
              <a:buFont typeface="Wingdings" panose="05000000000000000000" pitchFamily="2" charset="2"/>
              <a:buChar char="Ø"/>
            </a:pPr>
            <a:r>
              <a:rPr lang="en-CA" dirty="0" smtClean="0"/>
              <a:t>Rules, Regulations, and Guideline for PSM in Canada</a:t>
            </a:r>
          </a:p>
          <a:p>
            <a:pPr marL="214308" indent="-214308">
              <a:buClr>
                <a:schemeClr val="bg1"/>
              </a:buClr>
              <a:buFont typeface="Wingdings" panose="05000000000000000000" pitchFamily="2" charset="2"/>
              <a:buChar char="Ø"/>
            </a:pPr>
            <a:r>
              <a:rPr lang="en-CA" dirty="0" smtClean="0"/>
              <a:t>References and further reading</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xmlns="" val="2277174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did this happen?</a:t>
            </a:r>
            <a:endParaRPr lang="en-CA" dirty="0"/>
          </a:p>
        </p:txBody>
      </p:sp>
      <p:sp>
        <p:nvSpPr>
          <p:cNvPr id="3" name="Content Placeholder 2"/>
          <p:cNvSpPr>
            <a:spLocks noGrp="1"/>
          </p:cNvSpPr>
          <p:nvPr>
            <p:ph idx="1"/>
          </p:nvPr>
        </p:nvSpPr>
        <p:spPr/>
        <p:txBody>
          <a:bodyPr>
            <a:normAutofit/>
          </a:bodyPr>
          <a:lstStyle/>
          <a:p>
            <a:r>
              <a:rPr lang="en-CA" dirty="0" smtClean="0"/>
              <a:t>Prior to the accident, a crack in the reactor used for the oxidation of cyclohexane was discovered.</a:t>
            </a:r>
          </a:p>
          <a:p>
            <a:r>
              <a:rPr lang="en-CA" dirty="0" smtClean="0"/>
              <a:t>The maintenance engineer on-site decided to install a bypass line in order to maintain production and reduce down time.</a:t>
            </a:r>
          </a:p>
          <a:p>
            <a:r>
              <a:rPr lang="en-US" altLang="en-US" dirty="0" smtClean="0"/>
              <a:t>However, the site experienced </a:t>
            </a:r>
            <a:r>
              <a:rPr lang="en-US" altLang="en-US" dirty="0"/>
              <a:t>mechanical </a:t>
            </a:r>
            <a:r>
              <a:rPr lang="en-US" altLang="en-US" dirty="0" smtClean="0"/>
              <a:t>engineer had quit some time before, and </a:t>
            </a:r>
            <a:r>
              <a:rPr lang="en-US" altLang="en-US" dirty="0"/>
              <a:t>those remaining decided to “fast track” </a:t>
            </a:r>
            <a:r>
              <a:rPr lang="en-US" altLang="en-US" dirty="0" smtClean="0"/>
              <a:t>a </a:t>
            </a:r>
            <a:r>
              <a:rPr lang="en-US" altLang="en-US" dirty="0"/>
              <a:t>solution for the </a:t>
            </a:r>
            <a:r>
              <a:rPr lang="en-US" altLang="en-US" dirty="0" smtClean="0"/>
              <a:t>by-pass</a:t>
            </a:r>
            <a:r>
              <a:rPr lang="en-US" altLang="en-US" dirty="0"/>
              <a:t>.</a:t>
            </a:r>
          </a:p>
          <a:p>
            <a:r>
              <a:rPr lang="en-US" altLang="en-US" dirty="0" smtClean="0"/>
              <a:t>For design, they  </a:t>
            </a:r>
            <a:r>
              <a:rPr lang="en-US" altLang="en-US" dirty="0"/>
              <a:t>sketched a full-scale by-pass line in chalk on the </a:t>
            </a:r>
            <a:r>
              <a:rPr lang="en-US" altLang="en-US" dirty="0" smtClean="0"/>
              <a:t>maintenance shop </a:t>
            </a:r>
            <a:r>
              <a:rPr lang="en-US" altLang="en-US" dirty="0"/>
              <a:t>floor.</a:t>
            </a:r>
          </a:p>
          <a:p>
            <a:r>
              <a:rPr lang="en-US" altLang="en-US" dirty="0" smtClean="0"/>
              <a:t>However, no stress and thrust force analysis </a:t>
            </a:r>
            <a:r>
              <a:rPr lang="en-US" altLang="en-US" dirty="0"/>
              <a:t>calculations were performed on the </a:t>
            </a:r>
            <a:r>
              <a:rPr lang="en-US" altLang="en-US" dirty="0" smtClean="0"/>
              <a:t>by-pass line.</a:t>
            </a:r>
            <a:endParaRPr lang="en-CA" dirty="0" smtClean="0"/>
          </a:p>
          <a:p>
            <a:r>
              <a:rPr lang="en-CA" dirty="0" smtClean="0"/>
              <a:t>The bypass later ruptured and leaked hot cyclohexane into the vicinity which ignited resulting in the explosion.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353472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did this happen? (In terms of PSM)</a:t>
            </a:r>
            <a:endParaRPr lang="en-CA" dirty="0"/>
          </a:p>
        </p:txBody>
      </p:sp>
      <p:sp>
        <p:nvSpPr>
          <p:cNvPr id="3" name="Content Placeholder 2"/>
          <p:cNvSpPr>
            <a:spLocks noGrp="1"/>
          </p:cNvSpPr>
          <p:nvPr>
            <p:ph idx="1"/>
          </p:nvPr>
        </p:nvSpPr>
        <p:spPr/>
        <p:txBody>
          <a:bodyPr>
            <a:normAutofit/>
          </a:bodyPr>
          <a:lstStyle/>
          <a:p>
            <a:r>
              <a:rPr lang="en-CA" dirty="0" smtClean="0"/>
              <a:t>A functional PSM system would require a</a:t>
            </a:r>
            <a:r>
              <a:rPr lang="en-CA" b="1" i="1" dirty="0" smtClean="0"/>
              <a:t> management of change system</a:t>
            </a:r>
            <a:r>
              <a:rPr lang="en-CA" dirty="0" smtClean="0"/>
              <a:t> to deal with process design changes.</a:t>
            </a:r>
          </a:p>
          <a:p>
            <a:r>
              <a:rPr lang="en-CA" dirty="0" smtClean="0"/>
              <a:t>Every facility must ensure that </a:t>
            </a:r>
            <a:r>
              <a:rPr lang="en-CA" b="1" i="1" dirty="0" smtClean="0"/>
              <a:t>competent</a:t>
            </a:r>
            <a:r>
              <a:rPr lang="en-CA" dirty="0" smtClean="0"/>
              <a:t> personnel are hired and trained for the positions they fill. </a:t>
            </a:r>
          </a:p>
          <a:p>
            <a:r>
              <a:rPr lang="en-CA" dirty="0" smtClean="0"/>
              <a:t>Proper </a:t>
            </a:r>
            <a:r>
              <a:rPr lang="en-CA" b="1" i="1" dirty="0" smtClean="0"/>
              <a:t>management of organizational change </a:t>
            </a:r>
            <a:r>
              <a:rPr lang="en-CA" dirty="0" smtClean="0"/>
              <a:t>would have identified that the maintenance engineer, and the laboratory manager who also reviewed the shop floor sketch design, were unqualified</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876806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sp>
        <p:nvSpPr>
          <p:cNvPr id="2" name="Title 1"/>
          <p:cNvSpPr>
            <a:spLocks noGrp="1"/>
          </p:cNvSpPr>
          <p:nvPr>
            <p:ph type="title"/>
          </p:nvPr>
        </p:nvSpPr>
        <p:spPr>
          <a:xfrm>
            <a:off x="1358089" y="0"/>
            <a:ext cx="6820712" cy="990600"/>
          </a:xfrm>
        </p:spPr>
        <p:txBody>
          <a:bodyPr>
            <a:normAutofit/>
          </a:bodyPr>
          <a:lstStyle/>
          <a:p>
            <a:pPr algn="ctr"/>
            <a:r>
              <a:rPr lang="en-CA" dirty="0" smtClean="0"/>
              <a:t>What are some of the consequences </a:t>
            </a:r>
            <a:r>
              <a:rPr lang="en-CA" dirty="0"/>
              <a:t>of </a:t>
            </a:r>
            <a:r>
              <a:rPr lang="en-CA" b="1" dirty="0" smtClean="0"/>
              <a:t>major </a:t>
            </a:r>
            <a:r>
              <a:rPr lang="en-CA" b="1" dirty="0"/>
              <a:t>h</a:t>
            </a:r>
            <a:r>
              <a:rPr lang="en-CA" b="1" dirty="0" smtClean="0"/>
              <a:t>azard incidents</a:t>
            </a:r>
            <a:r>
              <a:rPr lang="en-CA" dirty="0" smtClean="0"/>
              <a:t>?</a:t>
            </a:r>
            <a:endParaRPr lang="en-CA" dirty="0"/>
          </a:p>
        </p:txBody>
      </p:sp>
      <p:pic>
        <p:nvPicPr>
          <p:cNvPr id="10" name="Content Placeholder 9"/>
          <p:cNvPicPr>
            <a:picLocks noGrp="1" noChangeAspect="1"/>
          </p:cNvPicPr>
          <p:nvPr>
            <p:ph type="pic" sz="quarter" idx="4294967295"/>
          </p:nvPr>
        </p:nvPicPr>
        <p:blipFill rotWithShape="1">
          <a:blip r:embed="rId3">
            <a:extLst>
              <a:ext uri="{28A0092B-C50C-407E-A947-70E740481C1C}">
                <a14:useLocalDpi xmlns:a14="http://schemas.microsoft.com/office/drawing/2010/main" xmlns="" val="0"/>
              </a:ext>
            </a:extLst>
          </a:blip>
          <a:srcRect l="-811" t="14724" r="811" b="4180"/>
          <a:stretch/>
        </p:blipFill>
        <p:spPr>
          <a:xfrm>
            <a:off x="537028" y="1000978"/>
            <a:ext cx="8012671" cy="4997450"/>
          </a:xfrm>
        </p:spPr>
      </p:pic>
      <p:grpSp>
        <p:nvGrpSpPr>
          <p:cNvPr id="12" name="Group 11"/>
          <p:cNvGrpSpPr/>
          <p:nvPr/>
        </p:nvGrpSpPr>
        <p:grpSpPr>
          <a:xfrm>
            <a:off x="189688" y="6182578"/>
            <a:ext cx="8316639" cy="538898"/>
            <a:chOff x="1249680" y="6197517"/>
            <a:chExt cx="7749864" cy="540000"/>
          </a:xfrm>
        </p:grpSpPr>
        <p:sp>
          <p:nvSpPr>
            <p:cNvPr id="13" name="Rectangle 12">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880696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6958324"/>
              </p:ext>
            </p:extLst>
          </p:nvPr>
        </p:nvGraphicFramePr>
        <p:xfrm>
          <a:off x="949385" y="1207076"/>
          <a:ext cx="7308852" cy="4053840"/>
        </p:xfrm>
        <a:graphic>
          <a:graphicData uri="http://schemas.openxmlformats.org/drawingml/2006/table">
            <a:tbl>
              <a:tblPr firstRow="1" bandRow="1">
                <a:tableStyleId>{5940675A-B579-460E-94D1-54222C63F5DA}</a:tableStyleId>
              </a:tblPr>
              <a:tblGrid>
                <a:gridCol w="1360487"/>
                <a:gridCol w="5948365"/>
              </a:tblGrid>
              <a:tr h="342900">
                <a:tc gridSpan="2">
                  <a:txBody>
                    <a:bodyPr/>
                    <a:lstStyle/>
                    <a:p>
                      <a:r>
                        <a:rPr lang="en-CA" sz="3600" b="1" dirty="0" smtClean="0">
                          <a:solidFill>
                            <a:schemeClr val="accent6"/>
                          </a:solidFill>
                        </a:rPr>
                        <a:t>Health</a:t>
                      </a:r>
                      <a:r>
                        <a:rPr lang="en-CA" sz="3600" b="1" baseline="0" dirty="0" smtClean="0">
                          <a:solidFill>
                            <a:schemeClr val="accent6"/>
                          </a:solidFill>
                        </a:rPr>
                        <a:t> and Safety</a:t>
                      </a:r>
                      <a:endParaRPr lang="en-CA" sz="3600" b="1" dirty="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2"/>
                    </a:solidFill>
                  </a:tcPr>
                </a:tc>
                <a:tc hMerge="1">
                  <a:txBody>
                    <a:bodyPr/>
                    <a:lstStyle/>
                    <a:p>
                      <a:endParaRPr lang="en-CA" dirty="0"/>
                    </a:p>
                  </a:txBody>
                  <a:tcPr/>
                </a:tc>
              </a:tr>
              <a:tr h="538318">
                <a:tc gridSpan="2">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800" baseline="0" dirty="0" smtClean="0">
                          <a:solidFill>
                            <a:schemeClr val="accent6"/>
                          </a:solidFill>
                        </a:rPr>
                        <a:t>Workers are at highest risk of injury since they are at the “front line.” The public while not on-site is at risk when a serious major disaster occurs. </a:t>
                      </a:r>
                      <a:endParaRPr lang="en-CA" sz="1800" dirty="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hMerge="1">
                  <a:txBody>
                    <a:bodyPr/>
                    <a:lstStyle/>
                    <a:p>
                      <a:endParaRPr lang="en-CA"/>
                    </a:p>
                  </a:txBody>
                  <a:tcPr/>
                </a:tc>
              </a:tr>
              <a:tr h="956141">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600" i="1" dirty="0" smtClean="0">
                          <a:solidFill>
                            <a:schemeClr val="accent6"/>
                          </a:solidFill>
                        </a:rPr>
                        <a:t>Worker</a:t>
                      </a: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baseline="0" dirty="0" smtClean="0">
                          <a:solidFill>
                            <a:schemeClr val="accent6"/>
                          </a:solidFill>
                        </a:rPr>
                        <a:t>Death</a:t>
                      </a:r>
                    </a:p>
                    <a:p>
                      <a:pPr marL="285750" indent="-285750">
                        <a:buFont typeface="Arial" panose="020B0604020202020204" pitchFamily="34" charset="0"/>
                        <a:buChar char="•"/>
                      </a:pPr>
                      <a:r>
                        <a:rPr lang="en-CA" sz="1600" baseline="0" dirty="0" smtClean="0">
                          <a:solidFill>
                            <a:schemeClr val="accent6"/>
                          </a:solidFill>
                        </a:rPr>
                        <a:t>Severe injury</a:t>
                      </a:r>
                    </a:p>
                    <a:p>
                      <a:pPr marL="285750" indent="-285750">
                        <a:buFont typeface="Arial" panose="020B0604020202020204" pitchFamily="34" charset="0"/>
                        <a:buChar char="•"/>
                      </a:pPr>
                      <a:r>
                        <a:rPr lang="en-CA" sz="1600" baseline="0" dirty="0" smtClean="0">
                          <a:solidFill>
                            <a:schemeClr val="accent6"/>
                          </a:solidFill>
                        </a:rPr>
                        <a:t>Long term health problems</a:t>
                      </a:r>
                    </a:p>
                    <a:p>
                      <a:pPr marL="285750" indent="-285750">
                        <a:buFont typeface="Arial" panose="020B0604020202020204" pitchFamily="34" charset="0"/>
                        <a:buChar char="•"/>
                      </a:pPr>
                      <a:r>
                        <a:rPr lang="en-CA" sz="1600" baseline="0" dirty="0" smtClean="0">
                          <a:solidFill>
                            <a:schemeClr val="accent6"/>
                          </a:solidFill>
                        </a:rPr>
                        <a:t>Affects personal monetary success if injuries and health problems interfere with future work</a:t>
                      </a: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314695">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600" i="1" dirty="0" smtClean="0">
                          <a:solidFill>
                            <a:schemeClr val="accent6"/>
                          </a:solidFill>
                        </a:rPr>
                        <a:t>Public</a:t>
                      </a:r>
                    </a:p>
                    <a:p>
                      <a:endParaRPr lang="en-CA" sz="1600" i="1" dirty="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dirty="0" smtClean="0">
                          <a:solidFill>
                            <a:schemeClr val="accent6"/>
                          </a:solidFill>
                        </a:rPr>
                        <a:t>Death</a:t>
                      </a:r>
                    </a:p>
                    <a:p>
                      <a:pPr marL="285750" indent="-285750">
                        <a:buFont typeface="Arial" panose="020B0604020202020204" pitchFamily="34" charset="0"/>
                        <a:buChar char="•"/>
                      </a:pPr>
                      <a:r>
                        <a:rPr lang="en-CA" sz="1600" dirty="0" smtClean="0">
                          <a:solidFill>
                            <a:schemeClr val="accent6"/>
                          </a:solidFill>
                        </a:rPr>
                        <a:t>Severe injury</a:t>
                      </a:r>
                    </a:p>
                    <a:p>
                      <a:pPr marL="285750" indent="-285750">
                        <a:buFont typeface="Arial" panose="020B0604020202020204" pitchFamily="34" charset="0"/>
                        <a:buChar char="•"/>
                      </a:pPr>
                      <a:r>
                        <a:rPr lang="en-CA" sz="1600" dirty="0" smtClean="0">
                          <a:solidFill>
                            <a:schemeClr val="accent6"/>
                          </a:solidFill>
                        </a:rPr>
                        <a:t>Long term health problems</a:t>
                      </a:r>
                    </a:p>
                    <a:p>
                      <a:pPr marL="285750" indent="-285750">
                        <a:buFont typeface="Arial" panose="020B0604020202020204" pitchFamily="34" charset="0"/>
                        <a:buChar char="•"/>
                      </a:pPr>
                      <a:r>
                        <a:rPr lang="en-CA" sz="1600" dirty="0" smtClean="0">
                          <a:solidFill>
                            <a:schemeClr val="accent6"/>
                          </a:solidFill>
                        </a:rPr>
                        <a:t>Economic problems</a:t>
                      </a:r>
                    </a:p>
                    <a:p>
                      <a:pPr marL="285750" indent="-285750">
                        <a:buFont typeface="Arial" panose="020B0604020202020204" pitchFamily="34" charset="0"/>
                        <a:buChar char="•"/>
                      </a:pPr>
                      <a:r>
                        <a:rPr lang="en-CA" sz="1600" dirty="0" smtClean="0">
                          <a:solidFill>
                            <a:schemeClr val="accent6"/>
                          </a:solidFill>
                        </a:rPr>
                        <a:t>Community</a:t>
                      </a:r>
                      <a:r>
                        <a:rPr lang="en-CA" sz="1600" baseline="0" dirty="0" smtClean="0">
                          <a:solidFill>
                            <a:schemeClr val="accent6"/>
                          </a:solidFill>
                        </a:rPr>
                        <a:t> longevity</a:t>
                      </a:r>
                    </a:p>
                    <a:p>
                      <a:pPr marL="285750" indent="-285750">
                        <a:buFont typeface="Arial" panose="020B0604020202020204" pitchFamily="34" charset="0"/>
                        <a:buChar char="•"/>
                      </a:pPr>
                      <a:r>
                        <a:rPr lang="en-CA" sz="1600" baseline="0" dirty="0" smtClean="0">
                          <a:solidFill>
                            <a:schemeClr val="accent6"/>
                          </a:solidFill>
                        </a:rPr>
                        <a:t>Environmental health will also affect the public’s health and safety</a:t>
                      </a:r>
                      <a:endParaRPr lang="en-CA" sz="1600" dirty="0" smtClean="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bl>
          </a:graphicData>
        </a:graphic>
      </p:graphicFrame>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233044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24</a:t>
            </a:fld>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203814715"/>
              </p:ext>
            </p:extLst>
          </p:nvPr>
        </p:nvGraphicFramePr>
        <p:xfrm>
          <a:off x="757498" y="1283946"/>
          <a:ext cx="7635299" cy="3793440"/>
        </p:xfrm>
        <a:graphic>
          <a:graphicData uri="http://schemas.openxmlformats.org/drawingml/2006/table">
            <a:tbl>
              <a:tblPr firstRow="1" bandRow="1">
                <a:tableStyleId>{5940675A-B579-460E-94D1-54222C63F5DA}</a:tableStyleId>
              </a:tblPr>
              <a:tblGrid>
                <a:gridCol w="1577795"/>
                <a:gridCol w="6057504"/>
              </a:tblGrid>
              <a:tr h="390524">
                <a:tc gridSpan="2">
                  <a:txBody>
                    <a:bodyPr/>
                    <a:lstStyle/>
                    <a:p>
                      <a:r>
                        <a:rPr lang="en-CA" sz="3600" b="1" dirty="0" smtClean="0">
                          <a:solidFill>
                            <a:schemeClr val="accent6"/>
                          </a:solidFill>
                        </a:rPr>
                        <a:t>Environmental</a:t>
                      </a:r>
                      <a:r>
                        <a:rPr lang="en-CA" sz="3600" b="1" baseline="0" dirty="0" smtClean="0">
                          <a:solidFill>
                            <a:schemeClr val="accent6"/>
                          </a:solidFill>
                        </a:rPr>
                        <a:t> Impacts</a:t>
                      </a:r>
                      <a:endParaRPr lang="en-CA" sz="3600" b="1" dirty="0">
                        <a:solidFill>
                          <a:schemeClr val="accent6"/>
                        </a:solidFill>
                      </a:endParaRPr>
                    </a:p>
                  </a:txBody>
                  <a:tcPr marL="68580" marR="68580" marT="34290" marB="34290">
                    <a:lnB w="12700" cap="flat" cmpd="sng" algn="ctr">
                      <a:solidFill>
                        <a:schemeClr val="tx1"/>
                      </a:solidFill>
                      <a:prstDash val="solid"/>
                      <a:round/>
                      <a:headEnd type="none" w="med" len="med"/>
                      <a:tailEnd type="none" w="med" len="med"/>
                    </a:lnB>
                    <a:solidFill>
                      <a:schemeClr val="bg2"/>
                    </a:solidFill>
                  </a:tcPr>
                </a:tc>
                <a:tc hMerge="1">
                  <a:txBody>
                    <a:bodyPr/>
                    <a:lstStyle/>
                    <a:p>
                      <a:endParaRPr lang="en-CA" dirty="0"/>
                    </a:p>
                  </a:txBody>
                  <a:tcPr/>
                </a:tc>
              </a:tr>
              <a:tr h="571499">
                <a:tc gridSpan="2">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800" kern="1200" dirty="0" smtClean="0">
                          <a:solidFill>
                            <a:schemeClr val="accent6"/>
                          </a:solidFill>
                          <a:effectLst/>
                          <a:latin typeface="+mn-lt"/>
                          <a:ea typeface="+mn-ea"/>
                          <a:cs typeface="+mn-cs"/>
                        </a:rPr>
                        <a:t>Environmental damage caused by major disasters can harm residents’ health as well as lead to reduced longevity of the community</a:t>
                      </a:r>
                      <a:endParaRPr lang="en-CA" sz="1100" dirty="0">
                        <a:solidFill>
                          <a:schemeClr val="accent6"/>
                        </a:solidFill>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hMerge="1">
                  <a:txBody>
                    <a:bodyPr/>
                    <a:lstStyle/>
                    <a:p>
                      <a:endParaRPr lang="en-CA" dirty="0"/>
                    </a:p>
                  </a:txBody>
                  <a:tcPr/>
                </a:tc>
              </a:tr>
              <a:tr h="1151914">
                <a:tc>
                  <a:txBody>
                    <a:bodyPr/>
                    <a:lstStyle/>
                    <a:p>
                      <a:r>
                        <a:rPr lang="en-CA" sz="1600" i="1" dirty="0" smtClean="0">
                          <a:solidFill>
                            <a:schemeClr val="accent6"/>
                          </a:solidFill>
                        </a:rPr>
                        <a:t>Atmospheric</a:t>
                      </a:r>
                      <a:endParaRPr lang="en-CA" sz="1600" i="1" dirty="0">
                        <a:solidFill>
                          <a:schemeClr val="accent6"/>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dirty="0" smtClean="0">
                          <a:solidFill>
                            <a:schemeClr val="accent6"/>
                          </a:solidFill>
                        </a:rPr>
                        <a:t>Contamination of air</a:t>
                      </a:r>
                      <a:r>
                        <a:rPr lang="en-CA" sz="1600" baseline="0" dirty="0" smtClean="0">
                          <a:solidFill>
                            <a:schemeClr val="accent6"/>
                          </a:solidFill>
                        </a:rPr>
                        <a:t> quality used by humans, animals and vegetation</a:t>
                      </a:r>
                    </a:p>
                    <a:p>
                      <a:pPr marL="285750" indent="-285750">
                        <a:buFont typeface="Arial" panose="020B0604020202020204" pitchFamily="34" charset="0"/>
                        <a:buChar char="•"/>
                      </a:pPr>
                      <a:r>
                        <a:rPr lang="en-CA" sz="1600" baseline="0" dirty="0" smtClean="0">
                          <a:solidFill>
                            <a:schemeClr val="accent6"/>
                          </a:solidFill>
                        </a:rPr>
                        <a:t>Contamination of property (e.g. soot)</a:t>
                      </a:r>
                    </a:p>
                    <a:p>
                      <a:pPr marL="285750" indent="-285750">
                        <a:buFont typeface="Arial" panose="020B0604020202020204" pitchFamily="34" charset="0"/>
                        <a:buChar char="•"/>
                      </a:pPr>
                      <a:r>
                        <a:rPr lang="en-CA" sz="1600" baseline="0" dirty="0" smtClean="0">
                          <a:solidFill>
                            <a:schemeClr val="accent6"/>
                          </a:solidFill>
                        </a:rPr>
                        <a:t>Interference of normal quality of life and business</a:t>
                      </a:r>
                      <a:endParaRPr lang="en-CA" sz="1600" dirty="0" smtClean="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704874">
                <a:tc>
                  <a:txBody>
                    <a:bodyPr/>
                    <a:lstStyle/>
                    <a:p>
                      <a:r>
                        <a:rPr lang="en-CA" sz="1600" i="1" dirty="0" smtClean="0">
                          <a:solidFill>
                            <a:schemeClr val="accent6"/>
                          </a:solidFill>
                        </a:rPr>
                        <a:t>Aquatic</a:t>
                      </a:r>
                      <a:endParaRPr lang="en-CA" sz="1600" i="1" dirty="0">
                        <a:solidFill>
                          <a:schemeClr val="accent6"/>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tcPr>
                </a:tc>
                <a:tc>
                  <a:txBody>
                    <a:bodyPr/>
                    <a:lstStyle/>
                    <a:p>
                      <a:pPr marL="285750" indent="-285750">
                        <a:buFont typeface="Arial" panose="020B0604020202020204" pitchFamily="34" charset="0"/>
                        <a:buChar char="•"/>
                      </a:pPr>
                      <a:r>
                        <a:rPr lang="en-CA" sz="1600" baseline="0" dirty="0" smtClean="0">
                          <a:solidFill>
                            <a:schemeClr val="accent6"/>
                          </a:solidFill>
                        </a:rPr>
                        <a:t>Contamination of water used for drinking, irrigation and recreation</a:t>
                      </a:r>
                    </a:p>
                    <a:p>
                      <a:pPr marL="285750" indent="-285750">
                        <a:buFont typeface="Arial" panose="020B0604020202020204" pitchFamily="34" charset="0"/>
                        <a:buChar char="•"/>
                      </a:pPr>
                      <a:r>
                        <a:rPr lang="en-CA" sz="1600" baseline="0" dirty="0" smtClean="0">
                          <a:solidFill>
                            <a:schemeClr val="accent6"/>
                          </a:solidFill>
                        </a:rPr>
                        <a:t>Harm to fish and wildlife</a:t>
                      </a: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tcPr>
                </a:tc>
              </a:tr>
              <a:tr h="702212">
                <a:tc>
                  <a:txBody>
                    <a:bodyPr/>
                    <a:lstStyle/>
                    <a:p>
                      <a:r>
                        <a:rPr lang="en-CA" sz="1600" i="1" dirty="0" smtClean="0">
                          <a:solidFill>
                            <a:schemeClr val="accent6"/>
                          </a:solidFill>
                        </a:rPr>
                        <a:t>Terrestrial</a:t>
                      </a:r>
                      <a:endParaRPr lang="en-CA" sz="1600" i="1" dirty="0">
                        <a:solidFill>
                          <a:schemeClr val="accent6"/>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tcPr>
                </a:tc>
                <a:tc>
                  <a:txBody>
                    <a:bodyPr/>
                    <a:lstStyle/>
                    <a:p>
                      <a:pPr marL="285750" indent="-285750">
                        <a:buFont typeface="Arial" panose="020B0604020202020204" pitchFamily="34" charset="0"/>
                        <a:buChar char="•"/>
                      </a:pPr>
                      <a:r>
                        <a:rPr lang="en-CA" sz="1600" dirty="0" smtClean="0">
                          <a:solidFill>
                            <a:schemeClr val="accent6"/>
                          </a:solidFill>
                        </a:rPr>
                        <a:t>Contamination of land</a:t>
                      </a:r>
                      <a:r>
                        <a:rPr lang="en-CA" sz="1600" baseline="0" dirty="0" smtClean="0">
                          <a:solidFill>
                            <a:schemeClr val="accent6"/>
                          </a:solidFill>
                        </a:rPr>
                        <a:t> and vegetation</a:t>
                      </a:r>
                    </a:p>
                    <a:p>
                      <a:pPr marL="285750" indent="-285750">
                        <a:buFont typeface="Arial" panose="020B0604020202020204" pitchFamily="34" charset="0"/>
                        <a:buChar char="•"/>
                      </a:pPr>
                      <a:r>
                        <a:rPr lang="en-CA" sz="1600" baseline="0" dirty="0" smtClean="0">
                          <a:solidFill>
                            <a:schemeClr val="accent6"/>
                          </a:solidFill>
                        </a:rPr>
                        <a:t>Property damage</a:t>
                      </a:r>
                      <a:endParaRPr lang="en-CA" sz="1600" dirty="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tcPr>
                </a:tc>
              </a:tr>
            </a:tbl>
          </a:graphicData>
        </a:graphic>
      </p:graphicFrame>
      <p:sp>
        <p:nvSpPr>
          <p:cNvPr id="11" name="Rectangle 10"/>
          <p:cNvSpPr/>
          <p:nvPr/>
        </p:nvSpPr>
        <p:spPr>
          <a:xfrm>
            <a:off x="7664214" y="1431575"/>
            <a:ext cx="442750" cy="369332"/>
          </a:xfrm>
          <a:prstGeom prst="rect">
            <a:avLst/>
          </a:prstGeom>
        </p:spPr>
        <p:txBody>
          <a:bodyPr wrap="none">
            <a:spAutoFit/>
          </a:bodyPr>
          <a:lstStyle/>
          <a:p>
            <a:r>
              <a:rPr lang="en-CA" dirty="0" smtClean="0"/>
              <a:t>[</a:t>
            </a:r>
            <a:r>
              <a:rPr lang="en-CA" dirty="0"/>
              <a:t>9</a:t>
            </a:r>
            <a:r>
              <a:rPr lang="en-CA" dirty="0" smtClean="0"/>
              <a:t>]</a:t>
            </a:r>
            <a:endParaRPr lang="en-CA" dirty="0"/>
          </a:p>
        </p:txBody>
      </p:sp>
      <p:grpSp>
        <p:nvGrpSpPr>
          <p:cNvPr id="14" name="Group 13"/>
          <p:cNvGrpSpPr/>
          <p:nvPr/>
        </p:nvGrpSpPr>
        <p:grpSpPr>
          <a:xfrm>
            <a:off x="189688" y="6182578"/>
            <a:ext cx="8316639" cy="538898"/>
            <a:chOff x="1249680" y="6197517"/>
            <a:chExt cx="7749864" cy="540000"/>
          </a:xfrm>
        </p:grpSpPr>
        <p:sp>
          <p:nvSpPr>
            <p:cNvPr id="15" name="Rectangle 14">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6" name="Rectangle 15">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7" name="Rectangle 16">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8" name="Rectangle 17">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9" name="Rectangle 18">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1321863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376734007"/>
              </p:ext>
            </p:extLst>
          </p:nvPr>
        </p:nvGraphicFramePr>
        <p:xfrm>
          <a:off x="509953" y="949615"/>
          <a:ext cx="8132984" cy="4819419"/>
        </p:xfrm>
        <a:graphic>
          <a:graphicData uri="http://schemas.openxmlformats.org/drawingml/2006/table">
            <a:tbl>
              <a:tblPr firstRow="1" bandRow="1">
                <a:tableStyleId>{5940675A-B579-460E-94D1-54222C63F5DA}</a:tableStyleId>
              </a:tblPr>
              <a:tblGrid>
                <a:gridCol w="1654095"/>
                <a:gridCol w="6478889"/>
              </a:tblGrid>
              <a:tr h="516083">
                <a:tc gridSpan="2">
                  <a:txBody>
                    <a:bodyPr/>
                    <a:lstStyle/>
                    <a:p>
                      <a:r>
                        <a:rPr lang="en-CA" sz="2800" b="1" dirty="0" smtClean="0">
                          <a:solidFill>
                            <a:schemeClr val="accent6"/>
                          </a:solidFill>
                        </a:rPr>
                        <a:t>Corporate Losses</a:t>
                      </a:r>
                      <a:endParaRPr lang="en-CA" sz="2800" b="1" dirty="0">
                        <a:solidFill>
                          <a:schemeClr val="accent6"/>
                        </a:solidFill>
                      </a:endParaRPr>
                    </a:p>
                  </a:txBody>
                  <a:tcPr marL="68580" marR="68580" marT="34290" marB="34290">
                    <a:lnB w="12700" cap="flat" cmpd="sng" algn="ctr">
                      <a:solidFill>
                        <a:schemeClr val="tx1"/>
                      </a:solidFill>
                      <a:prstDash val="solid"/>
                      <a:round/>
                      <a:headEnd type="none" w="med" len="med"/>
                      <a:tailEnd type="none" w="med" len="med"/>
                    </a:lnB>
                    <a:solidFill>
                      <a:schemeClr val="bg2"/>
                    </a:solidFill>
                  </a:tcPr>
                </a:tc>
                <a:tc hMerge="1">
                  <a:txBody>
                    <a:bodyPr/>
                    <a:lstStyle/>
                    <a:p>
                      <a:endParaRPr lang="en-CA" dirty="0"/>
                    </a:p>
                  </a:txBody>
                  <a:tcPr/>
                </a:tc>
              </a:tr>
              <a:tr h="643118">
                <a:tc gridSpan="2">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800" dirty="0" smtClean="0">
                          <a:solidFill>
                            <a:schemeClr val="accent6">
                              <a:lumMod val="50000"/>
                            </a:schemeClr>
                          </a:solidFill>
                        </a:rPr>
                        <a:t>A major disaster</a:t>
                      </a:r>
                      <a:r>
                        <a:rPr lang="en-CA" sz="1800" baseline="0" dirty="0" smtClean="0">
                          <a:solidFill>
                            <a:schemeClr val="accent6">
                              <a:lumMod val="50000"/>
                            </a:schemeClr>
                          </a:solidFill>
                        </a:rPr>
                        <a:t> can completely ruin a company. At minimum be severely detrimental to the well being of the organization and thus the employees</a:t>
                      </a:r>
                      <a:endParaRPr lang="en-CA" sz="1800" dirty="0">
                        <a:solidFill>
                          <a:schemeClr val="accent6">
                            <a:lumMod val="50000"/>
                          </a:schemeClr>
                        </a:solidFill>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hMerge="1">
                  <a:txBody>
                    <a:bodyPr/>
                    <a:lstStyle/>
                    <a:p>
                      <a:endParaRPr lang="en-CA" dirty="0"/>
                    </a:p>
                  </a:txBody>
                  <a:tcPr/>
                </a:tc>
              </a:tr>
              <a:tr h="579601">
                <a:tc>
                  <a:txBody>
                    <a:bodyPr/>
                    <a:lstStyle/>
                    <a:p>
                      <a:r>
                        <a:rPr lang="en-CA" sz="1600" i="1" dirty="0" smtClean="0">
                          <a:solidFill>
                            <a:schemeClr val="accent6">
                              <a:lumMod val="50000"/>
                            </a:schemeClr>
                          </a:solidFill>
                        </a:rPr>
                        <a:t>Clean</a:t>
                      </a:r>
                      <a:r>
                        <a:rPr lang="en-CA" sz="1600" i="1" baseline="0" dirty="0" smtClean="0">
                          <a:solidFill>
                            <a:schemeClr val="accent6">
                              <a:lumMod val="50000"/>
                            </a:schemeClr>
                          </a:solidFill>
                        </a:rPr>
                        <a:t> Up</a:t>
                      </a:r>
                      <a:endParaRPr lang="en-CA" sz="1600" i="1" dirty="0">
                        <a:solidFill>
                          <a:schemeClr val="accent6">
                            <a:lumMod val="50000"/>
                          </a:schemeClr>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dirty="0" smtClean="0">
                          <a:solidFill>
                            <a:schemeClr val="accent6">
                              <a:lumMod val="50000"/>
                            </a:schemeClr>
                          </a:solidFill>
                        </a:rPr>
                        <a:t>Clean</a:t>
                      </a:r>
                      <a:r>
                        <a:rPr lang="en-CA" sz="1600" baseline="0" dirty="0" smtClean="0">
                          <a:solidFill>
                            <a:schemeClr val="accent6">
                              <a:lumMod val="50000"/>
                            </a:schemeClr>
                          </a:solidFill>
                        </a:rPr>
                        <a:t> up of the Deep Horizon spill &amp; legal settlement fees cost &gt;$14 B USD</a:t>
                      </a:r>
                      <a:endParaRPr lang="en-CA" sz="1600" dirty="0" smtClean="0">
                        <a:solidFill>
                          <a:schemeClr val="accent6">
                            <a:lumMod val="50000"/>
                          </a:schemeClr>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833672">
                <a:tc>
                  <a:txBody>
                    <a:bodyPr/>
                    <a:lstStyle/>
                    <a:p>
                      <a:r>
                        <a:rPr lang="en-CA" sz="1600" i="1" dirty="0" smtClean="0">
                          <a:solidFill>
                            <a:schemeClr val="accent6">
                              <a:lumMod val="50000"/>
                            </a:schemeClr>
                          </a:solidFill>
                        </a:rPr>
                        <a:t>Insurance</a:t>
                      </a:r>
                      <a:endParaRPr lang="en-CA" sz="1600" i="1" dirty="0">
                        <a:solidFill>
                          <a:schemeClr val="accent6">
                            <a:lumMod val="50000"/>
                          </a:schemeClr>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baseline="0" dirty="0" smtClean="0">
                          <a:solidFill>
                            <a:schemeClr val="accent6">
                              <a:lumMod val="50000"/>
                            </a:schemeClr>
                          </a:solidFill>
                        </a:rPr>
                        <a:t>A poor safety record increases premiums on assets</a:t>
                      </a:r>
                    </a:p>
                    <a:p>
                      <a:pPr marL="285750" indent="-285750">
                        <a:buFont typeface="Arial" panose="020B0604020202020204" pitchFamily="34" charset="0"/>
                        <a:buChar char="•"/>
                      </a:pPr>
                      <a:r>
                        <a:rPr lang="en-CA" sz="1600" baseline="0" dirty="0" smtClean="0">
                          <a:solidFill>
                            <a:schemeClr val="accent6">
                              <a:lumMod val="50000"/>
                            </a:schemeClr>
                          </a:solidFill>
                        </a:rPr>
                        <a:t>A poor safety record increases the number of health claims</a:t>
                      </a:r>
                    </a:p>
                    <a:p>
                      <a:pPr marL="285750" indent="-285750">
                        <a:buFont typeface="Arial" panose="020B0604020202020204" pitchFamily="34" charset="0"/>
                        <a:buChar char="•"/>
                      </a:pPr>
                      <a:r>
                        <a:rPr lang="en-CA" sz="1600" baseline="0" dirty="0" smtClean="0">
                          <a:solidFill>
                            <a:schemeClr val="accent6">
                              <a:lumMod val="50000"/>
                            </a:schemeClr>
                          </a:solidFill>
                        </a:rPr>
                        <a:t>Large amounts of claim settlements cause higher premiums</a:t>
                      </a: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087743">
                <a:tc>
                  <a:txBody>
                    <a:bodyPr/>
                    <a:lstStyle/>
                    <a:p>
                      <a:r>
                        <a:rPr lang="en-CA" sz="1600" i="1" dirty="0" smtClean="0">
                          <a:solidFill>
                            <a:schemeClr val="accent6">
                              <a:lumMod val="50000"/>
                            </a:schemeClr>
                          </a:solidFill>
                        </a:rPr>
                        <a:t>Reputation</a:t>
                      </a:r>
                      <a:endParaRPr lang="en-CA" sz="1600" i="1" dirty="0">
                        <a:solidFill>
                          <a:schemeClr val="accent6">
                            <a:lumMod val="50000"/>
                          </a:schemeClr>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baseline="0" dirty="0" smtClean="0">
                          <a:solidFill>
                            <a:schemeClr val="accent6">
                              <a:lumMod val="50000"/>
                            </a:schemeClr>
                          </a:solidFill>
                        </a:rPr>
                        <a:t>The international news reporting ensures the disaster will be seen by consumers around the world</a:t>
                      </a:r>
                    </a:p>
                    <a:p>
                      <a:pPr marL="285750" marR="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baseline="0" dirty="0" smtClean="0">
                          <a:solidFill>
                            <a:schemeClr val="accent6">
                              <a:lumMod val="50000"/>
                            </a:schemeClr>
                          </a:solidFill>
                        </a:rPr>
                        <a:t>May cause consumer </a:t>
                      </a:r>
                      <a:r>
                        <a:rPr lang="en-CA" sz="1600" baseline="0" dirty="0" smtClean="0">
                          <a:solidFill>
                            <a:schemeClr val="tx1"/>
                          </a:solidFill>
                        </a:rPr>
                        <a:t>boycott</a:t>
                      </a:r>
                    </a:p>
                    <a:p>
                      <a:pPr marL="285750" marR="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baseline="0" dirty="0" smtClean="0">
                          <a:solidFill>
                            <a:schemeClr val="tx1"/>
                          </a:solidFill>
                        </a:rPr>
                        <a:t>Reputation as an employe</a:t>
                      </a:r>
                      <a:r>
                        <a:rPr lang="en-CA" sz="1600" strike="noStrike" baseline="0" dirty="0" smtClean="0">
                          <a:solidFill>
                            <a:schemeClr val="tx1"/>
                          </a:solidFill>
                        </a:rPr>
                        <a:t>r</a:t>
                      </a:r>
                      <a:r>
                        <a:rPr lang="en-CA" sz="1600" baseline="0" dirty="0" smtClean="0">
                          <a:solidFill>
                            <a:schemeClr val="tx1"/>
                          </a:solidFill>
                        </a:rPr>
                        <a:t> that </a:t>
                      </a:r>
                      <a:r>
                        <a:rPr lang="en-CA" sz="1600" baseline="0" dirty="0" smtClean="0">
                          <a:solidFill>
                            <a:schemeClr val="accent6">
                              <a:lumMod val="50000"/>
                            </a:schemeClr>
                          </a:solidFill>
                        </a:rPr>
                        <a:t>values safety</a:t>
                      </a: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579601">
                <a:tc>
                  <a:txBody>
                    <a:bodyPr/>
                    <a:lstStyle/>
                    <a:p>
                      <a:r>
                        <a:rPr lang="en-CA" sz="1600" i="1" dirty="0" smtClean="0">
                          <a:solidFill>
                            <a:schemeClr val="accent6">
                              <a:lumMod val="50000"/>
                            </a:schemeClr>
                          </a:solidFill>
                        </a:rPr>
                        <a:t>Productivity</a:t>
                      </a:r>
                      <a:endParaRPr lang="en-CA" sz="1600" i="1" dirty="0">
                        <a:solidFill>
                          <a:schemeClr val="accent6">
                            <a:lumMod val="50000"/>
                          </a:schemeClr>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tcPr>
                </a:tc>
                <a:tc>
                  <a:txBody>
                    <a:bodyPr/>
                    <a:lstStyle/>
                    <a:p>
                      <a:pPr marL="285750" indent="-285750">
                        <a:buFont typeface="Arial" panose="020B0604020202020204" pitchFamily="34" charset="0"/>
                        <a:buChar char="•"/>
                      </a:pPr>
                      <a:r>
                        <a:rPr lang="en-CA" sz="1600" baseline="0" dirty="0" smtClean="0">
                          <a:solidFill>
                            <a:schemeClr val="accent6">
                              <a:lumMod val="50000"/>
                            </a:schemeClr>
                          </a:solidFill>
                        </a:rPr>
                        <a:t>Will decrease productivity and therefore profits if a facility is not operational</a:t>
                      </a: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tcPr>
                </a:tc>
              </a:tr>
              <a:tr h="579601">
                <a:tc>
                  <a:txBody>
                    <a:bodyPr/>
                    <a:lstStyle/>
                    <a:p>
                      <a:r>
                        <a:rPr lang="en-CA" sz="1600" i="1" dirty="0" smtClean="0">
                          <a:solidFill>
                            <a:schemeClr val="accent6">
                              <a:lumMod val="50000"/>
                            </a:schemeClr>
                          </a:solidFill>
                        </a:rPr>
                        <a:t>Product Quality</a:t>
                      </a:r>
                      <a:endParaRPr lang="en-CA" sz="1600" i="1" dirty="0">
                        <a:solidFill>
                          <a:schemeClr val="accent6">
                            <a:lumMod val="50000"/>
                          </a:schemeClr>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tcPr>
                </a:tc>
                <a:tc>
                  <a:txBody>
                    <a:bodyPr/>
                    <a:lstStyle/>
                    <a:p>
                      <a:pPr marL="285750" indent="-285750">
                        <a:buFont typeface="Arial" panose="020B0604020202020204" pitchFamily="34" charset="0"/>
                        <a:buChar char="•"/>
                      </a:pPr>
                      <a:r>
                        <a:rPr lang="en-CA" sz="1600" dirty="0" smtClean="0">
                          <a:solidFill>
                            <a:schemeClr val="accent6">
                              <a:lumMod val="50000"/>
                            </a:schemeClr>
                          </a:solidFill>
                        </a:rPr>
                        <a:t>May</a:t>
                      </a:r>
                      <a:r>
                        <a:rPr lang="en-CA" sz="1600" baseline="0" dirty="0" smtClean="0">
                          <a:solidFill>
                            <a:schemeClr val="accent6">
                              <a:lumMod val="50000"/>
                            </a:schemeClr>
                          </a:solidFill>
                        </a:rPr>
                        <a:t> decrease quality if facility is not operating at top quality</a:t>
                      </a:r>
                    </a:p>
                    <a:p>
                      <a:pPr marL="285750" indent="-285750">
                        <a:buFont typeface="Arial" panose="020B0604020202020204" pitchFamily="34" charset="0"/>
                        <a:buChar char="•"/>
                      </a:pPr>
                      <a:r>
                        <a:rPr lang="en-CA" sz="1600" baseline="0" dirty="0" smtClean="0">
                          <a:solidFill>
                            <a:schemeClr val="accent6">
                              <a:lumMod val="50000"/>
                            </a:schemeClr>
                          </a:solidFill>
                        </a:rPr>
                        <a:t>May cause pressure on other facilities decreasing their quality</a:t>
                      </a:r>
                      <a:endParaRPr lang="en-CA" sz="1600" dirty="0">
                        <a:solidFill>
                          <a:schemeClr val="accent6">
                            <a:lumMod val="50000"/>
                          </a:schemeClr>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tcPr>
                </a:tc>
              </a:tr>
            </a:tbl>
          </a:graphicData>
        </a:graphic>
      </p:graphicFrame>
      <p:sp>
        <p:nvSpPr>
          <p:cNvPr id="3" name="Rectangle 2"/>
          <p:cNvSpPr/>
          <p:nvPr/>
        </p:nvSpPr>
        <p:spPr>
          <a:xfrm>
            <a:off x="7752987" y="1005123"/>
            <a:ext cx="851515" cy="369332"/>
          </a:xfrm>
          <a:prstGeom prst="rect">
            <a:avLst/>
          </a:prstGeom>
        </p:spPr>
        <p:txBody>
          <a:bodyPr wrap="none">
            <a:spAutoFit/>
          </a:bodyPr>
          <a:lstStyle/>
          <a:p>
            <a:r>
              <a:rPr lang="en-CA" dirty="0" smtClean="0"/>
              <a:t>[11,13]</a:t>
            </a:r>
            <a:endParaRPr lang="en-CA" dirty="0"/>
          </a:p>
        </p:txBody>
      </p:sp>
      <p:grpSp>
        <p:nvGrpSpPr>
          <p:cNvPr id="14" name="Group 13"/>
          <p:cNvGrpSpPr/>
          <p:nvPr/>
        </p:nvGrpSpPr>
        <p:grpSpPr>
          <a:xfrm>
            <a:off x="189688" y="6182578"/>
            <a:ext cx="8316639" cy="538898"/>
            <a:chOff x="1249680" y="6197517"/>
            <a:chExt cx="7749864" cy="540000"/>
          </a:xfrm>
        </p:grpSpPr>
        <p:sp>
          <p:nvSpPr>
            <p:cNvPr id="15" name="Rectangle 14">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6" name="Rectangle 15">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7" name="Rectangle 16">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8" name="Rectangle 17">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9" name="Rectangle 18">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3746780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rved Left Arrow 12"/>
          <p:cNvSpPr/>
          <p:nvPr/>
        </p:nvSpPr>
        <p:spPr>
          <a:xfrm rot="5083236" flipH="1">
            <a:off x="2967492" y="5375308"/>
            <a:ext cx="459975" cy="888718"/>
          </a:xfrm>
          <a:prstGeom prst="curvedLeftArrow">
            <a:avLst>
              <a:gd name="adj1" fmla="val 25000"/>
              <a:gd name="adj2" fmla="val 49699"/>
              <a:gd name="adj3" fmla="val 2500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CA" sz="1350">
              <a:solidFill>
                <a:schemeClr val="tx1"/>
              </a:solidFill>
            </a:endParaRPr>
          </a:p>
        </p:txBody>
      </p:sp>
      <p:sp>
        <p:nvSpPr>
          <p:cNvPr id="2" name="Title 1"/>
          <p:cNvSpPr>
            <a:spLocks noGrp="1"/>
          </p:cNvSpPr>
          <p:nvPr>
            <p:ph type="title"/>
          </p:nvPr>
        </p:nvSpPr>
        <p:spPr/>
        <p:txBody>
          <a:bodyPr/>
          <a:lstStyle/>
          <a:p>
            <a:r>
              <a:rPr lang="en-CA" dirty="0" smtClean="0"/>
              <a:t>The Elements of PSM</a:t>
            </a:r>
            <a:endParaRPr lang="en-CA" dirty="0"/>
          </a:p>
        </p:txBody>
      </p:sp>
      <p:sp>
        <p:nvSpPr>
          <p:cNvPr id="3" name="Content Placeholder 2"/>
          <p:cNvSpPr>
            <a:spLocks noGrp="1"/>
          </p:cNvSpPr>
          <p:nvPr>
            <p:ph idx="1"/>
          </p:nvPr>
        </p:nvSpPr>
        <p:spPr>
          <a:xfrm>
            <a:off x="2953459" y="1123838"/>
            <a:ext cx="5486400" cy="4160882"/>
          </a:xfrm>
        </p:spPr>
        <p:txBody>
          <a:bodyPr>
            <a:normAutofit/>
          </a:bodyPr>
          <a:lstStyle/>
          <a:p>
            <a:r>
              <a:rPr lang="en-CA" dirty="0"/>
              <a:t>PSM systems are typically </a:t>
            </a:r>
            <a:r>
              <a:rPr lang="en-CA" dirty="0" smtClean="0"/>
              <a:t>centered </a:t>
            </a:r>
            <a:r>
              <a:rPr lang="en-CA" dirty="0"/>
              <a:t>around four </a:t>
            </a:r>
            <a:r>
              <a:rPr lang="en-CA" dirty="0" smtClean="0"/>
              <a:t>themes [4]: </a:t>
            </a:r>
          </a:p>
          <a:p>
            <a:pPr marL="736997" indent="-266700">
              <a:buFont typeface="+mj-lt"/>
              <a:buAutoNum type="romanLcPeriod"/>
            </a:pPr>
            <a:r>
              <a:rPr lang="en-CA" b="1" i="1" dirty="0" smtClean="0"/>
              <a:t>Commitment</a:t>
            </a:r>
            <a:r>
              <a:rPr lang="en-CA" dirty="0" smtClean="0"/>
              <a:t> </a:t>
            </a:r>
            <a:r>
              <a:rPr lang="en-CA" dirty="0"/>
              <a:t>of management and corporate objectives to </a:t>
            </a:r>
            <a:r>
              <a:rPr lang="en-CA" dirty="0" smtClean="0"/>
              <a:t>PSM</a:t>
            </a:r>
          </a:p>
          <a:p>
            <a:pPr marL="736997" indent="-266700">
              <a:buFont typeface="+mj-lt"/>
              <a:buAutoNum type="romanLcPeriod"/>
            </a:pPr>
            <a:r>
              <a:rPr lang="en-CA" b="1" i="1" dirty="0" smtClean="0"/>
              <a:t>Hazard </a:t>
            </a:r>
            <a:r>
              <a:rPr lang="en-CA" b="1" i="1" dirty="0"/>
              <a:t>assessment</a:t>
            </a:r>
            <a:r>
              <a:rPr lang="en-CA" dirty="0"/>
              <a:t>, including process knowledge and hazard </a:t>
            </a:r>
            <a:r>
              <a:rPr lang="en-CA" dirty="0" smtClean="0"/>
              <a:t>identification </a:t>
            </a:r>
          </a:p>
          <a:p>
            <a:pPr marL="736997" indent="-266700">
              <a:buFont typeface="+mj-lt"/>
              <a:buAutoNum type="romanLcPeriod"/>
            </a:pPr>
            <a:r>
              <a:rPr lang="en-CA" b="1" i="1" dirty="0"/>
              <a:t>R</a:t>
            </a:r>
            <a:r>
              <a:rPr lang="en-CA" b="1" i="1" dirty="0" smtClean="0"/>
              <a:t>isk </a:t>
            </a:r>
            <a:r>
              <a:rPr lang="en-CA" b="1" i="1" dirty="0"/>
              <a:t>management</a:t>
            </a:r>
            <a:r>
              <a:rPr lang="en-CA" dirty="0"/>
              <a:t> such as managing change in the process and </a:t>
            </a:r>
            <a:r>
              <a:rPr lang="en-CA" dirty="0" smtClean="0"/>
              <a:t>change in personnel </a:t>
            </a:r>
          </a:p>
          <a:p>
            <a:pPr marL="736997" indent="-266700">
              <a:buFont typeface="+mj-lt"/>
              <a:buAutoNum type="romanLcPeriod"/>
            </a:pPr>
            <a:r>
              <a:rPr lang="en-CA" b="1" i="1" dirty="0" smtClean="0"/>
              <a:t>Continuous </a:t>
            </a:r>
            <a:r>
              <a:rPr lang="en-CA" b="1" i="1" dirty="0"/>
              <a:t>enhancement</a:t>
            </a:r>
            <a:r>
              <a:rPr lang="en-CA" dirty="0"/>
              <a:t> such as furthering employee education and enhancing process </a:t>
            </a:r>
            <a:r>
              <a:rPr lang="en-CA" dirty="0" smtClean="0"/>
              <a:t>knowledge</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
        <p:nvSpPr>
          <p:cNvPr id="14" name="Rectangle 13"/>
          <p:cNvSpPr/>
          <p:nvPr/>
        </p:nvSpPr>
        <p:spPr>
          <a:xfrm>
            <a:off x="3217856" y="5578913"/>
            <a:ext cx="688641" cy="47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2" name="TextBox 11"/>
          <p:cNvSpPr txBox="1"/>
          <p:nvPr/>
        </p:nvSpPr>
        <p:spPr>
          <a:xfrm>
            <a:off x="3197480" y="5455337"/>
            <a:ext cx="4523989" cy="553998"/>
          </a:xfrm>
          <a:prstGeom prst="rect">
            <a:avLst/>
          </a:prstGeom>
          <a:noFill/>
        </p:spPr>
        <p:txBody>
          <a:bodyPr wrap="square" rtlCol="0">
            <a:spAutoFit/>
          </a:bodyPr>
          <a:lstStyle/>
          <a:p>
            <a:r>
              <a:rPr lang="en-CA" sz="1500" b="1" dirty="0">
                <a:solidFill>
                  <a:schemeClr val="accent3"/>
                </a:solidFill>
              </a:rPr>
              <a:t>THESE ARE THE TITLES OF THE REMAINING SECTIONS OF THIS MODULE…. </a:t>
            </a:r>
            <a:r>
              <a:rPr lang="en-CA" sz="1500" dirty="0">
                <a:solidFill>
                  <a:schemeClr val="accent6"/>
                </a:solidFill>
              </a:rPr>
              <a:t>CLICK TO NAVIGATE</a:t>
            </a:r>
          </a:p>
        </p:txBody>
      </p:sp>
      <p:grpSp>
        <p:nvGrpSpPr>
          <p:cNvPr id="15" name="Group 14"/>
          <p:cNvGrpSpPr/>
          <p:nvPr/>
        </p:nvGrpSpPr>
        <p:grpSpPr>
          <a:xfrm>
            <a:off x="189688" y="6182578"/>
            <a:ext cx="8316639" cy="538898"/>
            <a:chOff x="1249680" y="6197517"/>
            <a:chExt cx="7749864" cy="540000"/>
          </a:xfrm>
        </p:grpSpPr>
        <p:sp>
          <p:nvSpPr>
            <p:cNvPr id="16" name="Rectangle 15">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7" name="Rectangle 16">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8" name="Rectangle 17">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9" name="Rectangle 18">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0" name="Rectangle 19">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3539465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
        <p:nvSpPr>
          <p:cNvPr id="2" name="Title 1"/>
          <p:cNvSpPr>
            <a:spLocks noGrp="1"/>
          </p:cNvSpPr>
          <p:nvPr>
            <p:ph type="title"/>
          </p:nvPr>
        </p:nvSpPr>
        <p:spPr/>
        <p:txBody>
          <a:bodyPr/>
          <a:lstStyle/>
          <a:p>
            <a:pPr algn="ctr"/>
            <a:r>
              <a:rPr lang="en-CA" dirty="0" smtClean="0"/>
              <a:t>PSM System Possible Elements</a:t>
            </a:r>
            <a:endParaRPr lang="en-CA" dirty="0"/>
          </a:p>
        </p:txBody>
      </p:sp>
      <p:pic>
        <p:nvPicPr>
          <p:cNvPr id="5" name="Content Placeholder 4"/>
          <p:cNvPicPr>
            <a:picLocks noGrp="1" noChangeAspect="1"/>
          </p:cNvPicPr>
          <p:nvPr>
            <p:ph type="pic" sz="quarter" idx="4294967295"/>
          </p:nvPr>
        </p:nvPicPr>
        <p:blipFill rotWithShape="1">
          <a:blip r:embed="rId3">
            <a:extLst>
              <a:ext uri="{28A0092B-C50C-407E-A947-70E740481C1C}">
                <a14:useLocalDpi xmlns:a14="http://schemas.microsoft.com/office/drawing/2010/main" xmlns="" val="0"/>
              </a:ext>
            </a:extLst>
          </a:blip>
          <a:srcRect l="7285" t="18802" r="8985" b="16882"/>
          <a:stretch/>
        </p:blipFill>
        <p:spPr>
          <a:xfrm>
            <a:off x="515362" y="990600"/>
            <a:ext cx="8034337" cy="4748213"/>
          </a:xfrm>
        </p:spPr>
      </p:pic>
      <p:sp>
        <p:nvSpPr>
          <p:cNvPr id="19" name="Rectangle 18"/>
          <p:cNvSpPr/>
          <p:nvPr/>
        </p:nvSpPr>
        <p:spPr>
          <a:xfrm>
            <a:off x="565282" y="5600989"/>
            <a:ext cx="898003" cy="369332"/>
          </a:xfrm>
          <a:prstGeom prst="rect">
            <a:avLst/>
          </a:prstGeom>
        </p:spPr>
        <p:txBody>
          <a:bodyPr wrap="none">
            <a:spAutoFit/>
          </a:bodyPr>
          <a:lstStyle/>
          <a:p>
            <a:r>
              <a:rPr lang="en-CA" dirty="0" smtClean="0"/>
              <a:t>[1, 2, 4]</a:t>
            </a:r>
            <a:endParaRPr lang="en-CA" dirty="0"/>
          </a:p>
        </p:txBody>
      </p:sp>
      <p:grpSp>
        <p:nvGrpSpPr>
          <p:cNvPr id="13" name="Group 12"/>
          <p:cNvGrpSpPr/>
          <p:nvPr/>
        </p:nvGrpSpPr>
        <p:grpSpPr>
          <a:xfrm>
            <a:off x="189688" y="6182578"/>
            <a:ext cx="8316639" cy="538898"/>
            <a:chOff x="1249680" y="6197517"/>
            <a:chExt cx="7749864" cy="540000"/>
          </a:xfrm>
        </p:grpSpPr>
        <p:sp>
          <p:nvSpPr>
            <p:cNvPr id="14" name="Rectangle 13">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2093333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dirty="0"/>
          </a:p>
        </p:txBody>
      </p:sp>
      <p:sp>
        <p:nvSpPr>
          <p:cNvPr id="3" name="Content Placeholder 2"/>
          <p:cNvSpPr>
            <a:spLocks noGrp="1"/>
          </p:cNvSpPr>
          <p:nvPr>
            <p:ph idx="4294967295"/>
          </p:nvPr>
        </p:nvSpPr>
        <p:spPr>
          <a:xfrm>
            <a:off x="621488" y="1090838"/>
            <a:ext cx="7884839" cy="4862513"/>
          </a:xfrm>
        </p:spPr>
        <p:txBody>
          <a:bodyPr>
            <a:normAutofit/>
          </a:bodyPr>
          <a:lstStyle/>
          <a:p>
            <a:r>
              <a:rPr lang="en-CA" dirty="0" smtClean="0">
                <a:solidFill>
                  <a:schemeClr val="accent6"/>
                </a:solidFill>
              </a:rPr>
              <a:t>Two </a:t>
            </a:r>
            <a:r>
              <a:rPr lang="en-CA" dirty="0">
                <a:solidFill>
                  <a:schemeClr val="accent6"/>
                </a:solidFill>
              </a:rPr>
              <a:t>of </a:t>
            </a:r>
            <a:r>
              <a:rPr lang="en-CA" dirty="0" smtClean="0">
                <a:solidFill>
                  <a:schemeClr val="accent6"/>
                </a:solidFill>
              </a:rPr>
              <a:t>the most </a:t>
            </a:r>
            <a:r>
              <a:rPr lang="en-CA" dirty="0">
                <a:solidFill>
                  <a:schemeClr val="accent6"/>
                </a:solidFill>
              </a:rPr>
              <a:t>important features of a PSM system are participation and </a:t>
            </a:r>
            <a:r>
              <a:rPr lang="en-CA" dirty="0" smtClean="0">
                <a:solidFill>
                  <a:schemeClr val="accent6"/>
                </a:solidFill>
              </a:rPr>
              <a:t>communication</a:t>
            </a:r>
          </a:p>
          <a:p>
            <a:pPr lvl="1"/>
            <a:r>
              <a:rPr lang="en-CA" dirty="0" smtClean="0">
                <a:solidFill>
                  <a:schemeClr val="accent6"/>
                </a:solidFill>
              </a:rPr>
              <a:t>Although </a:t>
            </a:r>
            <a:r>
              <a:rPr lang="en-CA" dirty="0">
                <a:solidFill>
                  <a:schemeClr val="accent6"/>
                </a:solidFill>
              </a:rPr>
              <a:t>PSM systems are typically designed by management they require input from operators and commitment from corporate executives to be implemented properly </a:t>
            </a:r>
            <a:endParaRPr lang="en-CA" dirty="0" smtClean="0">
              <a:solidFill>
                <a:schemeClr val="accent6"/>
              </a:solidFill>
            </a:endParaRPr>
          </a:p>
          <a:p>
            <a:r>
              <a:rPr lang="en-CA" dirty="0" smtClean="0">
                <a:solidFill>
                  <a:schemeClr val="accent6"/>
                </a:solidFill>
              </a:rPr>
              <a:t>PSM </a:t>
            </a:r>
            <a:r>
              <a:rPr lang="en-CA" dirty="0">
                <a:solidFill>
                  <a:schemeClr val="accent6"/>
                </a:solidFill>
              </a:rPr>
              <a:t>systems are </a:t>
            </a:r>
            <a:r>
              <a:rPr lang="en-CA" b="1" i="1" dirty="0" smtClean="0">
                <a:solidFill>
                  <a:schemeClr val="accent6"/>
                </a:solidFill>
              </a:rPr>
              <a:t>non-prescriptive [13]</a:t>
            </a:r>
          </a:p>
          <a:p>
            <a:pPr lvl="1"/>
            <a:r>
              <a:rPr lang="en-CA" dirty="0" smtClean="0">
                <a:solidFill>
                  <a:schemeClr val="accent6"/>
                </a:solidFill>
              </a:rPr>
              <a:t>They must be based </a:t>
            </a:r>
            <a:r>
              <a:rPr lang="en-CA" dirty="0">
                <a:solidFill>
                  <a:schemeClr val="accent6"/>
                </a:solidFill>
              </a:rPr>
              <a:t>on </a:t>
            </a:r>
            <a:r>
              <a:rPr lang="en-CA" dirty="0" smtClean="0">
                <a:solidFill>
                  <a:schemeClr val="accent6"/>
                </a:solidFill>
              </a:rPr>
              <a:t>performance </a:t>
            </a:r>
            <a:r>
              <a:rPr lang="en-CA" dirty="0">
                <a:solidFill>
                  <a:schemeClr val="accent6"/>
                </a:solidFill>
              </a:rPr>
              <a:t>indicators to measure the success of the PSM </a:t>
            </a:r>
            <a:r>
              <a:rPr lang="en-CA" dirty="0" smtClean="0">
                <a:solidFill>
                  <a:schemeClr val="accent6"/>
                </a:solidFill>
              </a:rPr>
              <a:t>system</a:t>
            </a:r>
          </a:p>
          <a:p>
            <a:pPr lvl="1"/>
            <a:r>
              <a:rPr lang="en-CA" dirty="0" smtClean="0">
                <a:solidFill>
                  <a:schemeClr val="accent6"/>
                </a:solidFill>
              </a:rPr>
              <a:t>Guidelines </a:t>
            </a:r>
            <a:r>
              <a:rPr lang="en-CA" dirty="0">
                <a:solidFill>
                  <a:schemeClr val="accent6"/>
                </a:solidFill>
              </a:rPr>
              <a:t>can be implemented in many ways as long as the objectives are </a:t>
            </a:r>
            <a:r>
              <a:rPr lang="en-CA" dirty="0" smtClean="0">
                <a:solidFill>
                  <a:schemeClr val="accent6"/>
                </a:solidFill>
              </a:rPr>
              <a:t>met</a:t>
            </a:r>
          </a:p>
          <a:p>
            <a:r>
              <a:rPr lang="en-CA" dirty="0" smtClean="0">
                <a:solidFill>
                  <a:schemeClr val="accent6"/>
                </a:solidFill>
              </a:rPr>
              <a:t>Finally</a:t>
            </a:r>
            <a:r>
              <a:rPr lang="en-CA" dirty="0">
                <a:solidFill>
                  <a:schemeClr val="accent6"/>
                </a:solidFill>
              </a:rPr>
              <a:t>, PSM systems are not created once and implemented </a:t>
            </a:r>
            <a:r>
              <a:rPr lang="en-CA" dirty="0" smtClean="0">
                <a:solidFill>
                  <a:schemeClr val="accent6"/>
                </a:solidFill>
              </a:rPr>
              <a:t>once.</a:t>
            </a:r>
          </a:p>
          <a:p>
            <a:pPr lvl="1"/>
            <a:r>
              <a:rPr lang="en-CA" dirty="0" smtClean="0">
                <a:solidFill>
                  <a:schemeClr val="accent6"/>
                </a:solidFill>
              </a:rPr>
              <a:t>They </a:t>
            </a:r>
            <a:r>
              <a:rPr lang="en-CA" dirty="0">
                <a:solidFill>
                  <a:schemeClr val="accent6"/>
                </a:solidFill>
              </a:rPr>
              <a:t>are an on-going process that involves auditing and revaluation of the management system to continually enhance the effectiveness of the PSM system. </a:t>
            </a:r>
            <a:endParaRPr lang="en-CA" dirty="0" smtClean="0">
              <a:solidFill>
                <a:schemeClr val="accent6"/>
              </a:solidFill>
            </a:endParaRPr>
          </a:p>
        </p:txBody>
      </p:sp>
      <p:sp>
        <p:nvSpPr>
          <p:cNvPr id="5" name="Rectangle 4"/>
          <p:cNvSpPr/>
          <p:nvPr/>
        </p:nvSpPr>
        <p:spPr>
          <a:xfrm>
            <a:off x="1524328" y="619471"/>
            <a:ext cx="5496667" cy="646331"/>
          </a:xfrm>
          <a:prstGeom prst="rect">
            <a:avLst/>
          </a:prstGeom>
        </p:spPr>
        <p:txBody>
          <a:bodyPr wrap="square">
            <a:spAutoFit/>
          </a:bodyPr>
          <a:lstStyle/>
          <a:p>
            <a:pPr lvl="1" algn="ctr"/>
            <a:r>
              <a:rPr lang="en-CA" sz="3600" b="1" dirty="0">
                <a:solidFill>
                  <a:schemeClr val="accent3"/>
                </a:solidFill>
              </a:rPr>
              <a:t>Risk is never zero.</a:t>
            </a:r>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3479588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sp>
        <p:nvSpPr>
          <p:cNvPr id="2" name="Title 1"/>
          <p:cNvSpPr>
            <a:spLocks noGrp="1"/>
          </p:cNvSpPr>
          <p:nvPr>
            <p:ph type="title"/>
          </p:nvPr>
        </p:nvSpPr>
        <p:spPr>
          <a:xfrm>
            <a:off x="1434274" y="816827"/>
            <a:ext cx="6378160" cy="990600"/>
          </a:xfrm>
        </p:spPr>
        <p:txBody>
          <a:bodyPr>
            <a:normAutofit/>
          </a:bodyPr>
          <a:lstStyle/>
          <a:p>
            <a:pPr algn="ctr"/>
            <a:r>
              <a:rPr lang="en-CA" sz="2800" dirty="0" smtClean="0"/>
              <a:t>Process Safety Management Systems from around the world</a:t>
            </a:r>
            <a:endParaRPr lang="en-CA" sz="2800" dirty="0"/>
          </a:p>
        </p:txBody>
      </p:sp>
      <p:sp>
        <p:nvSpPr>
          <p:cNvPr id="3" name="Content Placeholder 2"/>
          <p:cNvSpPr>
            <a:spLocks noGrp="1"/>
          </p:cNvSpPr>
          <p:nvPr>
            <p:ph idx="4294967295"/>
          </p:nvPr>
        </p:nvSpPr>
        <p:spPr>
          <a:xfrm>
            <a:off x="621488" y="1068446"/>
            <a:ext cx="8122462" cy="4862513"/>
          </a:xfrm>
        </p:spPr>
        <p:txBody>
          <a:bodyPr>
            <a:normAutofit/>
          </a:bodyPr>
          <a:lstStyle/>
          <a:p>
            <a:pPr marL="402431" lvl="1" indent="-208360"/>
            <a:r>
              <a:rPr lang="en-CA" sz="1900" dirty="0"/>
              <a:t>American Occupational Health and Safety Administration Process Safety Management </a:t>
            </a:r>
            <a:r>
              <a:rPr lang="en-CA" sz="1900" dirty="0" smtClean="0"/>
              <a:t>Rule </a:t>
            </a:r>
            <a:r>
              <a:rPr lang="en-CA" sz="1900" dirty="0"/>
              <a:t>enacted in 1994</a:t>
            </a:r>
          </a:p>
          <a:p>
            <a:pPr marL="402431" lvl="1" indent="-208360"/>
            <a:r>
              <a:rPr lang="en-CA" sz="1900" dirty="0" smtClean="0"/>
              <a:t>14 </a:t>
            </a:r>
            <a:r>
              <a:rPr lang="en-CA" sz="1900" dirty="0"/>
              <a:t>Elements - </a:t>
            </a:r>
            <a:r>
              <a:rPr lang="en-CA" sz="1900" dirty="0" err="1"/>
              <a:t>CSChE</a:t>
            </a:r>
            <a:r>
              <a:rPr lang="en-CA" sz="1900" dirty="0"/>
              <a:t> – The Canadian Society </a:t>
            </a:r>
            <a:r>
              <a:rPr lang="en-CA" sz="1900" dirty="0" smtClean="0"/>
              <a:t>for Chemical Engineering [</a:t>
            </a:r>
            <a:r>
              <a:rPr lang="en-CA" sz="1900" dirty="0"/>
              <a:t>1</a:t>
            </a:r>
            <a:r>
              <a:rPr lang="en-CA" sz="1900" dirty="0" smtClean="0"/>
              <a:t>]</a:t>
            </a:r>
            <a:endParaRPr lang="en-CA" sz="1900" dirty="0"/>
          </a:p>
          <a:p>
            <a:pPr marL="402431" lvl="1" indent="-208360"/>
            <a:r>
              <a:rPr lang="en-CA" sz="1900" dirty="0"/>
              <a:t>20 Elements - </a:t>
            </a:r>
            <a:r>
              <a:rPr lang="en-CA" sz="1900" dirty="0" err="1"/>
              <a:t>AIChE</a:t>
            </a:r>
            <a:r>
              <a:rPr lang="en-CA" sz="1900" dirty="0"/>
              <a:t> CCPS – The American Institute for Chemical Engineers Center for Chemical Process Safety </a:t>
            </a:r>
            <a:r>
              <a:rPr lang="en-CA" sz="1900" dirty="0" smtClean="0"/>
              <a:t> [</a:t>
            </a:r>
            <a:r>
              <a:rPr lang="en-CA" sz="1900" dirty="0"/>
              <a:t>4</a:t>
            </a:r>
            <a:r>
              <a:rPr lang="en-CA" sz="1900" dirty="0" smtClean="0"/>
              <a:t>]</a:t>
            </a:r>
            <a:endParaRPr lang="en-CA" sz="1900" dirty="0"/>
          </a:p>
          <a:p>
            <a:pPr marL="402431" lvl="1" indent="-208360"/>
            <a:r>
              <a:rPr lang="en-CA" sz="1900" dirty="0" smtClean="0"/>
              <a:t>12 Elements – OSHA – US Occupational Health and Safety Administration PSM Rule 1910.119 [</a:t>
            </a:r>
            <a:r>
              <a:rPr lang="en-CA" sz="1900" dirty="0"/>
              <a:t>3</a:t>
            </a:r>
            <a:r>
              <a:rPr lang="en-CA" sz="1900" dirty="0" smtClean="0"/>
              <a:t>]</a:t>
            </a:r>
          </a:p>
          <a:p>
            <a:pPr marL="402431" lvl="1" indent="-208360"/>
            <a:r>
              <a:rPr lang="en-CA" sz="1900" dirty="0" smtClean="0"/>
              <a:t>20 Elements – EU Energy Institute [</a:t>
            </a:r>
            <a:r>
              <a:rPr lang="en-CA" sz="1900" dirty="0"/>
              <a:t>2</a:t>
            </a:r>
            <a:r>
              <a:rPr lang="en-CA" sz="1900" dirty="0" smtClean="0"/>
              <a:t>]</a:t>
            </a:r>
          </a:p>
          <a:p>
            <a:pPr marL="402431" lvl="1" indent="-208360"/>
            <a:r>
              <a:rPr lang="en-CA" sz="1900" dirty="0" smtClean="0"/>
              <a:t>Some </a:t>
            </a:r>
            <a:r>
              <a:rPr lang="en-CA" sz="1900" dirty="0"/>
              <a:t>large corporations may also sell their custom systems or services </a:t>
            </a:r>
            <a:r>
              <a:rPr lang="en-CA" sz="1900" dirty="0" smtClean="0"/>
              <a:t>for implementing PSM</a:t>
            </a:r>
            <a:endParaRPr lang="en-CA" sz="1900"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1868151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3</a:t>
            </a:fld>
            <a:endParaRPr lang="en-US" dirty="0"/>
          </a:p>
        </p:txBody>
      </p:sp>
      <p:sp>
        <p:nvSpPr>
          <p:cNvPr id="3" name="Rectangle 2"/>
          <p:cNvSpPr/>
          <p:nvPr/>
        </p:nvSpPr>
        <p:spPr>
          <a:xfrm>
            <a:off x="446568" y="313712"/>
            <a:ext cx="8357190" cy="6062429"/>
          </a:xfrm>
          <a:prstGeom prst="rect">
            <a:avLst/>
          </a:prstGeom>
        </p:spPr>
        <p:txBody>
          <a:bodyPr wrap="square">
            <a:spAutoFit/>
          </a:bodyPr>
          <a:lstStyle/>
          <a:p>
            <a:pPr algn="ctr">
              <a:lnSpc>
                <a:spcPct val="85000"/>
              </a:lnSpc>
              <a:spcAft>
                <a:spcPts val="0"/>
              </a:spcAft>
            </a:pPr>
            <a:r>
              <a:rPr lang="en-US" sz="4000" cap="all" spc="-75" dirty="0">
                <a:solidFill>
                  <a:srgbClr val="44546A"/>
                </a:solidFill>
                <a:latin typeface="Calibri Light" panose="020F0302020204030204" pitchFamily="34" charset="0"/>
                <a:ea typeface="SimSun" panose="02010600030101010101" pitchFamily="2" charset="-122"/>
                <a:cs typeface="Times New Roman" panose="02020603050405020304" pitchFamily="18" charset="0"/>
              </a:rPr>
              <a:t>MODULE outline:</a:t>
            </a:r>
            <a:endParaRPr lang="en-CA" sz="5400" cap="all" spc="-75" dirty="0">
              <a:solidFill>
                <a:srgbClr val="44546A"/>
              </a:solidFill>
              <a:latin typeface="Calibri Light" panose="020F0302020204030204" pitchFamily="34" charset="0"/>
              <a:ea typeface="SimSun" panose="02010600030101010101" pitchFamily="2" charset="-122"/>
              <a:cs typeface="Times New Roman" panose="02020603050405020304" pitchFamily="18" charset="0"/>
            </a:endParaRPr>
          </a:p>
          <a:p>
            <a:pPr algn="ctr">
              <a:lnSpc>
                <a:spcPct val="85000"/>
              </a:lnSpc>
              <a:spcAft>
                <a:spcPts val="0"/>
              </a:spcAft>
            </a:pPr>
            <a:r>
              <a:rPr lang="en-US" sz="4000" cap="all" spc="-75" dirty="0">
                <a:solidFill>
                  <a:srgbClr val="44546A"/>
                </a:solidFill>
                <a:latin typeface="Calibri Light" panose="020F0302020204030204" pitchFamily="34" charset="0"/>
                <a:ea typeface="SimSun" panose="02010600030101010101" pitchFamily="2" charset="-122"/>
                <a:cs typeface="Times New Roman" panose="02020603050405020304" pitchFamily="18" charset="0"/>
              </a:rPr>
              <a:t>Process Safety Management </a:t>
            </a:r>
            <a:endParaRPr lang="en-CA" sz="5400" cap="all" spc="-75" dirty="0">
              <a:solidFill>
                <a:srgbClr val="44546A"/>
              </a:solidFill>
              <a:latin typeface="Calibri Light" panose="020F0302020204030204" pitchFamily="34" charset="0"/>
              <a:ea typeface="SimSun" panose="02010600030101010101" pitchFamily="2" charset="-122"/>
              <a:cs typeface="Times New Roman" panose="02020603050405020304" pitchFamily="18" charset="0"/>
            </a:endParaRPr>
          </a:p>
          <a:p>
            <a:pPr>
              <a:spcBef>
                <a:spcPts val="2000"/>
              </a:spcBef>
              <a:spcAft>
                <a:spcPts val="200"/>
              </a:spcAft>
            </a:pPr>
            <a:r>
              <a:rPr lang="en-US" sz="3200" kern="0" dirty="0">
                <a:solidFill>
                  <a:srgbClr val="1F4E79"/>
                </a:solidFill>
                <a:latin typeface="Calibri Light" panose="020F0302020204030204" pitchFamily="34" charset="0"/>
                <a:ea typeface="SimSun" panose="02010600030101010101" pitchFamily="2" charset="-122"/>
                <a:cs typeface="Times New Roman" panose="02020603050405020304" pitchFamily="18" charset="0"/>
              </a:rPr>
              <a:t>Description</a:t>
            </a:r>
            <a:r>
              <a:rPr lang="en-US" sz="3200" kern="0" dirty="0" smtClean="0">
                <a:solidFill>
                  <a:srgbClr val="1F4E79"/>
                </a:solidFill>
                <a:latin typeface="Calibri Light" panose="020F0302020204030204" pitchFamily="34" charset="0"/>
                <a:ea typeface="SimSun" panose="02010600030101010101" pitchFamily="2" charset="-122"/>
                <a:cs typeface="Times New Roman" panose="02020603050405020304" pitchFamily="18" charset="0"/>
              </a:rPr>
              <a:t>:</a:t>
            </a:r>
          </a:p>
          <a:p>
            <a:pPr>
              <a:lnSpc>
                <a:spcPct val="107000"/>
              </a:lnSpc>
              <a:spcAft>
                <a:spcPts val="800"/>
              </a:spcAft>
            </a:pPr>
            <a:r>
              <a:rPr lang="en-US" dirty="0" smtClean="0">
                <a:latin typeface="Calibri" panose="020F0502020204030204" pitchFamily="34" charset="0"/>
                <a:ea typeface="SimSun" panose="02010600030101010101" pitchFamily="2" charset="-122"/>
                <a:cs typeface="Arial" panose="020B0604020202020204" pitchFamily="34" charset="0"/>
              </a:rPr>
              <a:t>This module is meant to provide an introduction to process safety management (PSM). In a very simple sense, PSM is a framework for identifying and managing process risks. It is a type of safety management system that is specific for the process industries. Therefore, the principles are relevant to all disciplines of engineering involved in a process facility and are also broadly applicable to other manufacturing industries. The ultimate goal of PSM is to prevent the occurrence of major hazard incidents which are not appropriately addressed through traditional occupational health and safety procedures. This is due to the fact that many serious unplanned incidents are many times not simply attributable to any individual operator error. PSM strives to ensure all hazards of a process are identified and effectively managed for the lifetime of the process, regardless of changes in personnel, organization, or environment.  The principles of PSM as taught in this module are based on a particular reference from the American Institute of Chemical Engineers Center for Chemical Process Safety (</a:t>
            </a:r>
            <a:r>
              <a:rPr lang="en-US" dirty="0" err="1" smtClean="0">
                <a:latin typeface="Calibri" panose="020F0502020204030204" pitchFamily="34" charset="0"/>
                <a:ea typeface="SimSun" panose="02010600030101010101" pitchFamily="2" charset="-122"/>
                <a:cs typeface="Arial" panose="020B0604020202020204" pitchFamily="34" charset="0"/>
              </a:rPr>
              <a:t>AIChE</a:t>
            </a:r>
            <a:r>
              <a:rPr lang="en-US" dirty="0" smtClean="0">
                <a:latin typeface="Calibri" panose="020F0502020204030204" pitchFamily="34" charset="0"/>
                <a:ea typeface="SimSun" panose="02010600030101010101" pitchFamily="2" charset="-122"/>
                <a:cs typeface="Arial" panose="020B0604020202020204" pitchFamily="34" charset="0"/>
              </a:rPr>
              <a:t> CCPS). </a:t>
            </a:r>
            <a:endParaRPr lang="en-CA"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xmlns="" val="4264539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Commitment to Best Practices</a:t>
            </a:r>
            <a:endParaRPr lang="en-CA" sz="2800" dirty="0"/>
          </a:p>
        </p:txBody>
      </p:sp>
      <p:sp>
        <p:nvSpPr>
          <p:cNvPr id="3" name="Content Placeholder 2"/>
          <p:cNvSpPr>
            <a:spLocks noGrp="1"/>
          </p:cNvSpPr>
          <p:nvPr>
            <p:ph idx="1"/>
          </p:nvPr>
        </p:nvSpPr>
        <p:spPr>
          <a:xfrm>
            <a:off x="2693324" y="864108"/>
            <a:ext cx="6068291" cy="5120640"/>
          </a:xfrm>
        </p:spPr>
        <p:txBody>
          <a:bodyPr>
            <a:normAutofit/>
          </a:bodyPr>
          <a:lstStyle/>
          <a:p>
            <a:r>
              <a:rPr lang="en-CA" dirty="0"/>
              <a:t>While no specific regulations to implement PSM in process facilities in Canada currently </a:t>
            </a:r>
            <a:r>
              <a:rPr lang="en-CA" dirty="0" smtClean="0"/>
              <a:t>exist, nonetheless, “due diligence” does require companies to make their processes safe</a:t>
            </a:r>
          </a:p>
          <a:p>
            <a:r>
              <a:rPr lang="en-CA" dirty="0" smtClean="0"/>
              <a:t>Negligence or ignorance and failure to do a proper assessment to prevent an incident can be a criminal offense as described in the Criminal Code. </a:t>
            </a:r>
          </a:p>
          <a:p>
            <a:pPr marL="0" indent="0">
              <a:buNone/>
            </a:pPr>
            <a:r>
              <a:rPr lang="en-CA" b="1" dirty="0" smtClean="0"/>
              <a:t>Bill C-45 – Amendment to the Criminal Code of Canada:</a:t>
            </a:r>
            <a:endParaRPr lang="en-CA" b="1" dirty="0"/>
          </a:p>
          <a:p>
            <a:r>
              <a:rPr lang="en-CA" dirty="0">
                <a:solidFill>
                  <a:schemeClr val="accent5"/>
                </a:solidFill>
              </a:rPr>
              <a:t>"</a:t>
            </a:r>
            <a:r>
              <a:rPr lang="en-CA" b="1" dirty="0">
                <a:solidFill>
                  <a:schemeClr val="accent5"/>
                </a:solidFill>
              </a:rPr>
              <a:t>217.1</a:t>
            </a:r>
            <a:r>
              <a:rPr lang="en-CA" dirty="0">
                <a:solidFill>
                  <a:schemeClr val="accent5"/>
                </a:solidFill>
              </a:rPr>
              <a:t> Every one who undertakes, or has the authority, to direct how another person does work or performs a task is under a legal duty to take reasonable steps to prevent bodily harm to that person, or any other person, arising from that work or task</a:t>
            </a:r>
            <a:r>
              <a:rPr lang="en-CA" dirty="0" smtClean="0">
                <a:solidFill>
                  <a:schemeClr val="accent5"/>
                </a:solidFill>
              </a:rPr>
              <a:t>.“ [14]</a:t>
            </a:r>
            <a:endParaRPr lang="en-CA" dirty="0">
              <a:solidFill>
                <a:schemeClr val="accent5"/>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30</a:t>
            </a:fld>
            <a:endParaRPr lang="en-US" dirty="0"/>
          </a:p>
        </p:txBody>
      </p:sp>
      <p:grpSp>
        <p:nvGrpSpPr>
          <p:cNvPr id="5"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4" name="Rectangle 23">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766845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Westray</a:t>
            </a:r>
            <a:r>
              <a:rPr lang="en-CA" dirty="0" smtClean="0"/>
              <a:t> Bill</a:t>
            </a:r>
            <a:endParaRPr lang="en-CA" dirty="0"/>
          </a:p>
        </p:txBody>
      </p:sp>
      <p:sp>
        <p:nvSpPr>
          <p:cNvPr id="3" name="Content Placeholder 2"/>
          <p:cNvSpPr>
            <a:spLocks noGrp="1"/>
          </p:cNvSpPr>
          <p:nvPr>
            <p:ph idx="1"/>
          </p:nvPr>
        </p:nvSpPr>
        <p:spPr/>
        <p:txBody>
          <a:bodyPr/>
          <a:lstStyle/>
          <a:p>
            <a:r>
              <a:rPr lang="en-CA" dirty="0" smtClean="0"/>
              <a:t>Bill C-45 was passed as a result of the </a:t>
            </a:r>
            <a:r>
              <a:rPr lang="en-CA" dirty="0" err="1" smtClean="0"/>
              <a:t>Westray</a:t>
            </a:r>
            <a:r>
              <a:rPr lang="en-CA" dirty="0" smtClean="0"/>
              <a:t> Mine Explosion in Nova Scotia, 1992</a:t>
            </a:r>
          </a:p>
          <a:p>
            <a:r>
              <a:rPr lang="en-CA" dirty="0"/>
              <a:t>About 8 months after the mine was opened, </a:t>
            </a:r>
            <a:r>
              <a:rPr lang="en-CA" dirty="0" smtClean="0"/>
              <a:t>an underground methane explosion killed 26 workers who were underground at the time. There were no survivors underground [15]. </a:t>
            </a:r>
          </a:p>
          <a:p>
            <a:r>
              <a:rPr lang="en-CA" dirty="0" smtClean="0"/>
              <a:t>A public inquiry found that the mine was poorly managed, worker safety was ignored, and poor oversight by the government regulators were the causes of the worse mining disaster in Canada</a:t>
            </a:r>
          </a:p>
          <a:p>
            <a:r>
              <a:rPr lang="en-CA" dirty="0" smtClean="0"/>
              <a:t>A criminal case was pursued against two managers but was dropped when it became unlikely they would be convicted.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31</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290149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r>
              <a:rPr lang="en-CA" dirty="0" smtClean="0"/>
              <a:t>Responsible Care</a:t>
            </a:r>
            <a:endParaRPr lang="en-CA" dirty="0"/>
          </a:p>
        </p:txBody>
      </p:sp>
      <p:sp>
        <p:nvSpPr>
          <p:cNvPr id="3" name="Content Placeholder 2"/>
          <p:cNvSpPr>
            <a:spLocks noGrp="1"/>
          </p:cNvSpPr>
          <p:nvPr>
            <p:ph idx="1"/>
          </p:nvPr>
        </p:nvSpPr>
        <p:spPr>
          <a:xfrm>
            <a:off x="196346" y="1869225"/>
            <a:ext cx="8744453" cy="2706460"/>
          </a:xfrm>
        </p:spPr>
        <p:txBody>
          <a:bodyPr>
            <a:normAutofit/>
          </a:bodyPr>
          <a:lstStyle/>
          <a:p>
            <a:r>
              <a:rPr lang="en-CA" dirty="0"/>
              <a:t>The </a:t>
            </a:r>
            <a:r>
              <a:rPr lang="en-CA" b="1" dirty="0"/>
              <a:t>Chemistry Industry Association of Canada </a:t>
            </a:r>
            <a:r>
              <a:rPr lang="en-CA" dirty="0"/>
              <a:t>(CIAC) promotes PSM as part of their Responsible Care program for their members </a:t>
            </a:r>
            <a:r>
              <a:rPr lang="en-CA" dirty="0" smtClean="0"/>
              <a:t>[6].</a:t>
            </a:r>
            <a:endParaRPr lang="en-CA" dirty="0"/>
          </a:p>
          <a:p>
            <a:r>
              <a:rPr lang="en-CA" dirty="0" smtClean="0"/>
              <a:t>Many </a:t>
            </a:r>
            <a:r>
              <a:rPr lang="en-CA" dirty="0"/>
              <a:t>companies may possess facilities in the United States which are required by law since 1994 to have a functioning PSM system and are therefore experienced with the development and implementation of these systems. </a:t>
            </a:r>
          </a:p>
          <a:p>
            <a:pPr>
              <a:buNone/>
            </a:pP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32</a:t>
            </a:fld>
            <a:endParaRPr lang="en-US" dirty="0"/>
          </a:p>
        </p:txBody>
      </p:sp>
      <p:grpSp>
        <p:nvGrpSpPr>
          <p:cNvPr id="2" name="Group 14"/>
          <p:cNvGrpSpPr/>
          <p:nvPr/>
        </p:nvGrpSpPr>
        <p:grpSpPr>
          <a:xfrm>
            <a:off x="189688" y="6182578"/>
            <a:ext cx="8316639" cy="538898"/>
            <a:chOff x="1249680" y="6197517"/>
            <a:chExt cx="7749864" cy="540000"/>
          </a:xfrm>
        </p:grpSpPr>
        <p:sp>
          <p:nvSpPr>
            <p:cNvPr id="16" name="Rectangle 15">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7" name="Rectangle 16">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8" name="Rectangle 17">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9" name="Rectangle 18">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0" name="Rectangle 19">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1327929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PSM around the world</a:t>
            </a:r>
            <a:endParaRPr lang="en-CA" dirty="0"/>
          </a:p>
        </p:txBody>
      </p:sp>
      <p:sp>
        <p:nvSpPr>
          <p:cNvPr id="3" name="Content Placeholder 2"/>
          <p:cNvSpPr>
            <a:spLocks noGrp="1"/>
          </p:cNvSpPr>
          <p:nvPr>
            <p:ph idx="1"/>
          </p:nvPr>
        </p:nvSpPr>
        <p:spPr/>
        <p:txBody>
          <a:bodyPr/>
          <a:lstStyle/>
          <a:p>
            <a:pPr marL="0" lvl="1" indent="0">
              <a:spcBef>
                <a:spcPts val="1200"/>
              </a:spcBef>
              <a:spcAft>
                <a:spcPts val="0"/>
              </a:spcAft>
              <a:buNone/>
            </a:pPr>
            <a:r>
              <a:rPr lang="en-CA" sz="1900" i="1" dirty="0" smtClean="0"/>
              <a:t>Two major international drivers of PSM:</a:t>
            </a:r>
          </a:p>
          <a:p>
            <a:pPr marL="182880" lvl="1">
              <a:spcBef>
                <a:spcPts val="1200"/>
              </a:spcBef>
              <a:spcAft>
                <a:spcPts val="0"/>
              </a:spcAft>
            </a:pPr>
            <a:r>
              <a:rPr lang="en-CA" sz="1900" dirty="0" smtClean="0"/>
              <a:t>US OSHA PSM Standard 1910.119 [16]</a:t>
            </a:r>
          </a:p>
          <a:p>
            <a:pPr marL="640080" lvl="2">
              <a:spcBef>
                <a:spcPts val="1200"/>
              </a:spcBef>
              <a:spcAft>
                <a:spcPts val="0"/>
              </a:spcAft>
            </a:pPr>
            <a:r>
              <a:rPr lang="en-CA" sz="1700" dirty="0"/>
              <a:t>With </a:t>
            </a:r>
            <a:r>
              <a:rPr lang="en-CA" sz="1700" dirty="0">
                <a:solidFill>
                  <a:schemeClr val="accent6">
                    <a:lumMod val="50000"/>
                  </a:schemeClr>
                </a:solidFill>
              </a:rPr>
              <a:t>the US OSHA levying </a:t>
            </a:r>
            <a:r>
              <a:rPr lang="en-CA" sz="1700" dirty="0"/>
              <a:t>hefty fines in the past few years, the need for functional PSM systems is </a:t>
            </a:r>
            <a:r>
              <a:rPr lang="en-CA" sz="1700" dirty="0" smtClean="0"/>
              <a:t>increasing</a:t>
            </a:r>
            <a:endParaRPr lang="en-CA" dirty="0"/>
          </a:p>
          <a:p>
            <a:pPr lvl="1"/>
            <a:r>
              <a:rPr lang="en-CA" dirty="0"/>
              <a:t>While no fines will be levied for failure to possess a functional PSM system in Canada, there are still legal requirements for all people directing work to take reasonable steps to ensure worker and public safety </a:t>
            </a:r>
            <a:endParaRPr lang="en-CA" sz="1900" dirty="0" smtClean="0"/>
          </a:p>
          <a:p>
            <a:pPr marL="182880" lvl="1">
              <a:spcBef>
                <a:spcPts val="1200"/>
              </a:spcBef>
              <a:spcAft>
                <a:spcPts val="0"/>
              </a:spcAft>
            </a:pPr>
            <a:r>
              <a:rPr lang="en-CA" sz="1900" dirty="0" smtClean="0"/>
              <a:t>EU </a:t>
            </a:r>
            <a:r>
              <a:rPr lang="en-CA" sz="1900" dirty="0" err="1"/>
              <a:t>Seveso</a:t>
            </a:r>
            <a:r>
              <a:rPr lang="en-CA" sz="1900" dirty="0"/>
              <a:t> II Directive </a:t>
            </a:r>
            <a:r>
              <a:rPr lang="en-CA" sz="1900" dirty="0" smtClean="0"/>
              <a:t>[17]</a:t>
            </a:r>
          </a:p>
          <a:p>
            <a:pPr lvl="1"/>
            <a:r>
              <a:rPr lang="en-CA" dirty="0" smtClean="0"/>
              <a:t>Directive II was a revision of the original directive which increased the requirement to include a safety management system, as well as emergency and land-use planning</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xmlns="" val="2715273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8" y="1123838"/>
            <a:ext cx="2221003" cy="3980177"/>
          </a:xfrm>
        </p:spPr>
        <p:txBody>
          <a:bodyPr/>
          <a:lstStyle/>
          <a:p>
            <a:r>
              <a:rPr lang="en-CA" dirty="0" smtClean="0"/>
              <a:t>PSM in Canada</a:t>
            </a:r>
            <a:endParaRPr lang="en-CA" dirty="0"/>
          </a:p>
        </p:txBody>
      </p:sp>
      <p:sp>
        <p:nvSpPr>
          <p:cNvPr id="3" name="Content Placeholder 2"/>
          <p:cNvSpPr>
            <a:spLocks noGrp="1"/>
          </p:cNvSpPr>
          <p:nvPr>
            <p:ph idx="1"/>
          </p:nvPr>
        </p:nvSpPr>
        <p:spPr>
          <a:xfrm>
            <a:off x="2901951" y="800608"/>
            <a:ext cx="5647748" cy="5120640"/>
          </a:xfrm>
        </p:spPr>
        <p:txBody>
          <a:bodyPr>
            <a:normAutofit/>
          </a:bodyPr>
          <a:lstStyle/>
          <a:p>
            <a:r>
              <a:rPr lang="en-CA" dirty="0" smtClean="0"/>
              <a:t>In </a:t>
            </a:r>
            <a:r>
              <a:rPr lang="en-CA" dirty="0"/>
              <a:t>the event of a loss of containment, the criminal </a:t>
            </a:r>
            <a:r>
              <a:rPr lang="en-CA" dirty="0">
                <a:solidFill>
                  <a:schemeClr val="accent6">
                    <a:lumMod val="50000"/>
                  </a:schemeClr>
                </a:solidFill>
              </a:rPr>
              <a:t>code of Canada states that there will be severe penalties for failing to ensure the safe operation of facilities and ensure operational </a:t>
            </a:r>
            <a:r>
              <a:rPr lang="en-CA" dirty="0" smtClean="0">
                <a:solidFill>
                  <a:schemeClr val="accent6">
                    <a:lumMod val="50000"/>
                  </a:schemeClr>
                </a:solidFill>
              </a:rPr>
              <a:t>integrity [14].</a:t>
            </a:r>
          </a:p>
          <a:p>
            <a:r>
              <a:rPr lang="en-CA" dirty="0" smtClean="0">
                <a:solidFill>
                  <a:schemeClr val="accent6">
                    <a:lumMod val="50000"/>
                  </a:schemeClr>
                </a:solidFill>
              </a:rPr>
              <a:t>Environment Canada’s Environmental Emergencies regulation requires hazard assessments to prevent spills, which is the focus of PSM. </a:t>
            </a:r>
          </a:p>
          <a:p>
            <a:r>
              <a:rPr lang="en-CA" dirty="0" smtClean="0">
                <a:solidFill>
                  <a:schemeClr val="accent6">
                    <a:lumMod val="50000"/>
                  </a:schemeClr>
                </a:solidFill>
              </a:rPr>
              <a:t>Ontario Environment Regulation 224 requires risk assessment of potential spills and a contingency plan </a:t>
            </a:r>
          </a:p>
          <a:p>
            <a:r>
              <a:rPr lang="en-CA" dirty="0" smtClean="0">
                <a:solidFill>
                  <a:schemeClr val="accent6">
                    <a:lumMod val="50000"/>
                  </a:schemeClr>
                </a:solidFill>
              </a:rPr>
              <a:t>Alberta </a:t>
            </a:r>
            <a:r>
              <a:rPr lang="en-CA" dirty="0" err="1" smtClean="0">
                <a:solidFill>
                  <a:schemeClr val="accent6">
                    <a:lumMod val="50000"/>
                  </a:schemeClr>
                </a:solidFill>
              </a:rPr>
              <a:t>Strathcona</a:t>
            </a:r>
            <a:r>
              <a:rPr lang="en-CA" dirty="0" smtClean="0">
                <a:solidFill>
                  <a:schemeClr val="accent6">
                    <a:lumMod val="50000"/>
                  </a:schemeClr>
                </a:solidFill>
              </a:rPr>
              <a:t> County has bylaws requiring risk-based land use planning  adjacent to hazardous</a:t>
            </a:r>
          </a:p>
          <a:p>
            <a:r>
              <a:rPr lang="en-CA" dirty="0" smtClean="0">
                <a:solidFill>
                  <a:schemeClr val="accent6">
                    <a:lumMod val="50000"/>
                  </a:schemeClr>
                </a:solidFill>
              </a:rPr>
              <a:t>Other  bylaws and regulations may exist and should be evaluated for every facility</a:t>
            </a:r>
            <a:endParaRPr lang="en-CA"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34</a:t>
            </a:fld>
            <a:endParaRPr lang="en-US" dirty="0"/>
          </a:p>
        </p:txBody>
      </p:sp>
      <p:pic>
        <p:nvPicPr>
          <p:cNvPr id="2050" name="Picture 2" descr="http://upload.wikimedia.org/wikipedia/commons/1/16/BQ_Maple_Leaf.gif"/>
          <p:cNvPicPr>
            <a:picLocks noChangeAspect="1" noChangeArrowheads="1"/>
          </p:cNvPicPr>
          <p:nvPr/>
        </p:nvPicPr>
        <p:blipFill>
          <a:blip r:embed="rId3">
            <a:duotone>
              <a:prstClr val="black"/>
              <a:srgbClr val="FF0000">
                <a:tint val="45000"/>
                <a:satMod val="400000"/>
              </a:srgbClr>
            </a:duotone>
            <a:extLst>
              <a:ext uri="{28A0092B-C50C-407E-A947-70E740481C1C}">
                <a14:useLocalDpi xmlns:a14="http://schemas.microsoft.com/office/drawing/2010/main" xmlns="" val="0"/>
              </a:ext>
            </a:extLst>
          </a:blip>
          <a:srcRect/>
          <a:stretch>
            <a:fillRect/>
          </a:stretch>
        </p:blipFill>
        <p:spPr bwMode="auto">
          <a:xfrm>
            <a:off x="1459590" y="2407174"/>
            <a:ext cx="969831" cy="10505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16"/>
          <p:cNvGrpSpPr/>
          <p:nvPr/>
        </p:nvGrpSpPr>
        <p:grpSpPr>
          <a:xfrm>
            <a:off x="189688" y="6182578"/>
            <a:ext cx="8316639" cy="538898"/>
            <a:chOff x="1249680" y="6197517"/>
            <a:chExt cx="7749864" cy="540000"/>
          </a:xfrm>
        </p:grpSpPr>
        <p:sp>
          <p:nvSpPr>
            <p:cNvPr id="18" name="Rectangle 17">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9" name="Rectangle 18">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20" name="Rectangle 19">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1" name="Rectangle 20">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2" name="Rectangle 21">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225545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4</a:t>
            </a:fld>
            <a:endParaRPr lang="en-US" dirty="0"/>
          </a:p>
        </p:txBody>
      </p:sp>
      <p:sp>
        <p:nvSpPr>
          <p:cNvPr id="3" name="Rectangle 2"/>
          <p:cNvSpPr/>
          <p:nvPr/>
        </p:nvSpPr>
        <p:spPr>
          <a:xfrm>
            <a:off x="320099" y="1590339"/>
            <a:ext cx="8229600" cy="3852401"/>
          </a:xfrm>
          <a:prstGeom prst="rect">
            <a:avLst/>
          </a:prstGeom>
        </p:spPr>
        <p:txBody>
          <a:bodyPr wrap="square">
            <a:spAutoFit/>
          </a:bodyPr>
          <a:lstStyle/>
          <a:p>
            <a:pPr>
              <a:spcBef>
                <a:spcPts val="2000"/>
              </a:spcBef>
              <a:spcAft>
                <a:spcPts val="200"/>
              </a:spcAft>
            </a:pPr>
            <a:r>
              <a:rPr lang="en-US" sz="3200" kern="0" dirty="0" smtClean="0">
                <a:solidFill>
                  <a:srgbClr val="1F4E79"/>
                </a:solidFill>
                <a:latin typeface="Calibri Light" panose="020F0302020204030204" pitchFamily="34" charset="0"/>
                <a:ea typeface="SimSun" panose="02010600030101010101" pitchFamily="2" charset="-122"/>
                <a:cs typeface="Times New Roman" panose="02020603050405020304" pitchFamily="18" charset="0"/>
              </a:rPr>
              <a:t>Primary Reading </a:t>
            </a:r>
            <a:r>
              <a:rPr lang="en-US" sz="3200" kern="0" dirty="0">
                <a:solidFill>
                  <a:srgbClr val="1F4E79"/>
                </a:solidFill>
                <a:latin typeface="Calibri Light" panose="020F0302020204030204" pitchFamily="34" charset="0"/>
                <a:ea typeface="SimSun" panose="02010600030101010101" pitchFamily="2" charset="-122"/>
                <a:cs typeface="Times New Roman" panose="02020603050405020304" pitchFamily="18" charset="0"/>
              </a:rPr>
              <a:t>Materials: </a:t>
            </a:r>
            <a:endParaRPr lang="en-CA" sz="3200" kern="0" dirty="0">
              <a:solidFill>
                <a:srgbClr val="1F4E79"/>
              </a:solidFill>
              <a:latin typeface="Calibri Light" panose="020F0302020204030204" pitchFamily="34" charset="0"/>
              <a:ea typeface="SimSun" panose="02010600030101010101" pitchFamily="2" charset="-122"/>
              <a:cs typeface="Times New Roman" panose="02020603050405020304" pitchFamily="18" charset="0"/>
            </a:endParaRPr>
          </a:p>
          <a:p>
            <a:pPr>
              <a:lnSpc>
                <a:spcPct val="107000"/>
              </a:lnSpc>
              <a:spcBef>
                <a:spcPts val="200"/>
              </a:spcBef>
              <a:spcAft>
                <a:spcPts val="0"/>
              </a:spcAft>
            </a:pPr>
            <a:r>
              <a:rPr lang="en-US" cap="all" dirty="0">
                <a:solidFill>
                  <a:srgbClr val="2E74B5"/>
                </a:solidFill>
                <a:latin typeface="Calibri Light" panose="020F0302020204030204" pitchFamily="34" charset="0"/>
                <a:ea typeface="SimSun" panose="02010600030101010101" pitchFamily="2" charset="-122"/>
                <a:cs typeface="Times New Roman" panose="02020603050405020304" pitchFamily="18" charset="0"/>
              </a:rPr>
              <a:t>Risk Based Process Safety Management (2007)</a:t>
            </a:r>
            <a:endParaRPr lang="en-CA" cap="all" dirty="0">
              <a:solidFill>
                <a:srgbClr val="2E74B5"/>
              </a:solidFill>
              <a:latin typeface="Calibri Light" panose="020F03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800"/>
              </a:spcAft>
              <a:buClr>
                <a:srgbClr val="1F4E79"/>
              </a:buClr>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Introduction to the twenty elements of PSM developed by the American Institute of Chemical Engineers Center for Chemical Process </a:t>
            </a:r>
            <a:r>
              <a:rPr lang="en-US" dirty="0" smtClean="0">
                <a:latin typeface="Calibri" panose="020F0502020204030204" pitchFamily="34" charset="0"/>
                <a:ea typeface="SimSun" panose="02010600030101010101" pitchFamily="2" charset="-122"/>
                <a:cs typeface="Arial" panose="020B0604020202020204" pitchFamily="34" charset="0"/>
              </a:rPr>
              <a:t>Safety</a:t>
            </a:r>
          </a:p>
          <a:p>
            <a:pPr>
              <a:lnSpc>
                <a:spcPct val="107000"/>
              </a:lnSpc>
              <a:spcBef>
                <a:spcPts val="200"/>
              </a:spcBef>
              <a:spcAft>
                <a:spcPts val="0"/>
              </a:spcAft>
            </a:pPr>
            <a:endParaRPr lang="en-US" cap="all" dirty="0" smtClean="0">
              <a:solidFill>
                <a:srgbClr val="2E74B5"/>
              </a:solidFill>
              <a:latin typeface="Calibri Light" panose="020F0302020204030204" pitchFamily="34" charset="0"/>
              <a:ea typeface="SimSun" panose="02010600030101010101" pitchFamily="2" charset="-122"/>
              <a:cs typeface="Times New Roman" panose="02020603050405020304" pitchFamily="18" charset="0"/>
            </a:endParaRPr>
          </a:p>
          <a:p>
            <a:pPr>
              <a:lnSpc>
                <a:spcPct val="107000"/>
              </a:lnSpc>
              <a:spcBef>
                <a:spcPts val="200"/>
              </a:spcBef>
              <a:spcAft>
                <a:spcPts val="0"/>
              </a:spcAft>
            </a:pPr>
            <a:r>
              <a:rPr lang="en-US" cap="all" dirty="0" smtClean="0">
                <a:solidFill>
                  <a:srgbClr val="2E74B5"/>
                </a:solidFill>
                <a:latin typeface="Calibri Light" panose="020F0302020204030204" pitchFamily="34" charset="0"/>
                <a:ea typeface="SimSun" panose="02010600030101010101" pitchFamily="2" charset="-122"/>
                <a:cs typeface="Times New Roman" panose="02020603050405020304" pitchFamily="18" charset="0"/>
              </a:rPr>
              <a:t>Safety </a:t>
            </a:r>
            <a:r>
              <a:rPr lang="en-US" cap="all" dirty="0">
                <a:solidFill>
                  <a:srgbClr val="2E74B5"/>
                </a:solidFill>
                <a:latin typeface="Calibri Light" panose="020F0302020204030204" pitchFamily="34" charset="0"/>
                <a:ea typeface="SimSun" panose="02010600030101010101" pitchFamily="2" charset="-122"/>
                <a:cs typeface="Times New Roman" panose="02020603050405020304" pitchFamily="18" charset="0"/>
              </a:rPr>
              <a:t>Management: A comprehensive approach to developing a sustainable system (2012)</a:t>
            </a:r>
            <a:endParaRPr lang="en-CA" cap="all" dirty="0">
              <a:solidFill>
                <a:srgbClr val="2E74B5"/>
              </a:solidFill>
              <a:latin typeface="Calibri Light" panose="020F03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800"/>
              </a:spcAft>
              <a:buClr>
                <a:srgbClr val="1F4E79"/>
              </a:buClr>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A comprehensive look at the factors that affect safety improvements and the effectiveness of a process safety management system. Large focus on the human factors which affect the adoption</a:t>
            </a:r>
            <a:r>
              <a:rPr lang="en-US" strike="sngStrike" dirty="0">
                <a:solidFill>
                  <a:srgbClr val="FF0000"/>
                </a:solidFill>
                <a:latin typeface="Calibri" panose="020F0502020204030204" pitchFamily="34" charset="0"/>
                <a:ea typeface="SimSun" panose="02010600030101010101" pitchFamily="2" charset="-122"/>
                <a:cs typeface="Arial" panose="020B0604020202020204" pitchFamily="34" charset="0"/>
              </a:rPr>
              <a:t>s</a:t>
            </a:r>
            <a:r>
              <a:rPr lang="en-US" dirty="0">
                <a:latin typeface="Calibri" panose="020F0502020204030204" pitchFamily="34" charset="0"/>
                <a:ea typeface="SimSun" panose="02010600030101010101" pitchFamily="2" charset="-122"/>
                <a:cs typeface="Arial" panose="020B0604020202020204" pitchFamily="34" charset="0"/>
              </a:rPr>
              <a:t> of safe work </a:t>
            </a:r>
            <a:r>
              <a:rPr lang="en-US" dirty="0" smtClean="0">
                <a:latin typeface="Calibri" panose="020F0502020204030204" pitchFamily="34" charset="0"/>
                <a:ea typeface="SimSun" panose="02010600030101010101" pitchFamily="2" charset="-122"/>
                <a:cs typeface="Arial" panose="020B0604020202020204" pitchFamily="34" charset="0"/>
              </a:rPr>
              <a:t>practices</a:t>
            </a:r>
            <a:r>
              <a:rPr lang="en-US" sz="2400" dirty="0" smtClean="0">
                <a:solidFill>
                  <a:srgbClr val="FF0000"/>
                </a:solidFill>
                <a:latin typeface="Calibri" panose="020F0502020204030204" pitchFamily="34" charset="0"/>
                <a:ea typeface="SimSun" panose="02010600030101010101" pitchFamily="2" charset="-122"/>
                <a:cs typeface="Arial" panose="020B0604020202020204" pitchFamily="34" charset="0"/>
              </a:rPr>
              <a:t>,</a:t>
            </a:r>
            <a:r>
              <a:rPr lang="en-US" dirty="0" smtClean="0">
                <a:latin typeface="Calibri" panose="020F0502020204030204" pitchFamily="34" charset="0"/>
                <a:ea typeface="SimSun" panose="02010600030101010101" pitchFamily="2" charset="-122"/>
                <a:cs typeface="Arial" panose="020B0604020202020204" pitchFamily="34" charset="0"/>
              </a:rPr>
              <a:t> </a:t>
            </a:r>
            <a:r>
              <a:rPr lang="en-US" dirty="0">
                <a:latin typeface="Calibri" panose="020F0502020204030204" pitchFamily="34" charset="0"/>
                <a:ea typeface="SimSun" panose="02010600030101010101" pitchFamily="2" charset="-122"/>
                <a:cs typeface="Arial" panose="020B0604020202020204" pitchFamily="34" charset="0"/>
              </a:rPr>
              <a:t>such as leadership and behavior. </a:t>
            </a:r>
            <a:endParaRPr lang="en-CA"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xmlns="" val="3612970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398606516"/>
              </p:ext>
            </p:extLst>
          </p:nvPr>
        </p:nvGraphicFramePr>
        <p:xfrm>
          <a:off x="276446" y="264350"/>
          <a:ext cx="8527311" cy="6424487"/>
        </p:xfrm>
        <a:graphic>
          <a:graphicData uri="http://schemas.openxmlformats.org/drawingml/2006/table">
            <a:tbl>
              <a:tblPr firstRow="1" firstCol="1" bandRow="1">
                <a:tableStyleId>{69012ECD-51FC-41F1-AA8D-1B2483CD663E}</a:tableStyleId>
              </a:tblPr>
              <a:tblGrid>
                <a:gridCol w="382773"/>
                <a:gridCol w="3955311"/>
                <a:gridCol w="4189227"/>
              </a:tblGrid>
              <a:tr h="244982">
                <a:tc>
                  <a:txBody>
                    <a:bodyPr/>
                    <a:lstStyle/>
                    <a:p>
                      <a:pPr algn="r">
                        <a:lnSpc>
                          <a:spcPct val="107000"/>
                        </a:lnSpc>
                        <a:spcAft>
                          <a:spcPts val="0"/>
                        </a:spcAft>
                      </a:pPr>
                      <a:r>
                        <a:rPr lang="en-US" sz="1800" dirty="0">
                          <a:effectLst/>
                        </a:rPr>
                        <a:t> </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gn="l">
                        <a:lnSpc>
                          <a:spcPct val="107000"/>
                        </a:lnSpc>
                        <a:spcAft>
                          <a:spcPts val="0"/>
                        </a:spcAft>
                      </a:pPr>
                      <a:r>
                        <a:rPr lang="en-US" sz="1800" dirty="0">
                          <a:effectLst/>
                        </a:rPr>
                        <a:t>Chapter Title</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gn="ctr">
                        <a:lnSpc>
                          <a:spcPct val="107000"/>
                        </a:lnSpc>
                        <a:spcAft>
                          <a:spcPts val="0"/>
                        </a:spcAft>
                      </a:pPr>
                      <a:r>
                        <a:rPr lang="en-US" sz="1800" dirty="0">
                          <a:effectLst/>
                        </a:rPr>
                        <a:t>Contents</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r h="1122769">
                <a:tc>
                  <a:txBody>
                    <a:bodyPr/>
                    <a:lstStyle/>
                    <a:p>
                      <a:pPr algn="r">
                        <a:lnSpc>
                          <a:spcPct val="107000"/>
                        </a:lnSpc>
                        <a:spcAft>
                          <a:spcPts val="0"/>
                        </a:spcAft>
                      </a:pPr>
                      <a:r>
                        <a:rPr lang="en-US" sz="1800" dirty="0">
                          <a:effectLst/>
                        </a:rPr>
                        <a:t>1</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nSpc>
                          <a:spcPct val="107000"/>
                        </a:lnSpc>
                        <a:spcAft>
                          <a:spcPts val="0"/>
                        </a:spcAft>
                      </a:pPr>
                      <a:r>
                        <a:rPr lang="en-US" sz="1800" dirty="0">
                          <a:effectLst/>
                        </a:rPr>
                        <a:t>Introduction</a:t>
                      </a:r>
                      <a:endParaRPr lang="en-CA" sz="18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marL="342900" lvl="0" indent="-342900">
                        <a:lnSpc>
                          <a:spcPct val="107000"/>
                        </a:lnSpc>
                        <a:spcAft>
                          <a:spcPts val="0"/>
                        </a:spcAft>
                        <a:buClr>
                          <a:srgbClr val="1F4E79"/>
                        </a:buClr>
                        <a:buFont typeface="Symbol" panose="05050102010706020507" pitchFamily="18" charset="2"/>
                        <a:buChar char=""/>
                      </a:pPr>
                      <a:r>
                        <a:rPr lang="en-US" sz="1400" dirty="0">
                          <a:effectLst/>
                        </a:rPr>
                        <a:t>The importance of PSM in the prevention of major hazard incidents</a:t>
                      </a:r>
                      <a:endParaRPr lang="en-CA" sz="1400" dirty="0">
                        <a:effectLst/>
                      </a:endParaRPr>
                    </a:p>
                    <a:p>
                      <a:pPr marL="342900" lvl="0" indent="-342900">
                        <a:lnSpc>
                          <a:spcPct val="107000"/>
                        </a:lnSpc>
                        <a:spcAft>
                          <a:spcPts val="0"/>
                        </a:spcAft>
                        <a:buClr>
                          <a:srgbClr val="1F4E79"/>
                        </a:buClr>
                        <a:buFont typeface="Symbol" panose="05050102010706020507" pitchFamily="18" charset="2"/>
                        <a:buChar char=""/>
                      </a:pPr>
                      <a:r>
                        <a:rPr lang="en-US" sz="1400" dirty="0">
                          <a:effectLst/>
                        </a:rPr>
                        <a:t>Brief History and recent examples</a:t>
                      </a:r>
                      <a:endParaRPr lang="en-CA" sz="1400" dirty="0">
                        <a:effectLst/>
                      </a:endParaRPr>
                    </a:p>
                    <a:p>
                      <a:pPr marL="342900" lvl="0" indent="-342900">
                        <a:lnSpc>
                          <a:spcPct val="107000"/>
                        </a:lnSpc>
                        <a:spcAft>
                          <a:spcPts val="0"/>
                        </a:spcAft>
                        <a:buClr>
                          <a:srgbClr val="1F4E79"/>
                        </a:buClr>
                        <a:buFont typeface="Symbol" panose="05050102010706020507" pitchFamily="18" charset="2"/>
                        <a:buChar char=""/>
                      </a:pPr>
                      <a:r>
                        <a:rPr lang="en-US" sz="1400" dirty="0">
                          <a:effectLst/>
                        </a:rPr>
                        <a:t>Rules and Regulations for PSM in Canada</a:t>
                      </a:r>
                      <a:endParaRPr lang="en-CA" sz="1400" dirty="0">
                        <a:effectLst/>
                      </a:endParaRPr>
                    </a:p>
                    <a:p>
                      <a:pPr marL="342900" lvl="0" indent="-342900">
                        <a:lnSpc>
                          <a:spcPct val="107000"/>
                        </a:lnSpc>
                        <a:spcAft>
                          <a:spcPts val="0"/>
                        </a:spcAft>
                        <a:buClr>
                          <a:srgbClr val="1F4E79"/>
                        </a:buClr>
                        <a:buFont typeface="Symbol" panose="05050102010706020507" pitchFamily="18" charset="2"/>
                        <a:buChar char=""/>
                      </a:pPr>
                      <a:r>
                        <a:rPr lang="en-US" sz="1400" dirty="0">
                          <a:effectLst/>
                        </a:rPr>
                        <a:t>PSM Systems</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r h="265331">
                <a:tc gridSpan="3">
                  <a:txBody>
                    <a:bodyPr/>
                    <a:lstStyle/>
                    <a:p>
                      <a:pPr marL="294640" algn="ctr">
                        <a:lnSpc>
                          <a:spcPct val="107000"/>
                        </a:lnSpc>
                        <a:spcAft>
                          <a:spcPts val="0"/>
                        </a:spcAft>
                      </a:pPr>
                      <a:r>
                        <a:rPr lang="en-US" sz="1800" dirty="0">
                          <a:solidFill>
                            <a:schemeClr val="bg1"/>
                          </a:solidFill>
                          <a:effectLst/>
                        </a:rPr>
                        <a:t>Elements of Process Safety Management</a:t>
                      </a:r>
                      <a:endParaRPr lang="en-CA" sz="18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solidFill>
                      <a:schemeClr val="accent1"/>
                    </a:solidFill>
                  </a:tcPr>
                </a:tc>
                <a:tc hMerge="1">
                  <a:txBody>
                    <a:bodyPr/>
                    <a:lstStyle/>
                    <a:p>
                      <a:endParaRPr lang="en-CA"/>
                    </a:p>
                  </a:txBody>
                  <a:tcPr/>
                </a:tc>
                <a:tc hMerge="1">
                  <a:txBody>
                    <a:bodyPr/>
                    <a:lstStyle/>
                    <a:p>
                      <a:endParaRPr lang="en-CA"/>
                    </a:p>
                  </a:txBody>
                  <a:tcPr/>
                </a:tc>
              </a:tr>
              <a:tr h="1122769">
                <a:tc>
                  <a:txBody>
                    <a:bodyPr/>
                    <a:lstStyle/>
                    <a:p>
                      <a:pPr algn="r">
                        <a:lnSpc>
                          <a:spcPct val="107000"/>
                        </a:lnSpc>
                        <a:spcAft>
                          <a:spcPts val="0"/>
                        </a:spcAft>
                      </a:pPr>
                      <a:r>
                        <a:rPr lang="en-US" sz="1800" dirty="0">
                          <a:effectLst/>
                        </a:rPr>
                        <a:t>2</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nSpc>
                          <a:spcPct val="107000"/>
                        </a:lnSpc>
                        <a:spcAft>
                          <a:spcPts val="0"/>
                        </a:spcAft>
                      </a:pPr>
                      <a:r>
                        <a:rPr lang="en-US" sz="1800" dirty="0">
                          <a:effectLst/>
                        </a:rPr>
                        <a:t>Commitment to PSM</a:t>
                      </a:r>
                      <a:endParaRPr lang="en-CA" sz="18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marL="342900" lvl="0" indent="-342900">
                        <a:lnSpc>
                          <a:spcPct val="107000"/>
                        </a:lnSpc>
                        <a:spcAft>
                          <a:spcPts val="0"/>
                        </a:spcAft>
                        <a:buFont typeface="+mj-lt"/>
                        <a:buAutoNum type="arabicPeriod"/>
                      </a:pPr>
                      <a:r>
                        <a:rPr lang="en-US" sz="1400" dirty="0">
                          <a:effectLst/>
                        </a:rPr>
                        <a:t>Process safety culture</a:t>
                      </a:r>
                      <a:endParaRPr lang="en-CA" sz="1400" dirty="0">
                        <a:effectLst/>
                      </a:endParaRPr>
                    </a:p>
                    <a:p>
                      <a:pPr marL="342900" lvl="0" indent="-342900">
                        <a:lnSpc>
                          <a:spcPct val="107000"/>
                        </a:lnSpc>
                        <a:spcAft>
                          <a:spcPts val="0"/>
                        </a:spcAft>
                        <a:buFont typeface="+mj-lt"/>
                        <a:buAutoNum type="arabicPeriod"/>
                      </a:pPr>
                      <a:r>
                        <a:rPr lang="en-US" sz="1400" dirty="0">
                          <a:effectLst/>
                        </a:rPr>
                        <a:t>Compliance</a:t>
                      </a:r>
                      <a:endParaRPr lang="en-CA" sz="1400" dirty="0">
                        <a:effectLst/>
                      </a:endParaRPr>
                    </a:p>
                    <a:p>
                      <a:pPr marL="342900" lvl="0" indent="-342900">
                        <a:lnSpc>
                          <a:spcPct val="107000"/>
                        </a:lnSpc>
                        <a:spcAft>
                          <a:spcPts val="0"/>
                        </a:spcAft>
                        <a:buFont typeface="+mj-lt"/>
                        <a:buAutoNum type="arabicPeriod"/>
                      </a:pPr>
                      <a:r>
                        <a:rPr lang="en-US" sz="1400" dirty="0">
                          <a:effectLst/>
                        </a:rPr>
                        <a:t>Competence</a:t>
                      </a:r>
                      <a:endParaRPr lang="en-CA" sz="1400" dirty="0">
                        <a:effectLst/>
                      </a:endParaRPr>
                    </a:p>
                    <a:p>
                      <a:pPr marL="342900" lvl="0" indent="-342900">
                        <a:lnSpc>
                          <a:spcPct val="107000"/>
                        </a:lnSpc>
                        <a:spcAft>
                          <a:spcPts val="0"/>
                        </a:spcAft>
                        <a:buFont typeface="+mj-lt"/>
                        <a:buAutoNum type="arabicPeriod"/>
                      </a:pPr>
                      <a:r>
                        <a:rPr lang="en-US" sz="1400" dirty="0">
                          <a:effectLst/>
                        </a:rPr>
                        <a:t>Workforce involvement</a:t>
                      </a:r>
                      <a:endParaRPr lang="en-CA" sz="1400" dirty="0">
                        <a:effectLst/>
                      </a:endParaRPr>
                    </a:p>
                    <a:p>
                      <a:pPr marL="342900" lvl="0" indent="-342900">
                        <a:lnSpc>
                          <a:spcPct val="107000"/>
                        </a:lnSpc>
                        <a:spcAft>
                          <a:spcPts val="0"/>
                        </a:spcAft>
                        <a:buFont typeface="+mj-lt"/>
                        <a:buAutoNum type="arabicPeriod"/>
                      </a:pPr>
                      <a:r>
                        <a:rPr lang="en-US" sz="1400" dirty="0">
                          <a:effectLst/>
                        </a:rPr>
                        <a:t>Stakeholder outreach</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r h="489964">
                <a:tc>
                  <a:txBody>
                    <a:bodyPr/>
                    <a:lstStyle/>
                    <a:p>
                      <a:pPr algn="r">
                        <a:lnSpc>
                          <a:spcPct val="107000"/>
                        </a:lnSpc>
                        <a:spcAft>
                          <a:spcPts val="0"/>
                        </a:spcAft>
                      </a:pPr>
                      <a:r>
                        <a:rPr lang="en-US" sz="1800" dirty="0">
                          <a:effectLst/>
                        </a:rPr>
                        <a:t>3</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nSpc>
                          <a:spcPct val="107000"/>
                        </a:lnSpc>
                        <a:spcAft>
                          <a:spcPts val="0"/>
                        </a:spcAft>
                      </a:pPr>
                      <a:r>
                        <a:rPr lang="en-US" sz="1800" dirty="0">
                          <a:effectLst/>
                        </a:rPr>
                        <a:t>Hazard Identification and Risk Assessment</a:t>
                      </a:r>
                      <a:endParaRPr lang="en-CA" sz="18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marL="342900" lvl="0" indent="-342900">
                        <a:lnSpc>
                          <a:spcPct val="107000"/>
                        </a:lnSpc>
                        <a:spcAft>
                          <a:spcPts val="0"/>
                        </a:spcAft>
                        <a:buFont typeface="+mj-lt"/>
                        <a:buAutoNum type="arabicPeriod" startAt="6"/>
                      </a:pPr>
                      <a:r>
                        <a:rPr lang="en-US" sz="1400" dirty="0">
                          <a:effectLst/>
                        </a:rPr>
                        <a:t>Hazard identification &amp; risk management</a:t>
                      </a:r>
                      <a:endParaRPr lang="en-CA" sz="1400" dirty="0">
                        <a:effectLst/>
                      </a:endParaRPr>
                    </a:p>
                    <a:p>
                      <a:pPr marL="342900" lvl="0" indent="-342900">
                        <a:lnSpc>
                          <a:spcPct val="107000"/>
                        </a:lnSpc>
                        <a:spcAft>
                          <a:spcPts val="0"/>
                        </a:spcAft>
                        <a:buFont typeface="+mj-lt"/>
                        <a:buAutoNum type="arabicPeriod" startAt="6"/>
                      </a:pPr>
                      <a:r>
                        <a:rPr lang="en-US" sz="1400" dirty="0">
                          <a:effectLst/>
                        </a:rPr>
                        <a:t>Knowledge management</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r h="2020983">
                <a:tc>
                  <a:txBody>
                    <a:bodyPr/>
                    <a:lstStyle/>
                    <a:p>
                      <a:pPr algn="r">
                        <a:lnSpc>
                          <a:spcPct val="107000"/>
                        </a:lnSpc>
                        <a:spcAft>
                          <a:spcPts val="0"/>
                        </a:spcAft>
                      </a:pPr>
                      <a:r>
                        <a:rPr lang="en-US" sz="1800" dirty="0">
                          <a:effectLst/>
                        </a:rPr>
                        <a:t>4</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nSpc>
                          <a:spcPct val="107000"/>
                        </a:lnSpc>
                        <a:spcAft>
                          <a:spcPts val="0"/>
                        </a:spcAft>
                      </a:pPr>
                      <a:r>
                        <a:rPr lang="en-US" sz="1800" dirty="0">
                          <a:effectLst/>
                        </a:rPr>
                        <a:t>Risk Management</a:t>
                      </a:r>
                      <a:endParaRPr lang="en-CA" sz="18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marL="342900" lvl="0" indent="-342900">
                        <a:lnSpc>
                          <a:spcPct val="107000"/>
                        </a:lnSpc>
                        <a:spcAft>
                          <a:spcPts val="0"/>
                        </a:spcAft>
                        <a:buFont typeface="+mj-lt"/>
                        <a:buAutoNum type="arabicPeriod" startAt="8"/>
                      </a:pPr>
                      <a:r>
                        <a:rPr lang="en-US" sz="1400" dirty="0">
                          <a:effectLst/>
                        </a:rPr>
                        <a:t>Operating procedures</a:t>
                      </a:r>
                      <a:endParaRPr lang="en-CA" sz="1400" dirty="0">
                        <a:effectLst/>
                      </a:endParaRPr>
                    </a:p>
                    <a:p>
                      <a:pPr marL="342900" lvl="0" indent="-342900">
                        <a:lnSpc>
                          <a:spcPct val="107000"/>
                        </a:lnSpc>
                        <a:spcAft>
                          <a:spcPts val="0"/>
                        </a:spcAft>
                        <a:buFont typeface="+mj-lt"/>
                        <a:buAutoNum type="arabicPeriod" startAt="8"/>
                      </a:pPr>
                      <a:r>
                        <a:rPr lang="en-US" sz="1400" dirty="0">
                          <a:effectLst/>
                        </a:rPr>
                        <a:t>Training &amp; performance</a:t>
                      </a:r>
                      <a:endParaRPr lang="en-CA" sz="1400" dirty="0">
                        <a:effectLst/>
                      </a:endParaRPr>
                    </a:p>
                    <a:p>
                      <a:pPr marL="342900" lvl="0" indent="-342900">
                        <a:lnSpc>
                          <a:spcPct val="107000"/>
                        </a:lnSpc>
                        <a:spcAft>
                          <a:spcPts val="0"/>
                        </a:spcAft>
                        <a:buFont typeface="+mj-lt"/>
                        <a:buAutoNum type="arabicPeriod" startAt="8"/>
                      </a:pPr>
                      <a:r>
                        <a:rPr lang="en-US" sz="1400" dirty="0">
                          <a:effectLst/>
                        </a:rPr>
                        <a:t>Safe work practices</a:t>
                      </a:r>
                      <a:endParaRPr lang="en-CA" sz="1400" dirty="0">
                        <a:effectLst/>
                      </a:endParaRPr>
                    </a:p>
                    <a:p>
                      <a:pPr marL="342900" lvl="0" indent="-342900">
                        <a:lnSpc>
                          <a:spcPct val="107000"/>
                        </a:lnSpc>
                        <a:spcAft>
                          <a:spcPts val="0"/>
                        </a:spcAft>
                        <a:buFont typeface="+mj-lt"/>
                        <a:buAutoNum type="arabicPeriod" startAt="8"/>
                      </a:pPr>
                      <a:r>
                        <a:rPr lang="en-US" sz="1400" dirty="0">
                          <a:effectLst/>
                        </a:rPr>
                        <a:t>Asset integrity &amp; reliability</a:t>
                      </a:r>
                      <a:endParaRPr lang="en-CA" sz="1400" dirty="0">
                        <a:effectLst/>
                      </a:endParaRPr>
                    </a:p>
                    <a:p>
                      <a:pPr marL="342900" lvl="0" indent="-342900">
                        <a:lnSpc>
                          <a:spcPct val="107000"/>
                        </a:lnSpc>
                        <a:spcAft>
                          <a:spcPts val="0"/>
                        </a:spcAft>
                        <a:buFont typeface="+mj-lt"/>
                        <a:buAutoNum type="arabicPeriod" startAt="8"/>
                      </a:pPr>
                      <a:r>
                        <a:rPr lang="en-US" sz="1400" dirty="0">
                          <a:effectLst/>
                        </a:rPr>
                        <a:t>Contractor management</a:t>
                      </a:r>
                      <a:endParaRPr lang="en-CA" sz="1400" dirty="0">
                        <a:effectLst/>
                      </a:endParaRPr>
                    </a:p>
                    <a:p>
                      <a:pPr marL="342900" lvl="0" indent="-342900">
                        <a:lnSpc>
                          <a:spcPct val="107000"/>
                        </a:lnSpc>
                        <a:spcAft>
                          <a:spcPts val="0"/>
                        </a:spcAft>
                        <a:buFont typeface="+mj-lt"/>
                        <a:buAutoNum type="arabicPeriod" startAt="8"/>
                      </a:pPr>
                      <a:r>
                        <a:rPr lang="en-US" sz="1400" dirty="0">
                          <a:effectLst/>
                        </a:rPr>
                        <a:t>Management of change</a:t>
                      </a:r>
                      <a:endParaRPr lang="en-CA" sz="1400" dirty="0">
                        <a:effectLst/>
                      </a:endParaRPr>
                    </a:p>
                    <a:p>
                      <a:pPr marL="342900" lvl="0" indent="-342900">
                        <a:lnSpc>
                          <a:spcPct val="107000"/>
                        </a:lnSpc>
                        <a:spcAft>
                          <a:spcPts val="0"/>
                        </a:spcAft>
                        <a:buFont typeface="+mj-lt"/>
                        <a:buAutoNum type="arabicPeriod" startAt="8"/>
                      </a:pPr>
                      <a:r>
                        <a:rPr lang="en-US" sz="1400" dirty="0">
                          <a:effectLst/>
                        </a:rPr>
                        <a:t>Operational readiness</a:t>
                      </a:r>
                      <a:endParaRPr lang="en-CA" sz="1400" dirty="0">
                        <a:effectLst/>
                      </a:endParaRPr>
                    </a:p>
                    <a:p>
                      <a:pPr marL="342900" lvl="0" indent="-342900">
                        <a:lnSpc>
                          <a:spcPct val="107000"/>
                        </a:lnSpc>
                        <a:spcAft>
                          <a:spcPts val="0"/>
                        </a:spcAft>
                        <a:buFont typeface="+mj-lt"/>
                        <a:buAutoNum type="arabicPeriod" startAt="8"/>
                      </a:pPr>
                      <a:r>
                        <a:rPr lang="en-US" sz="1400" dirty="0">
                          <a:effectLst/>
                        </a:rPr>
                        <a:t>Conduct of operations</a:t>
                      </a:r>
                      <a:endParaRPr lang="en-CA" sz="1400" dirty="0">
                        <a:effectLst/>
                      </a:endParaRPr>
                    </a:p>
                    <a:p>
                      <a:pPr marL="342900" lvl="0" indent="-342900">
                        <a:lnSpc>
                          <a:spcPct val="107000"/>
                        </a:lnSpc>
                        <a:spcAft>
                          <a:spcPts val="0"/>
                        </a:spcAft>
                        <a:buFont typeface="+mj-lt"/>
                        <a:buAutoNum type="arabicPeriod" startAt="8"/>
                      </a:pPr>
                      <a:r>
                        <a:rPr lang="en-US" sz="1400" dirty="0">
                          <a:effectLst/>
                        </a:rPr>
                        <a:t>Emergency preparedness</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r h="898214">
                <a:tc>
                  <a:txBody>
                    <a:bodyPr/>
                    <a:lstStyle/>
                    <a:p>
                      <a:pPr algn="r">
                        <a:lnSpc>
                          <a:spcPct val="107000"/>
                        </a:lnSpc>
                        <a:spcAft>
                          <a:spcPts val="0"/>
                        </a:spcAft>
                      </a:pPr>
                      <a:r>
                        <a:rPr lang="en-US" sz="1800" dirty="0">
                          <a:effectLst/>
                        </a:rPr>
                        <a:t>5</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nSpc>
                          <a:spcPct val="107000"/>
                        </a:lnSpc>
                        <a:spcAft>
                          <a:spcPts val="0"/>
                        </a:spcAft>
                      </a:pPr>
                      <a:r>
                        <a:rPr lang="en-US" sz="1800" dirty="0">
                          <a:effectLst/>
                        </a:rPr>
                        <a:t>Enhancing PSM</a:t>
                      </a:r>
                      <a:endParaRPr lang="en-CA" sz="18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marL="342900" lvl="0" indent="-342900">
                        <a:lnSpc>
                          <a:spcPct val="107000"/>
                        </a:lnSpc>
                        <a:spcAft>
                          <a:spcPts val="0"/>
                        </a:spcAft>
                        <a:buFont typeface="+mj-lt"/>
                        <a:buAutoNum type="arabicPeriod" startAt="17"/>
                      </a:pPr>
                      <a:r>
                        <a:rPr lang="en-US" sz="1400" dirty="0">
                          <a:effectLst/>
                        </a:rPr>
                        <a:t>Incident investigation</a:t>
                      </a:r>
                      <a:endParaRPr lang="en-CA" sz="1400" dirty="0">
                        <a:effectLst/>
                      </a:endParaRPr>
                    </a:p>
                    <a:p>
                      <a:pPr marL="342900" lvl="0" indent="-342900">
                        <a:lnSpc>
                          <a:spcPct val="107000"/>
                        </a:lnSpc>
                        <a:spcAft>
                          <a:spcPts val="0"/>
                        </a:spcAft>
                        <a:buFont typeface="+mj-lt"/>
                        <a:buAutoNum type="arabicPeriod" startAt="17"/>
                      </a:pPr>
                      <a:r>
                        <a:rPr lang="en-US" sz="1400" dirty="0">
                          <a:effectLst/>
                        </a:rPr>
                        <a:t>Auditing</a:t>
                      </a:r>
                      <a:endParaRPr lang="en-CA" sz="1400" dirty="0">
                        <a:effectLst/>
                      </a:endParaRPr>
                    </a:p>
                    <a:p>
                      <a:pPr marL="342900" lvl="0" indent="-342900">
                        <a:lnSpc>
                          <a:spcPct val="107000"/>
                        </a:lnSpc>
                        <a:spcAft>
                          <a:spcPts val="0"/>
                        </a:spcAft>
                        <a:buFont typeface="+mj-lt"/>
                        <a:buAutoNum type="arabicPeriod" startAt="17"/>
                      </a:pPr>
                      <a:r>
                        <a:rPr lang="en-US" sz="1400" dirty="0">
                          <a:effectLst/>
                        </a:rPr>
                        <a:t>Metrics &amp; measurements</a:t>
                      </a:r>
                      <a:endParaRPr lang="en-CA" sz="1400" dirty="0">
                        <a:effectLst/>
                      </a:endParaRPr>
                    </a:p>
                    <a:p>
                      <a:pPr marL="342900" lvl="0" indent="-342900">
                        <a:lnSpc>
                          <a:spcPct val="107000"/>
                        </a:lnSpc>
                        <a:spcAft>
                          <a:spcPts val="0"/>
                        </a:spcAft>
                        <a:buFont typeface="+mj-lt"/>
                        <a:buAutoNum type="arabicPeriod" startAt="17"/>
                      </a:pPr>
                      <a:r>
                        <a:rPr lang="en-US" sz="1400" dirty="0">
                          <a:effectLst/>
                        </a:rPr>
                        <a:t>Management review</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bl>
          </a:graphicData>
        </a:graphic>
      </p:graphicFrame>
    </p:spTree>
    <p:extLst>
      <p:ext uri="{BB962C8B-B14F-4D97-AF65-F5344CB8AC3E}">
        <p14:creationId xmlns:p14="http://schemas.microsoft.com/office/powerpoint/2010/main" xmlns="" val="1059134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What is Process Safety Management (PSM)?</a:t>
            </a:r>
            <a:endParaRPr lang="en-CA" sz="2800" dirty="0"/>
          </a:p>
        </p:txBody>
      </p:sp>
      <p:sp>
        <p:nvSpPr>
          <p:cNvPr id="3" name="Content Placeholder 2"/>
          <p:cNvSpPr>
            <a:spLocks noGrp="1"/>
          </p:cNvSpPr>
          <p:nvPr>
            <p:ph idx="1"/>
          </p:nvPr>
        </p:nvSpPr>
        <p:spPr>
          <a:xfrm>
            <a:off x="2798604" y="808796"/>
            <a:ext cx="5751095" cy="5286895"/>
          </a:xfrm>
        </p:spPr>
        <p:txBody>
          <a:bodyPr>
            <a:normAutofit/>
          </a:bodyPr>
          <a:lstStyle/>
          <a:p>
            <a:r>
              <a:rPr lang="en-CA" dirty="0" smtClean="0"/>
              <a:t>PSM is the </a:t>
            </a:r>
            <a:r>
              <a:rPr lang="en-CA" b="1" dirty="0" smtClean="0"/>
              <a:t>proactive </a:t>
            </a:r>
            <a:r>
              <a:rPr lang="en-CA" dirty="0" smtClean="0"/>
              <a:t>application of management principles to a process for the prevention of loss of containment events</a:t>
            </a:r>
          </a:p>
          <a:p>
            <a:r>
              <a:rPr lang="en-CA" dirty="0" smtClean="0"/>
              <a:t>PSM is a system for dealing with:</a:t>
            </a:r>
          </a:p>
          <a:p>
            <a:pPr marL="0" indent="0" algn="ctr">
              <a:buNone/>
            </a:pPr>
            <a:r>
              <a:rPr lang="en-CA" dirty="0" smtClean="0">
                <a:ln w="0"/>
                <a:solidFill>
                  <a:schemeClr val="accent5"/>
                </a:solidFill>
                <a:effectLst>
                  <a:outerShdw blurRad="38100" dist="19050" dir="2700000" algn="tl" rotWithShape="0">
                    <a:schemeClr val="dk1">
                      <a:alpha val="40000"/>
                    </a:schemeClr>
                  </a:outerShdw>
                </a:effectLst>
              </a:rPr>
              <a:t>“… human performance in complicated systems that involve inherent risk” </a:t>
            </a:r>
          </a:p>
          <a:p>
            <a:pPr marL="0" indent="0" algn="ctr">
              <a:buNone/>
            </a:pPr>
            <a:r>
              <a:rPr lang="en-CA" dirty="0" smtClean="0">
                <a:ln w="0"/>
                <a:solidFill>
                  <a:schemeClr val="accent5"/>
                </a:solidFill>
                <a:effectLst>
                  <a:outerShdw blurRad="38100" dist="19050" dir="2700000" algn="tl" rotWithShape="0">
                    <a:schemeClr val="dk1">
                      <a:alpha val="40000"/>
                    </a:schemeClr>
                  </a:outerShdw>
                </a:effectLst>
              </a:rPr>
              <a:t>– Aviation Safety Expert and Pilot Chelsey </a:t>
            </a:r>
            <a:r>
              <a:rPr lang="en-CA" dirty="0" err="1" smtClean="0">
                <a:ln w="0"/>
                <a:solidFill>
                  <a:schemeClr val="accent5"/>
                </a:solidFill>
                <a:effectLst>
                  <a:outerShdw blurRad="38100" dist="19050" dir="2700000" algn="tl" rotWithShape="0">
                    <a:schemeClr val="dk1">
                      <a:alpha val="40000"/>
                    </a:schemeClr>
                  </a:outerShdw>
                </a:effectLst>
              </a:rPr>
              <a:t>Sullenberger</a:t>
            </a:r>
            <a:r>
              <a:rPr lang="en-CA" dirty="0" smtClean="0">
                <a:ln w="0"/>
                <a:solidFill>
                  <a:schemeClr val="accent5"/>
                </a:solidFill>
                <a:effectLst>
                  <a:outerShdw blurRad="38100" dist="19050" dir="2700000" algn="tl" rotWithShape="0">
                    <a:schemeClr val="dk1">
                      <a:alpha val="40000"/>
                    </a:schemeClr>
                  </a:outerShdw>
                </a:effectLst>
              </a:rPr>
              <a:t> </a:t>
            </a:r>
          </a:p>
          <a:p>
            <a:pPr marL="0" indent="0">
              <a:buNone/>
            </a:pPr>
            <a:r>
              <a:rPr lang="en-CA" sz="1800" dirty="0" smtClean="0">
                <a:ln w="0"/>
              </a:rPr>
              <a:t>(Interview on the application of aviation systems safety lessons to medicine CBC Radio 2013)</a:t>
            </a:r>
          </a:p>
          <a:p>
            <a:pPr marL="0" indent="0">
              <a:buNone/>
            </a:pPr>
            <a:endParaRPr lang="en-CA" sz="1800" dirty="0">
              <a:ln w="0"/>
            </a:endParaRPr>
          </a:p>
          <a:p>
            <a:r>
              <a:rPr lang="en-CA" dirty="0" smtClean="0"/>
              <a:t>This applies to the process industries too</a:t>
            </a:r>
          </a:p>
          <a:p>
            <a:r>
              <a:rPr lang="en-CA" dirty="0" smtClean="0"/>
              <a:t>Any site which stores, handles or manufactures hazardous substances or energy will have an inherent risk</a:t>
            </a:r>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grpSp>
        <p:nvGrpSpPr>
          <p:cNvPr id="17" name="Group 16"/>
          <p:cNvGrpSpPr/>
          <p:nvPr/>
        </p:nvGrpSpPr>
        <p:grpSpPr>
          <a:xfrm>
            <a:off x="189688" y="6182578"/>
            <a:ext cx="8316639" cy="538898"/>
            <a:chOff x="1249680" y="6197517"/>
            <a:chExt cx="7749864" cy="540000"/>
          </a:xfrm>
        </p:grpSpPr>
        <p:sp>
          <p:nvSpPr>
            <p:cNvPr id="18" name="Rectangle 17">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9" name="Rectangle 18">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20" name="Rectangle 19">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1" name="Rectangle 20">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2" name="Rectangle 21">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441926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Loss of Containment</a:t>
            </a:r>
            <a:endParaRPr lang="en-CA" dirty="0"/>
          </a:p>
        </p:txBody>
      </p:sp>
      <p:sp>
        <p:nvSpPr>
          <p:cNvPr id="3" name="Content Placeholder 2"/>
          <p:cNvSpPr>
            <a:spLocks noGrp="1"/>
          </p:cNvSpPr>
          <p:nvPr>
            <p:ph idx="1"/>
          </p:nvPr>
        </p:nvSpPr>
        <p:spPr/>
        <p:txBody>
          <a:bodyPr/>
          <a:lstStyle/>
          <a:p>
            <a:r>
              <a:rPr lang="en-CA" dirty="0"/>
              <a:t>A </a:t>
            </a:r>
            <a:r>
              <a:rPr lang="en-CA" b="1" i="1" dirty="0"/>
              <a:t>loss of containment incident (</a:t>
            </a:r>
            <a:r>
              <a:rPr lang="en-CA" b="1" i="1" dirty="0" err="1"/>
              <a:t>LoC</a:t>
            </a:r>
            <a:r>
              <a:rPr lang="en-CA" b="1" i="1" dirty="0"/>
              <a:t>) </a:t>
            </a:r>
            <a:r>
              <a:rPr lang="en-CA" dirty="0"/>
              <a:t>occurs when a harmful substance or energy is released outside of the equipment which is meant to contain it [1,2,3,4]</a:t>
            </a:r>
          </a:p>
          <a:p>
            <a:pPr lvl="1"/>
            <a:r>
              <a:rPr lang="en-CA" dirty="0"/>
              <a:t>In some countries the amount of substance released dictates whether the incident is reportable to the government</a:t>
            </a:r>
          </a:p>
          <a:p>
            <a:pPr lvl="1"/>
            <a:r>
              <a:rPr lang="en-CA" dirty="0"/>
              <a:t>Also, in some countries, the amount of hazardous material contained in either equipment or at a facility can determine if implementation of PSM systems is required; e.g., Environment Canada Environmental Regulations, US OSHA PSM Rule 1910.119 [3, 5]</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xmlns="" val="68070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 of PSM incidents</a:t>
            </a:r>
            <a:endParaRPr lang="en-CA" dirty="0"/>
          </a:p>
        </p:txBody>
      </p:sp>
      <p:sp>
        <p:nvSpPr>
          <p:cNvPr id="3" name="Content Placeholder 2"/>
          <p:cNvSpPr>
            <a:spLocks noGrp="1"/>
          </p:cNvSpPr>
          <p:nvPr>
            <p:ph idx="1"/>
          </p:nvPr>
        </p:nvSpPr>
        <p:spPr>
          <a:xfrm>
            <a:off x="2901951" y="864108"/>
            <a:ext cx="5604376" cy="3034124"/>
          </a:xfrm>
        </p:spPr>
        <p:txBody>
          <a:bodyPr>
            <a:normAutofit/>
          </a:bodyPr>
          <a:lstStyle/>
          <a:p>
            <a:r>
              <a:rPr lang="en-CA" sz="2000" dirty="0" smtClean="0"/>
              <a:t>Faulty </a:t>
            </a:r>
            <a:r>
              <a:rPr lang="en-CA" sz="2000" dirty="0"/>
              <a:t>gauge </a:t>
            </a:r>
            <a:r>
              <a:rPr lang="en-CA" sz="2000" dirty="0" smtClean="0"/>
              <a:t>causes an overfill of a </a:t>
            </a:r>
            <a:r>
              <a:rPr lang="en-CA" sz="2000" dirty="0"/>
              <a:t>storage tank </a:t>
            </a:r>
            <a:r>
              <a:rPr lang="en-CA" sz="2000" dirty="0" smtClean="0"/>
              <a:t>spilling 10000 </a:t>
            </a:r>
            <a:r>
              <a:rPr lang="en-CA" sz="2000" dirty="0"/>
              <a:t>kg of ethanol  </a:t>
            </a:r>
          </a:p>
          <a:p>
            <a:r>
              <a:rPr lang="en-CA" sz="2000" dirty="0"/>
              <a:t>2000 kg of crude oil leaks from corroded piping </a:t>
            </a:r>
          </a:p>
          <a:p>
            <a:r>
              <a:rPr lang="en-CA" sz="2000" dirty="0"/>
              <a:t>Operator opens process valve and causes acid spill and </a:t>
            </a:r>
            <a:r>
              <a:rPr lang="en-CA" sz="2000" dirty="0" smtClean="0"/>
              <a:t>gets burned</a:t>
            </a:r>
            <a:endParaRPr lang="en-CA" sz="2000" strike="sngStrike" dirty="0"/>
          </a:p>
          <a:p>
            <a:endParaRPr lang="en-CA"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03939" y="3424429"/>
            <a:ext cx="3200400" cy="2282952"/>
          </a:xfrm>
          <a:prstGeom prst="rect">
            <a:avLst/>
          </a:prstGeom>
        </p:spPr>
      </p:pic>
    </p:spTree>
    <p:extLst>
      <p:ext uri="{BB962C8B-B14F-4D97-AF65-F5344CB8AC3E}">
        <p14:creationId xmlns:p14="http://schemas.microsoft.com/office/powerpoint/2010/main" xmlns="" val="56301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Intent of PSM</a:t>
            </a:r>
            <a:endParaRPr lang="en-CA" dirty="0"/>
          </a:p>
        </p:txBody>
      </p:sp>
      <p:sp>
        <p:nvSpPr>
          <p:cNvPr id="3" name="Content Placeholder 2"/>
          <p:cNvSpPr>
            <a:spLocks noGrp="1"/>
          </p:cNvSpPr>
          <p:nvPr>
            <p:ph idx="1"/>
          </p:nvPr>
        </p:nvSpPr>
        <p:spPr>
          <a:xfrm>
            <a:off x="2751520" y="1123838"/>
            <a:ext cx="3132543" cy="3464697"/>
          </a:xfrm>
        </p:spPr>
        <p:txBody>
          <a:bodyPr>
            <a:normAutofit/>
          </a:bodyPr>
          <a:lstStyle/>
          <a:p>
            <a:r>
              <a:rPr lang="en-CA" dirty="0"/>
              <a:t>PSM systems are meant for industries handling, storing, or manufacturing hazardous substances </a:t>
            </a:r>
            <a:endParaRPr lang="en-CA" dirty="0" smtClean="0"/>
          </a:p>
          <a:p>
            <a:r>
              <a:rPr lang="en-CA" dirty="0" smtClean="0"/>
              <a:t>Hazardous </a:t>
            </a:r>
            <a:r>
              <a:rPr lang="en-CA" dirty="0"/>
              <a:t>substances are defined by their </a:t>
            </a:r>
            <a:r>
              <a:rPr lang="en-CA" dirty="0" smtClean="0"/>
              <a:t>reactivity</a:t>
            </a:r>
            <a:r>
              <a:rPr lang="en-CA" dirty="0"/>
              <a:t>, toxicity, flammability, or other dangerous properties by the </a:t>
            </a:r>
            <a:r>
              <a:rPr lang="en-CA" i="1" dirty="0"/>
              <a:t>Canadian Environmental Protection </a:t>
            </a:r>
            <a:r>
              <a:rPr lang="en-CA" i="1" dirty="0" smtClean="0"/>
              <a:t>Act Part 8 Section 200 [5]</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dirty="0"/>
          </a:p>
        </p:txBody>
      </p:sp>
      <p:sp>
        <p:nvSpPr>
          <p:cNvPr id="12" name="Rectangle 11"/>
          <p:cNvSpPr/>
          <p:nvPr/>
        </p:nvSpPr>
        <p:spPr>
          <a:xfrm>
            <a:off x="3039029" y="5087709"/>
            <a:ext cx="5223822" cy="864778"/>
          </a:xfrm>
          <a:prstGeom prst="rect">
            <a:avLst/>
          </a:prstGeom>
          <a:solidFill>
            <a:srgbClr val="B1CFEB"/>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CA" b="1"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PSM is </a:t>
            </a:r>
            <a:r>
              <a:rPr lang="en-CA"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primarily</a:t>
            </a:r>
            <a:r>
              <a:rPr lang="en-CA" b="1" i="1"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rPr>
              <a:t> intended </a:t>
            </a:r>
            <a:r>
              <a:rPr lang="en-CA" b="1"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for the process industries and is </a:t>
            </a:r>
            <a:r>
              <a:rPr lang="en-CA" b="1" i="1"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rPr>
              <a:t>typically applied </a:t>
            </a:r>
            <a:r>
              <a:rPr lang="en-CA" b="1"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at a facility level</a:t>
            </a:r>
            <a:endParaRPr lang="en-CA" b="1" dirty="0"/>
          </a:p>
        </p:txBody>
      </p:sp>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35283" y="1123838"/>
            <a:ext cx="2473794" cy="3710691"/>
          </a:xfrm>
          <a:prstGeom prst="rect">
            <a:avLst/>
          </a:prstGeom>
        </p:spPr>
      </p:pic>
      <p:grpSp>
        <p:nvGrpSpPr>
          <p:cNvPr id="15" name="Group 14"/>
          <p:cNvGrpSpPr/>
          <p:nvPr/>
        </p:nvGrpSpPr>
        <p:grpSpPr>
          <a:xfrm>
            <a:off x="189688" y="6182578"/>
            <a:ext cx="8316639" cy="538898"/>
            <a:chOff x="1249680" y="6197517"/>
            <a:chExt cx="7749864" cy="540000"/>
          </a:xfrm>
        </p:grpSpPr>
        <p:sp>
          <p:nvSpPr>
            <p:cNvPr id="16" name="Rectangle 15">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7" name="Rectangle 16">
              <a:hlinkClick r:id="" action="ppaction://noaction"/>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8" name="Rectangle 17">
              <a:hlinkClick r:id="" action="ppaction://noaction"/>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9" name="Rectangle 18">
              <a:hlinkClick r:id="" action="ppaction://noaction"/>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6" name="Rectangle 25">
              <a:hlinkClick r:id="" action="ppaction://noaction"/>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xmlns="" val="2807729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9af85dada7533d1791df37687e91765fa4b4bb2"/>
</p:tagLst>
</file>

<file path=ppt/theme/theme1.xml><?xml version="1.0" encoding="utf-8"?>
<a:theme xmlns:a="http://schemas.openxmlformats.org/drawingml/2006/main" name="Frame">
  <a:themeElements>
    <a:clrScheme name="Custom 5">
      <a:dk1>
        <a:sysClr val="windowText" lastClr="000000"/>
      </a:dk1>
      <a:lt1>
        <a:sysClr val="window" lastClr="FFFFFF"/>
      </a:lt1>
      <a:dk2>
        <a:srgbClr val="2E2E2E"/>
      </a:dk2>
      <a:lt2>
        <a:srgbClr val="F9E2A5"/>
      </a:lt2>
      <a:accent1>
        <a:srgbClr val="00516B"/>
      </a:accent1>
      <a:accent2>
        <a:srgbClr val="166860"/>
      </a:accent2>
      <a:accent3>
        <a:srgbClr val="B6022D"/>
      </a:accent3>
      <a:accent4>
        <a:srgbClr val="F1663B"/>
      </a:accent4>
      <a:accent5>
        <a:srgbClr val="460A3B"/>
      </a:accent5>
      <a:accent6>
        <a:srgbClr val="424242"/>
      </a:accent6>
      <a:hlink>
        <a:srgbClr val="00A3D6"/>
      </a:hlink>
      <a:folHlink>
        <a:srgbClr val="694F07"/>
      </a:folHlink>
    </a:clrScheme>
    <a:fontScheme name="Custom 1">
      <a:majorFont>
        <a:latin typeface="Corbel"/>
        <a:ea typeface=""/>
        <a:cs typeface=""/>
      </a:majorFont>
      <a:minorFont>
        <a:latin typeface="Calibri"/>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21106</TotalTime>
  <Words>5263</Words>
  <Application>Microsoft Office PowerPoint</Application>
  <PresentationFormat>On-screen Show (4:3)</PresentationFormat>
  <Paragraphs>503</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Frame</vt:lpstr>
      <vt:lpstr>Process Safety Management</vt:lpstr>
      <vt:lpstr>Introduction</vt:lpstr>
      <vt:lpstr>Slide 3</vt:lpstr>
      <vt:lpstr>Slide 4</vt:lpstr>
      <vt:lpstr>Slide 5</vt:lpstr>
      <vt:lpstr>What is Process Safety Management (PSM)?</vt:lpstr>
      <vt:lpstr>Loss of Containment</vt:lpstr>
      <vt:lpstr>Examples of PSM incidents</vt:lpstr>
      <vt:lpstr>Intent of PSM</vt:lpstr>
      <vt:lpstr>PSM is a Proactive Risk Based Approach</vt:lpstr>
      <vt:lpstr>PSM is a subset of system safety</vt:lpstr>
      <vt:lpstr>Slide 12</vt:lpstr>
      <vt:lpstr>Why is PSM Important?</vt:lpstr>
      <vt:lpstr>A few major industrial accidents</vt:lpstr>
      <vt:lpstr>Bhopal India, 1984</vt:lpstr>
      <vt:lpstr>How did this happen?</vt:lpstr>
      <vt:lpstr>How did this happen?</vt:lpstr>
      <vt:lpstr>Why did this happen? (In terms of PSM)</vt:lpstr>
      <vt:lpstr>Flixborough, UK, 1974</vt:lpstr>
      <vt:lpstr>How did this happen?</vt:lpstr>
      <vt:lpstr>Why did this happen? (In terms of PSM)</vt:lpstr>
      <vt:lpstr>What are some of the consequences of major hazard incidents?</vt:lpstr>
      <vt:lpstr>Slide 23</vt:lpstr>
      <vt:lpstr>Slide 24</vt:lpstr>
      <vt:lpstr>Slide 25</vt:lpstr>
      <vt:lpstr>The Elements of PSM</vt:lpstr>
      <vt:lpstr>PSM System Possible Elements</vt:lpstr>
      <vt:lpstr>Slide 28</vt:lpstr>
      <vt:lpstr>Process Safety Management Systems from around the world</vt:lpstr>
      <vt:lpstr>Commitment to Best Practices</vt:lpstr>
      <vt:lpstr>Westray Bill</vt:lpstr>
      <vt:lpstr>Responsible Care</vt:lpstr>
      <vt:lpstr>PSM around the world</vt:lpstr>
      <vt:lpstr>PSM in Canada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Orr</dc:creator>
  <cp:lastModifiedBy>sadhana</cp:lastModifiedBy>
  <cp:revision>816</cp:revision>
  <dcterms:created xsi:type="dcterms:W3CDTF">2013-08-15T15:46:36Z</dcterms:created>
  <dcterms:modified xsi:type="dcterms:W3CDTF">2019-11-12T06:55:33Z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1390919863</vt:i4>
  </property>
  <property fmtid="{D5CDD505-2E9C-101B-9397-08002B2CF9AE}" pid="3" name="_NewReviewCycle">
    <vt:lpwstr/>
  </property>
  <property fmtid="{D5CDD505-2E9C-101B-9397-08002B2CF9AE}" pid="4" name="_EmailSubject">
    <vt:lpwstr>Process Safety Management Final Materials</vt:lpwstr>
  </property>
  <property fmtid="{D5CDD505-2E9C-101B-9397-08002B2CF9AE}" pid="5" name="_AuthorEmail">
    <vt:lpwstr>mark.l.stumpf@exxonmobil.com</vt:lpwstr>
  </property>
  <property fmtid="{D5CDD505-2E9C-101B-9397-08002B2CF9AE}" pid="6" name="_AuthorEmailDisplayName">
    <vt:lpwstr>Stumpf, Mark Louis</vt:lpwstr>
  </property>
</Properties>
</file>