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BAE538-407A-425F-B3D2-631ED200BC04}" type="datetimeFigureOut">
              <a:rPr lang="en-US" smtClean="0"/>
              <a:t>10/14/2019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83D2DE-CDD6-42D2-BCEC-E4BC945BC9EC}"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E583D2DE-CDD6-42D2-BCEC-E4BC945BC9EC}" type="slidenum">
              <a:rPr lang="en-IN" smtClean="0"/>
              <a:t>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896FEB6-4B84-466D-A2CD-715714A3A99B}" type="datetimeFigureOut">
              <a:rPr lang="en-US" smtClean="0"/>
              <a:t>10/14/2019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96FEB6-4B84-466D-A2CD-715714A3A99B}" type="datetimeFigureOut">
              <a:rPr lang="en-US" smtClean="0"/>
              <a:t>10/14/2019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96FEB6-4B84-466D-A2CD-715714A3A99B}" type="datetimeFigureOut">
              <a:rPr lang="en-US" smtClean="0"/>
              <a:t>10/14/2019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96FEB6-4B84-466D-A2CD-715714A3A99B}" type="datetimeFigureOut">
              <a:rPr lang="en-US" smtClean="0"/>
              <a:t>10/14/2019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96FEB6-4B84-466D-A2CD-715714A3A99B}" type="datetimeFigureOut">
              <a:rPr lang="en-US" smtClean="0"/>
              <a:t>10/14/2019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896FEB6-4B84-466D-A2CD-715714A3A99B}" type="datetimeFigureOut">
              <a:rPr lang="en-US" smtClean="0"/>
              <a:t>10/14/2019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896FEB6-4B84-466D-A2CD-715714A3A99B}" type="datetimeFigureOut">
              <a:rPr lang="en-US" smtClean="0"/>
              <a:t>10/14/2019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896FEB6-4B84-466D-A2CD-715714A3A99B}" type="datetimeFigureOut">
              <a:rPr lang="en-US" smtClean="0"/>
              <a:t>10/14/2019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6FEB6-4B84-466D-A2CD-715714A3A99B}" type="datetimeFigureOut">
              <a:rPr lang="en-US" smtClean="0"/>
              <a:t>10/14/2019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6FEB6-4B84-466D-A2CD-715714A3A99B}" type="datetimeFigureOut">
              <a:rPr lang="en-US" smtClean="0"/>
              <a:t>10/14/2019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6FEB6-4B84-466D-A2CD-715714A3A99B}" type="datetimeFigureOut">
              <a:rPr lang="en-US" smtClean="0"/>
              <a:t>10/14/2019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528B07-23FE-4C2F-B5A6-2777C077BD13}"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6FEB6-4B84-466D-A2CD-715714A3A99B}" type="datetimeFigureOut">
              <a:rPr lang="en-US" smtClean="0"/>
              <a:t>10/14/2019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28B07-23FE-4C2F-B5A6-2777C077BD13}"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2000" b="1" dirty="0" smtClean="0">
                <a:latin typeface="Times New Roman" pitchFamily="18" charset="0"/>
                <a:cs typeface="Times New Roman" pitchFamily="18" charset="0"/>
              </a:rPr>
              <a:t>PRINCIPLE AND PROPAGATION OF LIGHT IN OPTICAL FIBER</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2984"/>
            <a:ext cx="8229600" cy="5572164"/>
          </a:xfrm>
        </p:spPr>
        <p:txBody>
          <a:bodyPr>
            <a:normAutofit/>
          </a:bodyPr>
          <a:lstStyle/>
          <a:p>
            <a:pPr fontAlgn="base"/>
            <a:r>
              <a:rPr lang="en-IN" sz="2000" dirty="0">
                <a:latin typeface="Times New Roman" pitchFamily="18" charset="0"/>
                <a:cs typeface="Times New Roman" pitchFamily="18" charset="0"/>
              </a:rPr>
              <a:t>In order </a:t>
            </a:r>
            <a:r>
              <a:rPr lang="en-IN" sz="2000" dirty="0" smtClean="0">
                <a:latin typeface="Times New Roman" pitchFamily="18" charset="0"/>
                <a:cs typeface="Times New Roman" pitchFamily="18" charset="0"/>
              </a:rPr>
              <a:t>to get total </a:t>
            </a:r>
            <a:r>
              <a:rPr lang="en-IN" sz="2000" dirty="0">
                <a:latin typeface="Times New Roman" pitchFamily="18" charset="0"/>
                <a:cs typeface="Times New Roman" pitchFamily="18" charset="0"/>
              </a:rPr>
              <a:t>internal reflection </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a:p>
            <a:pPr fontAlgn="base"/>
            <a:r>
              <a:rPr lang="en-IN" sz="2000" dirty="0">
                <a:latin typeface="Times New Roman" pitchFamily="18" charset="0"/>
                <a:cs typeface="Times New Roman" pitchFamily="18" charset="0"/>
              </a:rPr>
              <a:t>The rays of light must travel from a dense medium to a less dense medium.</a:t>
            </a:r>
          </a:p>
          <a:p>
            <a:pPr fontAlgn="base"/>
            <a:r>
              <a:rPr lang="en-IN" sz="2000" dirty="0">
                <a:latin typeface="Times New Roman" pitchFamily="18" charset="0"/>
                <a:cs typeface="Times New Roman" pitchFamily="18" charset="0"/>
              </a:rPr>
              <a:t>The angle of incidence must be greater than the critical angle.</a:t>
            </a:r>
          </a:p>
          <a:p>
            <a:r>
              <a:rPr lang="en-IN" sz="2000" b="1" dirty="0"/>
              <a:t>1. Angle of incidence less than the critical </a:t>
            </a:r>
            <a:r>
              <a:rPr lang="en-IN" sz="2000" b="1" dirty="0" smtClean="0"/>
              <a:t>angle</a:t>
            </a:r>
          </a:p>
          <a:p>
            <a:pPr algn="just" fontAlgn="base"/>
            <a:r>
              <a:rPr lang="en-IN" sz="2000" dirty="0" smtClean="0">
                <a:latin typeface="Times New Roman" pitchFamily="18" charset="0"/>
                <a:cs typeface="Times New Roman" pitchFamily="18" charset="0"/>
              </a:rPr>
              <a:t>When the angle of incidence of the light ray leaving the glass is less than the critical angle, the light ray speeds up on leaving the glass and is refracted away from the normal.</a:t>
            </a:r>
            <a:endParaRPr lang="en-IN" sz="2000" dirty="0">
              <a:latin typeface="Times New Roman" pitchFamily="18" charset="0"/>
              <a:cs typeface="Times New Roman" pitchFamily="18" charset="0"/>
            </a:endParaRPr>
          </a:p>
          <a:p>
            <a:r>
              <a:rPr lang="en-IN" sz="2000" dirty="0" smtClean="0"/>
              <a:t/>
            </a:r>
            <a:br>
              <a:rPr lang="en-IN" sz="2000" dirty="0" smtClean="0"/>
            </a:br>
            <a:r>
              <a:rPr lang="en-IN" sz="2000" dirty="0" smtClean="0"/>
              <a:t/>
            </a:r>
            <a:br>
              <a:rPr lang="en-IN" sz="2000" dirty="0" smtClean="0"/>
            </a:br>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pic>
        <p:nvPicPr>
          <p:cNvPr id="4" name="Picture 3" descr="http://www.passmyexams.co.uk/GCSE/physics/images/tot_int_ref_01.jpg"/>
          <p:cNvPicPr/>
          <p:nvPr/>
        </p:nvPicPr>
        <p:blipFill>
          <a:blip r:embed="rId2"/>
          <a:srcRect/>
          <a:stretch>
            <a:fillRect/>
          </a:stretch>
        </p:blipFill>
        <p:spPr bwMode="auto">
          <a:xfrm>
            <a:off x="785786" y="3929066"/>
            <a:ext cx="4286280" cy="257176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a:latin typeface="Times New Roman" pitchFamily="18" charset="0"/>
                <a:cs typeface="Times New Roman" pitchFamily="18" charset="0"/>
              </a:rPr>
              <a:t>DIFFERENCES BETWEEN SINGLE MODE AND MULTIMODE FIBRES</a:t>
            </a:r>
            <a:endParaRPr lang="en-IN" sz="2000" dirty="0">
              <a:latin typeface="Times New Roman" pitchFamily="18" charset="0"/>
              <a:cs typeface="Times New Roman" pitchFamily="18" charset="0"/>
            </a:endParaRPr>
          </a:p>
        </p:txBody>
      </p:sp>
      <p:pic>
        <p:nvPicPr>
          <p:cNvPr id="17410" name="Picture 2"/>
          <p:cNvPicPr>
            <a:picLocks noGrp="1" noChangeAspect="1" noChangeArrowheads="1"/>
          </p:cNvPicPr>
          <p:nvPr>
            <p:ph idx="1"/>
          </p:nvPr>
        </p:nvPicPr>
        <p:blipFill>
          <a:blip r:embed="rId2"/>
          <a:srcRect/>
          <a:stretch>
            <a:fillRect/>
          </a:stretch>
        </p:blipFill>
        <p:spPr bwMode="auto">
          <a:xfrm>
            <a:off x="500034" y="1285860"/>
            <a:ext cx="7572428" cy="507209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IN" sz="2000" b="1" dirty="0" smtClean="0">
                <a:latin typeface="Times New Roman" pitchFamily="18" charset="0"/>
                <a:cs typeface="Times New Roman" pitchFamily="18" charset="0"/>
              </a:rPr>
              <a:t>CLASSIFICATION BASED ON REFRACTIVE INDEX</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2984"/>
            <a:ext cx="8229600" cy="5143536"/>
          </a:xfrm>
        </p:spPr>
        <p:txBody>
          <a:bodyPr>
            <a:noAutofit/>
          </a:bodyPr>
          <a:lstStyle/>
          <a:p>
            <a:r>
              <a:rPr lang="en-IN" sz="2000" dirty="0">
                <a:latin typeface="Times New Roman" pitchFamily="18" charset="0"/>
                <a:cs typeface="Times New Roman" pitchFamily="18" charset="0"/>
              </a:rPr>
              <a:t>Based on the refractive indices of core and the cladding, optical </a:t>
            </a:r>
            <a:r>
              <a:rPr lang="en-IN" sz="2000" dirty="0" err="1">
                <a:latin typeface="Times New Roman" pitchFamily="18" charset="0"/>
                <a:cs typeface="Times New Roman" pitchFamily="18" charset="0"/>
              </a:rPr>
              <a:t>fibers</a:t>
            </a:r>
            <a:r>
              <a:rPr lang="en-IN" sz="2000" dirty="0">
                <a:latin typeface="Times New Roman" pitchFamily="18" charset="0"/>
                <a:cs typeface="Times New Roman" pitchFamily="18" charset="0"/>
              </a:rPr>
              <a:t> are classified into two types</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They are</a:t>
            </a:r>
            <a:endParaRPr lang="en-IN"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a:t>
            </a:r>
            <a:r>
              <a:rPr lang="en-IN" sz="2000" b="1" dirty="0" err="1">
                <a:latin typeface="Times New Roman" pitchFamily="18" charset="0"/>
                <a:cs typeface="Times New Roman" pitchFamily="18" charset="0"/>
              </a:rPr>
              <a:t>i</a:t>
            </a:r>
            <a:r>
              <a:rPr lang="en-IN" sz="2000" b="1" dirty="0">
                <a:latin typeface="Times New Roman" pitchFamily="18" charset="0"/>
                <a:cs typeface="Times New Roman" pitchFamily="18" charset="0"/>
              </a:rPr>
              <a:t>) Step index fibre and </a:t>
            </a:r>
          </a:p>
          <a:p>
            <a:r>
              <a:rPr lang="en-IN" sz="2000" b="1" dirty="0">
                <a:latin typeface="Times New Roman" pitchFamily="18" charset="0"/>
                <a:cs typeface="Times New Roman" pitchFamily="18" charset="0"/>
              </a:rPr>
              <a:t>(ii) Graded index fibre. </a:t>
            </a:r>
            <a:endParaRPr lang="en-IN" sz="2000" dirty="0">
              <a:latin typeface="Times New Roman" pitchFamily="18" charset="0"/>
              <a:cs typeface="Times New Roman" pitchFamily="18" charset="0"/>
            </a:endParaRPr>
          </a:p>
          <a:p>
            <a:r>
              <a:rPr lang="en-IN" sz="2000" b="1" i="1" u="sng" dirty="0" smtClean="0">
                <a:latin typeface="Times New Roman" pitchFamily="18" charset="0"/>
                <a:cs typeface="Times New Roman" pitchFamily="18" charset="0"/>
              </a:rPr>
              <a:t>Step </a:t>
            </a:r>
            <a:r>
              <a:rPr lang="en-IN" sz="2000" b="1" i="1" u="sng" dirty="0">
                <a:latin typeface="Times New Roman" pitchFamily="18" charset="0"/>
                <a:cs typeface="Times New Roman" pitchFamily="18" charset="0"/>
              </a:rPr>
              <a:t>index fibre </a:t>
            </a:r>
          </a:p>
          <a:p>
            <a:r>
              <a:rPr lang="en-IN" sz="2000" dirty="0">
                <a:latin typeface="Times New Roman" pitchFamily="18" charset="0"/>
                <a:cs typeface="Times New Roman" pitchFamily="18" charset="0"/>
              </a:rPr>
              <a:t>In the step index optical fibre the core has a uniform refractive index and the cladding has also a uniform refractive index . </a:t>
            </a:r>
            <a:r>
              <a:rPr lang="en-IN" sz="2000" dirty="0" smtClean="0">
                <a:latin typeface="Times New Roman" pitchFamily="18" charset="0"/>
                <a:cs typeface="Times New Roman" pitchFamily="18" charset="0"/>
              </a:rPr>
              <a:t>But n1 &gt; n2. </a:t>
            </a:r>
            <a:r>
              <a:rPr lang="en-IN" sz="2000" dirty="0">
                <a:latin typeface="Times New Roman" pitchFamily="18" charset="0"/>
                <a:cs typeface="Times New Roman" pitchFamily="18" charset="0"/>
              </a:rPr>
              <a:t>Let </a:t>
            </a:r>
            <a:r>
              <a:rPr lang="en-IN" sz="2000" i="1" dirty="0">
                <a:latin typeface="Times New Roman" pitchFamily="18" charset="0"/>
                <a:cs typeface="Times New Roman" pitchFamily="18" charset="0"/>
              </a:rPr>
              <a:t>a and b be the radii of core and cladding respectively. </a:t>
            </a:r>
            <a:endParaRPr lang="en-IN" sz="2000" i="1"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The refractive index changes abruptly at the core-cladding interface and the refractive index profile is in the shape of a step. </a:t>
            </a:r>
          </a:p>
          <a:p>
            <a:r>
              <a:rPr lang="en-IN" sz="2000" dirty="0" smtClean="0">
                <a:latin typeface="Times New Roman" pitchFamily="18" charset="0"/>
                <a:cs typeface="Times New Roman" pitchFamily="18" charset="0"/>
              </a:rPr>
              <a:t>Hence</a:t>
            </a:r>
            <a:r>
              <a:rPr lang="en-IN" sz="2000" dirty="0">
                <a:latin typeface="Times New Roman" pitchFamily="18" charset="0"/>
                <a:cs typeface="Times New Roman" pitchFamily="18" charset="0"/>
              </a:rPr>
              <a:t>, this fibre is called </a:t>
            </a:r>
            <a:r>
              <a:rPr lang="en-IN" sz="2000" b="1" dirty="0">
                <a:latin typeface="Times New Roman" pitchFamily="18" charset="0"/>
                <a:cs typeface="Times New Roman" pitchFamily="18" charset="0"/>
              </a:rPr>
              <a:t>step index fibre. The refractive index profile of step index fibre is shown in Figure. </a:t>
            </a:r>
          </a:p>
          <a:p>
            <a:endParaRPr lang="en-IN"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Times New Roman" pitchFamily="18" charset="0"/>
                <a:cs typeface="Times New Roman" pitchFamily="18" charset="0"/>
              </a:rPr>
              <a:t>CLASSIFICATION BASED ON REFRACTIVE INDEX</a:t>
            </a:r>
            <a:endParaRPr lang="en-IN" sz="2000" dirty="0"/>
          </a:p>
        </p:txBody>
      </p:sp>
      <p:pic>
        <p:nvPicPr>
          <p:cNvPr id="18434" name="Picture 2"/>
          <p:cNvPicPr>
            <a:picLocks noGrp="1" noChangeAspect="1" noChangeArrowheads="1"/>
          </p:cNvPicPr>
          <p:nvPr>
            <p:ph idx="1"/>
          </p:nvPr>
        </p:nvPicPr>
        <p:blipFill>
          <a:blip r:embed="rId2"/>
          <a:srcRect/>
          <a:stretch>
            <a:fillRect/>
          </a:stretch>
        </p:blipFill>
        <p:spPr bwMode="auto">
          <a:xfrm>
            <a:off x="642910" y="1600200"/>
            <a:ext cx="7643865" cy="475775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IN" sz="2000" b="1" dirty="0" smtClean="0">
                <a:latin typeface="Times New Roman" pitchFamily="18" charset="0"/>
                <a:cs typeface="Times New Roman" pitchFamily="18" charset="0"/>
              </a:rPr>
              <a:t>CLASSIFICATION BASED ON REFRACTIVE INDEX</a:t>
            </a:r>
            <a:endParaRPr lang="en-IN" sz="2000" dirty="0"/>
          </a:p>
        </p:txBody>
      </p:sp>
      <p:sp>
        <p:nvSpPr>
          <p:cNvPr id="3" name="Content Placeholder 2"/>
          <p:cNvSpPr>
            <a:spLocks noGrp="1"/>
          </p:cNvSpPr>
          <p:nvPr>
            <p:ph idx="1"/>
          </p:nvPr>
        </p:nvSpPr>
        <p:spPr>
          <a:xfrm>
            <a:off x="457200" y="928670"/>
            <a:ext cx="8229600" cy="5197493"/>
          </a:xfrm>
        </p:spPr>
        <p:txBody>
          <a:bodyPr>
            <a:noAutofit/>
          </a:bodyPr>
          <a:lstStyle/>
          <a:p>
            <a:pPr>
              <a:buNone/>
            </a:pPr>
            <a:r>
              <a:rPr lang="en-IN" sz="2000" b="1" i="1" u="sng" dirty="0" smtClean="0">
                <a:latin typeface="Times New Roman" pitchFamily="18" charset="0"/>
                <a:cs typeface="Times New Roman" pitchFamily="18" charset="0"/>
              </a:rPr>
              <a:t>Graded index fibre</a:t>
            </a:r>
            <a:r>
              <a:rPr lang="en-IN" sz="2000" b="1" i="1"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If the core has a non-uniform refractive index that gradually decreases from the centre towards the </a:t>
            </a:r>
            <a:r>
              <a:rPr lang="en-IN" sz="2000" dirty="0" err="1" smtClean="0">
                <a:latin typeface="Times New Roman" pitchFamily="18" charset="0"/>
                <a:cs typeface="Times New Roman" pitchFamily="18" charset="0"/>
              </a:rPr>
              <a:t>cor</a:t>
            </a:r>
            <a:r>
              <a:rPr lang="en-IN" sz="2000" dirty="0" smtClean="0">
                <a:latin typeface="Times New Roman" pitchFamily="18" charset="0"/>
                <a:cs typeface="Times New Roman" pitchFamily="18" charset="0"/>
              </a:rPr>
              <a:t>-cladding interface, the fibre is called </a:t>
            </a:r>
            <a:r>
              <a:rPr lang="en-IN" sz="2000" b="1" dirty="0" smtClean="0">
                <a:latin typeface="Times New Roman" pitchFamily="18" charset="0"/>
                <a:cs typeface="Times New Roman" pitchFamily="18" charset="0"/>
              </a:rPr>
              <a:t>graded index fibre. </a:t>
            </a:r>
          </a:p>
          <a:p>
            <a:r>
              <a:rPr lang="en-IN" sz="2000" b="1" dirty="0" smtClean="0">
                <a:latin typeface="Times New Roman" pitchFamily="18" charset="0"/>
                <a:cs typeface="Times New Roman" pitchFamily="18" charset="0"/>
              </a:rPr>
              <a:t>The cladding has a uniform refractive index. The refractive index profile of graded index fibre is shown in Figure. </a:t>
            </a:r>
          </a:p>
          <a:p>
            <a:r>
              <a:rPr lang="en-IN" sz="2000" b="1" i="1" dirty="0" smtClean="0">
                <a:latin typeface="Times New Roman" pitchFamily="18" charset="0"/>
                <a:cs typeface="Times New Roman" pitchFamily="18" charset="0"/>
              </a:rPr>
              <a:t>Applications </a:t>
            </a:r>
          </a:p>
          <a:p>
            <a:r>
              <a:rPr lang="en-IN" sz="2000" dirty="0" smtClean="0">
                <a:latin typeface="Times New Roman" pitchFamily="18" charset="0"/>
                <a:cs typeface="Times New Roman" pitchFamily="18" charset="0"/>
              </a:rPr>
              <a:t>➢ It is widely used in intra-city trunks between central telephone offices. </a:t>
            </a:r>
          </a:p>
          <a:p>
            <a:r>
              <a:rPr lang="en-IN" sz="2000" dirty="0" smtClean="0">
                <a:latin typeface="Times New Roman" pitchFamily="18" charset="0"/>
                <a:cs typeface="Times New Roman" pitchFamily="18" charset="0"/>
              </a:rPr>
              <a:t>➢ It is used in medium distance communications. </a:t>
            </a:r>
          </a:p>
          <a:p>
            <a:r>
              <a:rPr lang="en-IN" sz="2000" dirty="0" smtClean="0">
                <a:latin typeface="Times New Roman" pitchFamily="18" charset="0"/>
                <a:cs typeface="Times New Roman" pitchFamily="18" charset="0"/>
              </a:rPr>
              <a:t>➢ It is used for communication in submarine cable system.</a:t>
            </a:r>
          </a:p>
          <a:p>
            <a:endParaRPr lang="en-IN"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Times New Roman" pitchFamily="18" charset="0"/>
                <a:cs typeface="Times New Roman" pitchFamily="18" charset="0"/>
              </a:rPr>
              <a:t>CLASSIFICATION BASED ON REFRACTIVE INDEX</a:t>
            </a:r>
            <a:endParaRPr lang="en-IN" sz="2000" dirty="0"/>
          </a:p>
        </p:txBody>
      </p:sp>
      <p:pic>
        <p:nvPicPr>
          <p:cNvPr id="20482" name="Picture 2"/>
          <p:cNvPicPr>
            <a:picLocks noGrp="1" noChangeAspect="1" noChangeArrowheads="1"/>
          </p:cNvPicPr>
          <p:nvPr>
            <p:ph idx="1"/>
          </p:nvPr>
        </p:nvPicPr>
        <p:blipFill>
          <a:blip r:embed="rId2"/>
          <a:srcRect/>
          <a:stretch>
            <a:fillRect/>
          </a:stretch>
        </p:blipFill>
        <p:spPr bwMode="auto">
          <a:xfrm>
            <a:off x="1114425" y="2058194"/>
            <a:ext cx="6915150" cy="360997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srcRect/>
          <a:stretch>
            <a:fillRect/>
          </a:stretch>
        </p:blipFill>
        <p:spPr bwMode="auto">
          <a:xfrm>
            <a:off x="571472" y="785794"/>
            <a:ext cx="7862889" cy="55007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1000100" y="500042"/>
            <a:ext cx="7858180" cy="550072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500066"/>
          </a:xfrm>
        </p:spPr>
        <p:txBody>
          <a:bodyPr>
            <a:normAutofit/>
          </a:bodyPr>
          <a:lstStyle/>
          <a:p>
            <a:r>
              <a:rPr lang="en-US" sz="2000" b="1" dirty="0" smtClean="0">
                <a:latin typeface="Times New Roman" pitchFamily="18" charset="0"/>
                <a:cs typeface="Times New Roman" pitchFamily="18" charset="0"/>
              </a:rPr>
              <a:t>LIGHPRINCIPLE AND PROPAGATION OF T IN OPTICAL FIBER</a:t>
            </a:r>
            <a:endParaRPr lang="en-IN" sz="2000" dirty="0"/>
          </a:p>
        </p:txBody>
      </p:sp>
      <p:sp>
        <p:nvSpPr>
          <p:cNvPr id="3" name="Content Placeholder 2"/>
          <p:cNvSpPr>
            <a:spLocks noGrp="1"/>
          </p:cNvSpPr>
          <p:nvPr>
            <p:ph idx="1"/>
          </p:nvPr>
        </p:nvSpPr>
        <p:spPr>
          <a:xfrm>
            <a:off x="457200" y="857232"/>
            <a:ext cx="8229600" cy="5572164"/>
          </a:xfrm>
        </p:spPr>
        <p:txBody>
          <a:bodyPr/>
          <a:lstStyle/>
          <a:p>
            <a:pPr>
              <a:buNone/>
            </a:pPr>
            <a:r>
              <a:rPr lang="en-IN" sz="2000" b="1" dirty="0">
                <a:latin typeface="Times New Roman" pitchFamily="18" charset="0"/>
                <a:cs typeface="Times New Roman" pitchFamily="18" charset="0"/>
              </a:rPr>
              <a:t>2. Angle of incidence equal to the critical </a:t>
            </a:r>
            <a:r>
              <a:rPr lang="en-IN" sz="2000" b="1" dirty="0" smtClean="0">
                <a:latin typeface="Times New Roman" pitchFamily="18" charset="0"/>
                <a:cs typeface="Times New Roman" pitchFamily="18" charset="0"/>
              </a:rPr>
              <a:t>angle</a:t>
            </a:r>
          </a:p>
          <a:p>
            <a:pPr algn="just" fontAlgn="base"/>
            <a:r>
              <a:rPr lang="en-IN" sz="2000" dirty="0">
                <a:latin typeface="Times New Roman" pitchFamily="18" charset="0"/>
                <a:cs typeface="Times New Roman" pitchFamily="18" charset="0"/>
              </a:rPr>
              <a:t>When the angle of incidence of the light ray reaches the critical angle (42°) the angle of refraction is 90°. The refracted ray travels along the surface of the denser medium in this case the glass.</a:t>
            </a:r>
          </a:p>
          <a:p>
            <a:pPr>
              <a:buNone/>
            </a:pPr>
            <a:r>
              <a:rPr lang="en-IN" sz="2000" dirty="0" smtClean="0"/>
              <a:t/>
            </a:r>
            <a:br>
              <a:rPr lang="en-IN" sz="2000" dirty="0" smtClean="0"/>
            </a:br>
            <a:endParaRPr lang="en-IN" sz="2000" dirty="0">
              <a:latin typeface="Times New Roman" pitchFamily="18" charset="0"/>
              <a:cs typeface="Times New Roman" pitchFamily="18" charset="0"/>
            </a:endParaRPr>
          </a:p>
        </p:txBody>
      </p:sp>
      <p:pic>
        <p:nvPicPr>
          <p:cNvPr id="4" name="Picture 3" descr="http://www.passmyexams.co.uk/GCSE/physics/images/tot_int_ref_02.jpg"/>
          <p:cNvPicPr/>
          <p:nvPr/>
        </p:nvPicPr>
        <p:blipFill>
          <a:blip r:embed="rId2"/>
          <a:srcRect/>
          <a:stretch>
            <a:fillRect/>
          </a:stretch>
        </p:blipFill>
        <p:spPr bwMode="auto">
          <a:xfrm>
            <a:off x="1413560" y="2643182"/>
            <a:ext cx="4658638" cy="328614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000" b="1" dirty="0" smtClean="0">
                <a:latin typeface="Times New Roman" pitchFamily="18" charset="0"/>
                <a:cs typeface="Times New Roman" pitchFamily="18" charset="0"/>
              </a:rPr>
              <a:t>LIGHPRINCIPLE AND PROPAGATION OF T IN OPTICAL FIBER</a:t>
            </a:r>
            <a:endParaRPr lang="en-IN" sz="2000" dirty="0"/>
          </a:p>
        </p:txBody>
      </p:sp>
      <p:sp>
        <p:nvSpPr>
          <p:cNvPr id="3" name="Content Placeholder 2"/>
          <p:cNvSpPr>
            <a:spLocks noGrp="1"/>
          </p:cNvSpPr>
          <p:nvPr>
            <p:ph idx="1"/>
          </p:nvPr>
        </p:nvSpPr>
        <p:spPr>
          <a:xfrm>
            <a:off x="457200" y="1000108"/>
            <a:ext cx="8229600" cy="5500726"/>
          </a:xfrm>
        </p:spPr>
        <p:txBody>
          <a:bodyPr>
            <a:normAutofit/>
          </a:bodyPr>
          <a:lstStyle/>
          <a:p>
            <a:pPr>
              <a:buNone/>
            </a:pPr>
            <a:r>
              <a:rPr lang="en-IN" sz="2000" b="1" dirty="0">
                <a:latin typeface="Times New Roman" pitchFamily="18" charset="0"/>
                <a:cs typeface="Times New Roman" pitchFamily="18" charset="0"/>
              </a:rPr>
              <a:t>3. Angle of incidence greater than the critical </a:t>
            </a:r>
            <a:r>
              <a:rPr lang="en-IN" sz="2000" b="1" dirty="0" smtClean="0">
                <a:latin typeface="Times New Roman" pitchFamily="18" charset="0"/>
                <a:cs typeface="Times New Roman" pitchFamily="18" charset="0"/>
              </a:rPr>
              <a:t>angle</a:t>
            </a:r>
          </a:p>
          <a:p>
            <a:pPr algn="just" fontAlgn="base"/>
            <a:r>
              <a:rPr lang="en-IN" sz="2000" dirty="0">
                <a:latin typeface="Times New Roman" pitchFamily="18" charset="0"/>
                <a:cs typeface="Times New Roman" pitchFamily="18" charset="0"/>
              </a:rPr>
              <a:t>When the angle of incidence of the light ray is greater than the critical angle then no refraction takes place. Instead, all the light is reflected back into the denser material in this case the glass. This is called </a:t>
            </a:r>
            <a:r>
              <a:rPr lang="en-IN" sz="2000" b="1" dirty="0">
                <a:latin typeface="Times New Roman" pitchFamily="18" charset="0"/>
                <a:cs typeface="Times New Roman" pitchFamily="18" charset="0"/>
              </a:rPr>
              <a:t>total internal reflection</a:t>
            </a:r>
            <a:r>
              <a:rPr lang="en-IN" sz="2000" dirty="0">
                <a:latin typeface="Times New Roman" pitchFamily="18" charset="0"/>
                <a:cs typeface="Times New Roman" pitchFamily="18" charset="0"/>
              </a:rPr>
              <a:t>.</a:t>
            </a:r>
          </a:p>
          <a:p>
            <a:pPr>
              <a:buNone/>
            </a:pPr>
            <a:r>
              <a:rPr lang="en-IN" sz="2000" dirty="0"/>
              <a:t/>
            </a:r>
            <a:br>
              <a:rPr lang="en-IN" sz="2000" dirty="0"/>
            </a:br>
            <a:endParaRPr lang="en-IN" sz="2000" dirty="0">
              <a:latin typeface="Times New Roman" pitchFamily="18" charset="0"/>
              <a:cs typeface="Times New Roman" pitchFamily="18" charset="0"/>
            </a:endParaRPr>
          </a:p>
        </p:txBody>
      </p:sp>
      <p:pic>
        <p:nvPicPr>
          <p:cNvPr id="4" name="Picture 3" descr="http://www.passmyexams.co.uk/GCSE/physics/images/tot_int_ref_03.jpg"/>
          <p:cNvPicPr/>
          <p:nvPr/>
        </p:nvPicPr>
        <p:blipFill>
          <a:blip r:embed="rId2"/>
          <a:srcRect/>
          <a:stretch>
            <a:fillRect/>
          </a:stretch>
        </p:blipFill>
        <p:spPr bwMode="auto">
          <a:xfrm>
            <a:off x="2214546" y="2786058"/>
            <a:ext cx="5214974" cy="371793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Times New Roman" pitchFamily="18" charset="0"/>
                <a:cs typeface="Times New Roman" pitchFamily="18" charset="0"/>
              </a:rPr>
              <a:t>TYPES OF OPTICAL FIBRES</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IN" sz="2000" dirty="0" smtClean="0">
                <a:latin typeface="Times New Roman" pitchFamily="18" charset="0"/>
                <a:cs typeface="Times New Roman" pitchFamily="18" charset="0"/>
              </a:rPr>
              <a:t>Optical fibres are classified into three major types based on </a:t>
            </a:r>
          </a:p>
          <a:p>
            <a:pPr algn="just"/>
            <a:r>
              <a:rPr lang="en-IN" sz="2000" dirty="0" smtClean="0">
                <a:latin typeface="Times New Roman" pitchFamily="18" charset="0"/>
                <a:cs typeface="Times New Roman" pitchFamily="18" charset="0"/>
              </a:rPr>
              <a:t>(</a:t>
            </a:r>
            <a:r>
              <a:rPr lang="en-IN" sz="2000" dirty="0" err="1" smtClean="0">
                <a:latin typeface="Times New Roman" pitchFamily="18" charset="0"/>
                <a:cs typeface="Times New Roman" pitchFamily="18" charset="0"/>
              </a:rPr>
              <a:t>i</a:t>
            </a:r>
            <a:r>
              <a:rPr lang="en-IN" sz="2000" dirty="0" smtClean="0">
                <a:latin typeface="Times New Roman" pitchFamily="18" charset="0"/>
                <a:cs typeface="Times New Roman" pitchFamily="18" charset="0"/>
              </a:rPr>
              <a:t>) The material, </a:t>
            </a:r>
          </a:p>
          <a:p>
            <a:pPr algn="just"/>
            <a:r>
              <a:rPr lang="en-IN" sz="2000" dirty="0" smtClean="0">
                <a:latin typeface="Times New Roman" pitchFamily="18" charset="0"/>
                <a:cs typeface="Times New Roman" pitchFamily="18" charset="0"/>
              </a:rPr>
              <a:t>(ii) Number of modes and </a:t>
            </a:r>
          </a:p>
          <a:p>
            <a:pPr algn="just"/>
            <a:r>
              <a:rPr lang="en-IN" sz="2000" dirty="0" smtClean="0">
                <a:latin typeface="Times New Roman" pitchFamily="18" charset="0"/>
                <a:cs typeface="Times New Roman" pitchFamily="18" charset="0"/>
              </a:rPr>
              <a:t>(iii)Refractive index profile (or) Variation in the refractive index</a:t>
            </a:r>
          </a:p>
          <a:p>
            <a:pPr algn="just"/>
            <a:endParaRPr lang="en-IN"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Times New Roman" pitchFamily="18" charset="0"/>
                <a:cs typeface="Times New Roman" pitchFamily="18" charset="0"/>
              </a:rPr>
              <a:t>CLASSIFICATION BASED ON MATERIALS BASED ON THE MATERIALS</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000" dirty="0" smtClean="0">
                <a:latin typeface="Times New Roman" pitchFamily="18" charset="0"/>
                <a:cs typeface="Times New Roman" pitchFamily="18" charset="0"/>
              </a:rPr>
              <a:t>optical fibres are classified into</a:t>
            </a:r>
          </a:p>
          <a:p>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i</a:t>
            </a:r>
            <a:r>
              <a:rPr lang="en-IN" sz="2000" dirty="0" smtClean="0">
                <a:latin typeface="Times New Roman" pitchFamily="18" charset="0"/>
                <a:cs typeface="Times New Roman" pitchFamily="18" charset="0"/>
              </a:rPr>
              <a:t>) Glass fibres and</a:t>
            </a:r>
          </a:p>
          <a:p>
            <a:r>
              <a:rPr lang="en-IN" sz="2000" dirty="0" smtClean="0">
                <a:latin typeface="Times New Roman" pitchFamily="18" charset="0"/>
                <a:cs typeface="Times New Roman" pitchFamily="18" charset="0"/>
              </a:rPr>
              <a:t> (ii) Plastic fibres.</a:t>
            </a:r>
          </a:p>
          <a:p>
            <a:r>
              <a:rPr lang="en-IN" sz="2000" dirty="0" smtClean="0">
                <a:latin typeface="Times New Roman" pitchFamily="18" charset="0"/>
                <a:cs typeface="Times New Roman" pitchFamily="18" charset="0"/>
              </a:rPr>
              <a:t> </a:t>
            </a:r>
            <a:r>
              <a:rPr lang="en-IN" sz="2000" b="1" u="sng" dirty="0" smtClean="0">
                <a:latin typeface="Times New Roman" pitchFamily="18" charset="0"/>
                <a:cs typeface="Times New Roman" pitchFamily="18" charset="0"/>
              </a:rPr>
              <a:t>Glass fibres</a:t>
            </a:r>
          </a:p>
          <a:p>
            <a:r>
              <a:rPr lang="en-IN" sz="2000" dirty="0" smtClean="0">
                <a:latin typeface="Times New Roman" pitchFamily="18" charset="0"/>
                <a:cs typeface="Times New Roman" pitchFamily="18" charset="0"/>
              </a:rPr>
              <a:t> If the optical fibres are made from fusing mixtures of metal oxides and silicon glasses, they are known as glass fibres.</a:t>
            </a:r>
          </a:p>
          <a:p>
            <a:r>
              <a:rPr lang="en-IN" sz="2000" dirty="0" smtClean="0"/>
              <a:t>Examples: </a:t>
            </a:r>
            <a:r>
              <a:rPr lang="en-IN" sz="2000" dirty="0" smtClean="0">
                <a:solidFill>
                  <a:srgbClr val="FF0000"/>
                </a:solidFill>
                <a:latin typeface="Times New Roman" pitchFamily="18" charset="0"/>
                <a:cs typeface="Times New Roman" pitchFamily="18" charset="0"/>
              </a:rPr>
              <a:t>Core             +       Cladding </a:t>
            </a:r>
          </a:p>
          <a:p>
            <a:r>
              <a:rPr lang="en-IN" sz="2000" dirty="0" smtClean="0">
                <a:solidFill>
                  <a:srgbClr val="FF0000"/>
                </a:solidFill>
                <a:latin typeface="Times New Roman" pitchFamily="18" charset="0"/>
                <a:cs typeface="Times New Roman" pitchFamily="18" charset="0"/>
              </a:rPr>
              <a:t>                    SiO2          + P2O3 – SiO2</a:t>
            </a:r>
          </a:p>
          <a:p>
            <a:r>
              <a:rPr lang="en-IN" sz="2000" dirty="0" smtClean="0">
                <a:solidFill>
                  <a:srgbClr val="FF0000"/>
                </a:solidFill>
                <a:latin typeface="Times New Roman" pitchFamily="18" charset="0"/>
                <a:cs typeface="Times New Roman" pitchFamily="18" charset="0"/>
              </a:rPr>
              <a:t>               GeO2 – SiO2 + SiO2 </a:t>
            </a:r>
          </a:p>
          <a:p>
            <a:r>
              <a:rPr lang="en-IN" sz="2000" dirty="0">
                <a:solidFill>
                  <a:srgbClr val="FF0000"/>
                </a:solidFill>
                <a:latin typeface="Times New Roman" pitchFamily="18" charset="0"/>
                <a:cs typeface="Times New Roman" pitchFamily="18" charset="0"/>
              </a:rPr>
              <a:t> </a:t>
            </a:r>
            <a:r>
              <a:rPr lang="en-IN" sz="2000" dirty="0" smtClean="0">
                <a:solidFill>
                  <a:srgbClr val="FF0000"/>
                </a:solidFill>
                <a:latin typeface="Times New Roman" pitchFamily="18" charset="0"/>
                <a:cs typeface="Times New Roman" pitchFamily="18" charset="0"/>
              </a:rPr>
              <a:t>                  SiO2           + B2O3 – </a:t>
            </a:r>
            <a:r>
              <a:rPr lang="en-IN" sz="2000" dirty="0" smtClean="0">
                <a:solidFill>
                  <a:srgbClr val="FF0000"/>
                </a:solidFill>
                <a:latin typeface="Times New Roman" pitchFamily="18" charset="0"/>
                <a:cs typeface="Times New Roman" pitchFamily="18" charset="0"/>
              </a:rPr>
              <a:t>SiO2</a:t>
            </a:r>
            <a:endParaRPr lang="en-IN" sz="2000" dirty="0">
              <a:solidFill>
                <a:srgbClr val="FF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Times New Roman" pitchFamily="18" charset="0"/>
                <a:cs typeface="Times New Roman" pitchFamily="18" charset="0"/>
              </a:rPr>
              <a:t>CLASSIFICATION BASED ON MATERIALS BASED ON THE MATERIALS</a:t>
            </a:r>
            <a:endParaRPr lang="en-IN"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000" b="1" u="sng" dirty="0" smtClean="0">
                <a:latin typeface="Times New Roman" pitchFamily="18" charset="0"/>
                <a:cs typeface="Times New Roman" pitchFamily="18" charset="0"/>
              </a:rPr>
              <a:t>(ii) Plastic fibres </a:t>
            </a:r>
          </a:p>
          <a:p>
            <a:r>
              <a:rPr lang="en-IN" sz="2000" dirty="0" smtClean="0">
                <a:latin typeface="Times New Roman" pitchFamily="18" charset="0"/>
                <a:cs typeface="Times New Roman" pitchFamily="18" charset="0"/>
              </a:rPr>
              <a:t>If the optical fibres are made of plastics, they are called plastic fibres.</a:t>
            </a:r>
          </a:p>
          <a:p>
            <a:r>
              <a:rPr lang="en-IN" sz="2000" dirty="0" smtClean="0">
                <a:latin typeface="Times New Roman" pitchFamily="18" charset="0"/>
                <a:cs typeface="Times New Roman" pitchFamily="18" charset="0"/>
              </a:rPr>
              <a:t> Examples</a:t>
            </a:r>
            <a:r>
              <a:rPr lang="en-IN" sz="2000" dirty="0" smtClean="0">
                <a:solidFill>
                  <a:srgbClr val="00B0F0"/>
                </a:solidFill>
                <a:latin typeface="Times New Roman" pitchFamily="18" charset="0"/>
                <a:cs typeface="Times New Roman" pitchFamily="18" charset="0"/>
              </a:rPr>
              <a:t>:                Core             +              Cladding</a:t>
            </a:r>
          </a:p>
          <a:p>
            <a:r>
              <a:rPr lang="en-IN" sz="2000" dirty="0" smtClean="0">
                <a:solidFill>
                  <a:srgbClr val="00B0F0"/>
                </a:solidFill>
                <a:latin typeface="Times New Roman" pitchFamily="18" charset="0"/>
                <a:cs typeface="Times New Roman" pitchFamily="18" charset="0"/>
              </a:rPr>
              <a:t>             </a:t>
            </a:r>
            <a:r>
              <a:rPr lang="en-IN" sz="2000" dirty="0" err="1" smtClean="0">
                <a:solidFill>
                  <a:srgbClr val="00B0F0"/>
                </a:solidFill>
                <a:latin typeface="Times New Roman" pitchFamily="18" charset="0"/>
                <a:cs typeface="Times New Roman" pitchFamily="18" charset="0"/>
              </a:rPr>
              <a:t>Polymethylmetha</a:t>
            </a:r>
            <a:r>
              <a:rPr lang="en-IN" sz="2000" dirty="0" smtClean="0">
                <a:solidFill>
                  <a:srgbClr val="00B0F0"/>
                </a:solidFill>
                <a:latin typeface="Times New Roman" pitchFamily="18" charset="0"/>
                <a:cs typeface="Times New Roman" pitchFamily="18" charset="0"/>
              </a:rPr>
              <a:t> </a:t>
            </a:r>
            <a:r>
              <a:rPr lang="en-IN" sz="2000" dirty="0" err="1" smtClean="0">
                <a:solidFill>
                  <a:srgbClr val="00B0F0"/>
                </a:solidFill>
                <a:latin typeface="Times New Roman" pitchFamily="18" charset="0"/>
                <a:cs typeface="Times New Roman" pitchFamily="18" charset="0"/>
              </a:rPr>
              <a:t>crylate</a:t>
            </a:r>
            <a:r>
              <a:rPr lang="en-IN" sz="2000" dirty="0" smtClean="0">
                <a:solidFill>
                  <a:srgbClr val="00B0F0"/>
                </a:solidFill>
                <a:latin typeface="Times New Roman" pitchFamily="18" charset="0"/>
                <a:cs typeface="Times New Roman" pitchFamily="18" charset="0"/>
              </a:rPr>
              <a:t> + Co – polymer </a:t>
            </a:r>
          </a:p>
          <a:p>
            <a:r>
              <a:rPr lang="en-IN" sz="2000" dirty="0" smtClean="0">
                <a:solidFill>
                  <a:srgbClr val="00B0F0"/>
                </a:solidFill>
                <a:latin typeface="Times New Roman" pitchFamily="18" charset="0"/>
                <a:cs typeface="Times New Roman" pitchFamily="18" charset="0"/>
              </a:rPr>
              <a:t>                                   Polystyrene + </a:t>
            </a:r>
            <a:r>
              <a:rPr lang="en-IN" sz="2000" dirty="0" err="1" smtClean="0">
                <a:solidFill>
                  <a:srgbClr val="00B0F0"/>
                </a:solidFill>
                <a:latin typeface="Times New Roman" pitchFamily="18" charset="0"/>
                <a:cs typeface="Times New Roman" pitchFamily="18" charset="0"/>
              </a:rPr>
              <a:t>Methylmetha</a:t>
            </a:r>
            <a:r>
              <a:rPr lang="en-IN" sz="2000" dirty="0" smtClean="0">
                <a:solidFill>
                  <a:srgbClr val="00B0F0"/>
                </a:solidFill>
                <a:latin typeface="Times New Roman" pitchFamily="18" charset="0"/>
                <a:cs typeface="Times New Roman" pitchFamily="18" charset="0"/>
              </a:rPr>
              <a:t> </a:t>
            </a:r>
            <a:r>
              <a:rPr lang="en-IN" sz="2000" dirty="0" err="1" smtClean="0">
                <a:solidFill>
                  <a:srgbClr val="00B0F0"/>
                </a:solidFill>
                <a:latin typeface="Times New Roman" pitchFamily="18" charset="0"/>
                <a:cs typeface="Times New Roman" pitchFamily="18" charset="0"/>
              </a:rPr>
              <a:t>crylate</a:t>
            </a:r>
            <a:r>
              <a:rPr lang="en-IN" sz="2000" dirty="0" smtClean="0">
                <a:solidFill>
                  <a:srgbClr val="00B0F0"/>
                </a:solidFill>
                <a:latin typeface="Times New Roman" pitchFamily="18" charset="0"/>
                <a:cs typeface="Times New Roman" pitchFamily="18" charset="0"/>
              </a:rPr>
              <a:t> </a:t>
            </a:r>
          </a:p>
          <a:p>
            <a:r>
              <a:rPr lang="en-IN" sz="2000" dirty="0" smtClean="0">
                <a:latin typeface="Times New Roman" pitchFamily="18" charset="0"/>
                <a:cs typeface="Times New Roman" pitchFamily="18" charset="0"/>
              </a:rPr>
              <a:t>Advantages </a:t>
            </a:r>
          </a:p>
          <a:p>
            <a:r>
              <a:rPr lang="en-IN" sz="2000" dirty="0" smtClean="0">
                <a:latin typeface="Times New Roman" pitchFamily="18" charset="0"/>
                <a:cs typeface="Times New Roman" pitchFamily="18" charset="0"/>
              </a:rPr>
              <a:t>➢ Plastic fibres are cheap </a:t>
            </a:r>
          </a:p>
          <a:p>
            <a:r>
              <a:rPr lang="en-IN" sz="2000" dirty="0" smtClean="0">
                <a:latin typeface="Times New Roman" pitchFamily="18" charset="0"/>
                <a:cs typeface="Times New Roman" pitchFamily="18" charset="0"/>
              </a:rPr>
              <a:t>➢ They can be handled without any care due to their toughness and   </a:t>
            </a:r>
          </a:p>
          <a:p>
            <a:pPr>
              <a:buNone/>
            </a:pP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durability.</a:t>
            </a:r>
            <a:endParaRPr lang="en-IN"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IN" sz="2000" b="1" dirty="0" smtClean="0">
                <a:latin typeface="Times New Roman" pitchFamily="18" charset="0"/>
                <a:cs typeface="Times New Roman" pitchFamily="18" charset="0"/>
              </a:rPr>
              <a:t>CLASSIFICATION BASED ON NUMBER OF MODES</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11348"/>
            <a:ext cx="8229600" cy="5389486"/>
          </a:xfrm>
        </p:spPr>
        <p:txBody>
          <a:bodyPr>
            <a:normAutofit fontScale="70000" lnSpcReduction="20000"/>
          </a:bodyPr>
          <a:lstStyle/>
          <a:p>
            <a:r>
              <a:rPr lang="en-IN" dirty="0" smtClean="0">
                <a:latin typeface="Times New Roman" pitchFamily="18" charset="0"/>
                <a:cs typeface="Times New Roman" pitchFamily="18" charset="0"/>
              </a:rPr>
              <a:t>On the basis of the modes of propagation, optical fibres can be classified into two types.</a:t>
            </a:r>
          </a:p>
          <a:p>
            <a:r>
              <a:rPr lang="en-IN" dirty="0" smtClean="0">
                <a:latin typeface="Times New Roman" pitchFamily="18" charset="0"/>
                <a:cs typeface="Times New Roman" pitchFamily="18" charset="0"/>
              </a:rPr>
              <a:t> They are, </a:t>
            </a:r>
          </a:p>
          <a:p>
            <a:r>
              <a:rPr lang="en-IN" dirty="0" smtClean="0">
                <a:latin typeface="Times New Roman" pitchFamily="18" charset="0"/>
                <a:cs typeface="Times New Roman" pitchFamily="18" charset="0"/>
              </a:rPr>
              <a:t>(</a:t>
            </a:r>
            <a:r>
              <a:rPr lang="en-IN" dirty="0" err="1" smtClean="0">
                <a:latin typeface="Times New Roman" pitchFamily="18" charset="0"/>
                <a:cs typeface="Times New Roman" pitchFamily="18" charset="0"/>
              </a:rPr>
              <a:t>i</a:t>
            </a:r>
            <a:r>
              <a:rPr lang="en-IN" dirty="0" smtClean="0">
                <a:latin typeface="Times New Roman" pitchFamily="18" charset="0"/>
                <a:cs typeface="Times New Roman" pitchFamily="18" charset="0"/>
              </a:rPr>
              <a:t>) Single mode fibres and</a:t>
            </a:r>
          </a:p>
          <a:p>
            <a:r>
              <a:rPr lang="en-IN" dirty="0" smtClean="0">
                <a:latin typeface="Times New Roman" pitchFamily="18" charset="0"/>
                <a:cs typeface="Times New Roman" pitchFamily="18" charset="0"/>
              </a:rPr>
              <a:t> (ii) Multimode fibres</a:t>
            </a:r>
          </a:p>
          <a:p>
            <a:r>
              <a:rPr lang="en-IN" dirty="0" smtClean="0">
                <a:latin typeface="Times New Roman" pitchFamily="18" charset="0"/>
                <a:cs typeface="Times New Roman" pitchFamily="18" charset="0"/>
              </a:rPr>
              <a:t> </a:t>
            </a:r>
            <a:r>
              <a:rPr lang="en-IN" b="1" u="sng" dirty="0" smtClean="0">
                <a:latin typeface="Times New Roman" pitchFamily="18" charset="0"/>
                <a:cs typeface="Times New Roman" pitchFamily="18" charset="0"/>
              </a:rPr>
              <a:t>Single mode fibres</a:t>
            </a:r>
          </a:p>
          <a:p>
            <a:pPr>
              <a:buFont typeface="Wingdings" pitchFamily="2" charset="2"/>
              <a:buChar char="Ø"/>
            </a:pPr>
            <a:r>
              <a:rPr lang="en-IN" dirty="0" smtClean="0">
                <a:latin typeface="Times New Roman" pitchFamily="18" charset="0"/>
                <a:cs typeface="Times New Roman" pitchFamily="18" charset="0"/>
              </a:rPr>
              <a:t> In the single mode fibres, the diameter of the core is very small of the order of </a:t>
            </a:r>
            <a:r>
              <a:rPr lang="en-IN" dirty="0" smtClean="0">
                <a:solidFill>
                  <a:srgbClr val="FF0000"/>
                </a:solidFill>
                <a:latin typeface="Times New Roman" pitchFamily="18" charset="0"/>
                <a:cs typeface="Times New Roman" pitchFamily="18" charset="0"/>
              </a:rPr>
              <a:t>5 to 10 </a:t>
            </a:r>
            <a:r>
              <a:rPr lang="en-IN" dirty="0">
                <a:solidFill>
                  <a:srgbClr val="FF0000"/>
                </a:solidFill>
                <a:sym typeface="Symbol"/>
              </a:rPr>
              <a:t></a:t>
            </a:r>
            <a:r>
              <a:rPr lang="en-IN" dirty="0" smtClean="0">
                <a:solidFill>
                  <a:srgbClr val="FF0000"/>
                </a:solidFill>
                <a:latin typeface="Times New Roman" pitchFamily="18" charset="0"/>
                <a:cs typeface="Times New Roman" pitchFamily="18" charset="0"/>
              </a:rPr>
              <a:t>m. </a:t>
            </a:r>
          </a:p>
          <a:p>
            <a:pPr>
              <a:buFont typeface="Wingdings" pitchFamily="2" charset="2"/>
              <a:buChar char="Ø"/>
            </a:pPr>
            <a:r>
              <a:rPr lang="en-IN" dirty="0" smtClean="0">
                <a:latin typeface="Times New Roman" pitchFamily="18" charset="0"/>
                <a:cs typeface="Times New Roman" pitchFamily="18" charset="0"/>
              </a:rPr>
              <a:t>So, it allows only one mode of propagation of light waves. Hence it is called as "single mode fibre".</a:t>
            </a:r>
          </a:p>
          <a:p>
            <a:pPr>
              <a:buFont typeface="Wingdings" pitchFamily="2" charset="2"/>
              <a:buChar char="Ø"/>
            </a:pPr>
            <a:r>
              <a:rPr lang="en-IN" dirty="0" smtClean="0">
                <a:latin typeface="Times New Roman" pitchFamily="18" charset="0"/>
                <a:cs typeface="Times New Roman" pitchFamily="18" charset="0"/>
              </a:rPr>
              <a:t> That means light travels in this mode along a single path, that is along the axis. </a:t>
            </a:r>
          </a:p>
          <a:p>
            <a:pPr>
              <a:buFont typeface="Wingdings" pitchFamily="2" charset="2"/>
              <a:buChar char="Ø"/>
            </a:pPr>
            <a:r>
              <a:rPr lang="en-IN" dirty="0" smtClean="0">
                <a:latin typeface="Times New Roman" pitchFamily="18" charset="0"/>
                <a:cs typeface="Times New Roman" pitchFamily="18" charset="0"/>
              </a:rPr>
              <a:t>The diameter of the cladding is very large of the order of 125 </a:t>
            </a:r>
            <a:r>
              <a:rPr lang="en-IN" dirty="0">
                <a:sym typeface="Symbol"/>
              </a:rPr>
              <a:t></a:t>
            </a:r>
            <a:r>
              <a:rPr lang="en-IN" dirty="0" smtClean="0">
                <a:latin typeface="Times New Roman" pitchFamily="18" charset="0"/>
                <a:cs typeface="Times New Roman" pitchFamily="18" charset="0"/>
              </a:rPr>
              <a:t>m when compared with the diameter of the core. </a:t>
            </a:r>
          </a:p>
          <a:p>
            <a:pPr>
              <a:buFont typeface="Wingdings" pitchFamily="2" charset="2"/>
              <a:buChar char="Ø"/>
            </a:pPr>
            <a:r>
              <a:rPr lang="en-IN" dirty="0" smtClean="0">
                <a:latin typeface="Times New Roman" pitchFamily="18" charset="0"/>
                <a:cs typeface="Times New Roman" pitchFamily="18" charset="0"/>
              </a:rPr>
              <a:t>Hence this type of fibre can be used for long distance communication. </a:t>
            </a:r>
            <a:endParaRPr lang="en-IN"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IN" sz="2000" b="1" dirty="0" smtClean="0">
                <a:latin typeface="Times New Roman" pitchFamily="18" charset="0"/>
                <a:cs typeface="Times New Roman" pitchFamily="18" charset="0"/>
              </a:rPr>
              <a:t>CLASSIFICATION BASED ON NUMBER OF MODES</a:t>
            </a:r>
            <a:endParaRPr lang="en-IN" sz="2000" b="1" dirty="0"/>
          </a:p>
        </p:txBody>
      </p:sp>
      <p:sp>
        <p:nvSpPr>
          <p:cNvPr id="3" name="Content Placeholder 2"/>
          <p:cNvSpPr>
            <a:spLocks noGrp="1"/>
          </p:cNvSpPr>
          <p:nvPr>
            <p:ph idx="1"/>
          </p:nvPr>
        </p:nvSpPr>
        <p:spPr>
          <a:xfrm>
            <a:off x="457200" y="1071546"/>
            <a:ext cx="8229600" cy="5214974"/>
          </a:xfrm>
        </p:spPr>
        <p:txBody>
          <a:bodyPr>
            <a:normAutofit/>
          </a:bodyPr>
          <a:lstStyle/>
          <a:p>
            <a:r>
              <a:rPr lang="en-IN" sz="2000" b="1" u="sng" dirty="0" smtClean="0">
                <a:latin typeface="Times New Roman" pitchFamily="18" charset="0"/>
                <a:cs typeface="Times New Roman" pitchFamily="18" charset="0"/>
              </a:rPr>
              <a:t>Multimode fibres</a:t>
            </a:r>
            <a:r>
              <a:rPr lang="en-IN" sz="2000" dirty="0" smtClean="0">
                <a:latin typeface="Times New Roman" pitchFamily="18" charset="0"/>
                <a:cs typeface="Times New Roman" pitchFamily="18" charset="0"/>
              </a:rPr>
              <a:t> </a:t>
            </a:r>
          </a:p>
          <a:p>
            <a:pPr>
              <a:buFont typeface="Wingdings" pitchFamily="2" charset="2"/>
              <a:buChar char="Ø"/>
            </a:pPr>
            <a:r>
              <a:rPr lang="en-IN" sz="2000" dirty="0" smtClean="0">
                <a:latin typeface="Times New Roman" pitchFamily="18" charset="0"/>
                <a:cs typeface="Times New Roman" pitchFamily="18" charset="0"/>
              </a:rPr>
              <a:t>Here the diameter of the core is very large of the order of 50 to 350 </a:t>
            </a:r>
            <a:r>
              <a:rPr lang="en-IN" sz="2000" dirty="0" smtClean="0">
                <a:solidFill>
                  <a:srgbClr val="FF0000"/>
                </a:solidFill>
                <a:sym typeface="Symbol"/>
              </a:rPr>
              <a:t></a:t>
            </a:r>
            <a:r>
              <a:rPr lang="en-IN" sz="2000" dirty="0" smtClean="0">
                <a:latin typeface="Times New Roman" pitchFamily="18" charset="0"/>
                <a:cs typeface="Times New Roman" pitchFamily="18" charset="0"/>
              </a:rPr>
              <a:t>m when compared with the diameter of the core in single mode fibres. </a:t>
            </a:r>
          </a:p>
          <a:p>
            <a:pPr>
              <a:buFont typeface="Wingdings" pitchFamily="2" charset="2"/>
              <a:buChar char="Ø"/>
            </a:pPr>
            <a:r>
              <a:rPr lang="en-IN" sz="2000" dirty="0" smtClean="0">
                <a:latin typeface="Times New Roman" pitchFamily="18" charset="0"/>
                <a:cs typeface="Times New Roman" pitchFamily="18" charset="0"/>
              </a:rPr>
              <a:t>So, it allows many modes of propagation of light waves. Hence it is called as "Multimode fibre". </a:t>
            </a:r>
          </a:p>
          <a:p>
            <a:pPr>
              <a:buFont typeface="Wingdings" pitchFamily="2" charset="2"/>
              <a:buChar char="Ø"/>
            </a:pPr>
            <a:r>
              <a:rPr lang="en-IN" sz="2000" dirty="0" smtClean="0">
                <a:latin typeface="Times New Roman" pitchFamily="18" charset="0"/>
                <a:cs typeface="Times New Roman" pitchFamily="18" charset="0"/>
              </a:rPr>
              <a:t>The diameter of the cladding is also very large when compared with the diameter of the cladding in single mode fibres. </a:t>
            </a:r>
          </a:p>
          <a:p>
            <a:pPr>
              <a:buFont typeface="Wingdings" pitchFamily="2" charset="2"/>
              <a:buChar char="Ø"/>
            </a:pPr>
            <a:r>
              <a:rPr lang="en-IN" sz="2000" dirty="0" smtClean="0">
                <a:latin typeface="Times New Roman" pitchFamily="18" charset="0"/>
                <a:cs typeface="Times New Roman" pitchFamily="18" charset="0"/>
              </a:rPr>
              <a:t>As a result, light travels in </a:t>
            </a:r>
            <a:r>
              <a:rPr lang="en-IN" sz="2000" dirty="0" err="1" smtClean="0">
                <a:latin typeface="Times New Roman" pitchFamily="18" charset="0"/>
                <a:cs typeface="Times New Roman" pitchFamily="18" charset="0"/>
              </a:rPr>
              <a:t>zig-zig</a:t>
            </a:r>
            <a:r>
              <a:rPr lang="en-IN" sz="2000" dirty="0" smtClean="0">
                <a:latin typeface="Times New Roman" pitchFamily="18" charset="0"/>
                <a:cs typeface="Times New Roman" pitchFamily="18" charset="0"/>
              </a:rPr>
              <a:t> paths. The numerical aperture of multimode fibre is larger as the core diameter is larger.</a:t>
            </a:r>
          </a:p>
          <a:p>
            <a:pPr>
              <a:buFont typeface="Wingdings" pitchFamily="2" charset="2"/>
              <a:buChar char="Ø"/>
            </a:pPr>
            <a:r>
              <a:rPr lang="en-IN" sz="2000" dirty="0">
                <a:latin typeface="Times New Roman" pitchFamily="18" charset="0"/>
                <a:cs typeface="Times New Roman" pitchFamily="18" charset="0"/>
              </a:rPr>
              <a:t>This is useful in short distance communication.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a:stretch>
            <a:fillRect/>
          </a:stretch>
        </p:blipFill>
        <p:spPr bwMode="auto">
          <a:xfrm>
            <a:off x="842010" y="1000108"/>
            <a:ext cx="7459980" cy="500066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893</Words>
  <Application>Microsoft Office PowerPoint</Application>
  <PresentationFormat>On-screen Show (4:3)</PresentationFormat>
  <Paragraphs>79</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PRINCIPLE AND PROPAGATION OF LIGHT IN OPTICAL FIBER</vt:lpstr>
      <vt:lpstr>LIGHPRINCIPLE AND PROPAGATION OF T IN OPTICAL FIBER</vt:lpstr>
      <vt:lpstr>LIGHPRINCIPLE AND PROPAGATION OF T IN OPTICAL FIBER</vt:lpstr>
      <vt:lpstr>TYPES OF OPTICAL FIBRES</vt:lpstr>
      <vt:lpstr>CLASSIFICATION BASED ON MATERIALS BASED ON THE MATERIALS</vt:lpstr>
      <vt:lpstr>CLASSIFICATION BASED ON MATERIALS BASED ON THE MATERIALS</vt:lpstr>
      <vt:lpstr>CLASSIFICATION BASED ON NUMBER OF MODES</vt:lpstr>
      <vt:lpstr>CLASSIFICATION BASED ON NUMBER OF MODES</vt:lpstr>
      <vt:lpstr>Slide 9</vt:lpstr>
      <vt:lpstr>DIFFERENCES BETWEEN SINGLE MODE AND MULTIMODE FIBRES</vt:lpstr>
      <vt:lpstr>CLASSIFICATION BASED ON REFRACTIVE INDEX</vt:lpstr>
      <vt:lpstr>CLASSIFICATION BASED ON REFRACTIVE INDEX</vt:lpstr>
      <vt:lpstr>CLASSIFICATION BASED ON REFRACTIVE INDEX</vt:lpstr>
      <vt:lpstr>CLASSIFICATION BASED ON REFRACTIVE INDEX</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dc:creator>
  <cp:lastModifiedBy>NEW</cp:lastModifiedBy>
  <cp:revision>58</cp:revision>
  <dcterms:created xsi:type="dcterms:W3CDTF">2019-10-14T12:49:59Z</dcterms:created>
  <dcterms:modified xsi:type="dcterms:W3CDTF">2019-10-14T17:58:59Z</dcterms:modified>
</cp:coreProperties>
</file>