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handoutMasterIdLst>
    <p:handoutMasterId r:id="rId24"/>
  </p:handoutMasterIdLst>
  <p:sldIdLst>
    <p:sldId id="256" r:id="rId2"/>
    <p:sldId id="351" r:id="rId3"/>
    <p:sldId id="281" r:id="rId4"/>
    <p:sldId id="373" r:id="rId5"/>
    <p:sldId id="374" r:id="rId6"/>
    <p:sldId id="375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400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FF00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FF00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FF00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FF00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FFCC99"/>
    <a:srgbClr val="FF9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091" autoAdjust="0"/>
    <p:restoredTop sz="98986" autoAdjust="0"/>
  </p:normalViewPr>
  <p:slideViewPr>
    <p:cSldViewPr>
      <p:cViewPr varScale="1">
        <p:scale>
          <a:sx n="72" d="100"/>
          <a:sy n="72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8218" cy="465061"/>
          </a:xfrm>
          <a:prstGeom prst="rect">
            <a:avLst/>
          </a:prstGeom>
        </p:spPr>
        <p:txBody>
          <a:bodyPr vert="horz" lIns="93088" tIns="46543" rIns="93088" bIns="4654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567" y="2"/>
            <a:ext cx="3038216" cy="465061"/>
          </a:xfrm>
          <a:prstGeom prst="rect">
            <a:avLst/>
          </a:prstGeom>
        </p:spPr>
        <p:txBody>
          <a:bodyPr vert="horz" lIns="93088" tIns="46543" rIns="93088" bIns="46543" rtlCol="0"/>
          <a:lstStyle>
            <a:lvl1pPr algn="r">
              <a:defRPr sz="1300"/>
            </a:lvl1pPr>
          </a:lstStyle>
          <a:p>
            <a:fld id="{EA689CC7-F6E7-4296-A777-55B92ED5022C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725"/>
            <a:ext cx="3038218" cy="465061"/>
          </a:xfrm>
          <a:prstGeom prst="rect">
            <a:avLst/>
          </a:prstGeom>
        </p:spPr>
        <p:txBody>
          <a:bodyPr vert="horz" lIns="93088" tIns="46543" rIns="93088" bIns="4654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567" y="8829725"/>
            <a:ext cx="3038216" cy="465061"/>
          </a:xfrm>
          <a:prstGeom prst="rect">
            <a:avLst/>
          </a:prstGeom>
        </p:spPr>
        <p:txBody>
          <a:bodyPr vert="horz" lIns="93088" tIns="46543" rIns="93088" bIns="46543" rtlCol="0" anchor="b"/>
          <a:lstStyle>
            <a:lvl1pPr algn="r">
              <a:defRPr sz="1300"/>
            </a:lvl1pPr>
          </a:lstStyle>
          <a:p>
            <a:fld id="{FB7ED39B-8F4A-44CD-91CE-904545306F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7435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3038475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4" rIns="93150" bIns="46574" numCol="1" anchor="t" anchorCtr="0" compatLnSpc="1">
            <a:prstTxWarp prst="textNoShape">
              <a:avLst/>
            </a:prstTxWarp>
          </a:bodyPr>
          <a:lstStyle>
            <a:lvl1pPr defTabSz="931582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7" y="3"/>
            <a:ext cx="3038475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4" rIns="93150" bIns="46574" numCol="1" anchor="t" anchorCtr="0" compatLnSpc="1">
            <a:prstTxWarp prst="textNoShape">
              <a:avLst/>
            </a:prstTxWarp>
          </a:bodyPr>
          <a:lstStyle>
            <a:lvl1pPr algn="r" defTabSz="931582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40" y="4416426"/>
            <a:ext cx="5140324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4" rIns="93150" bIns="46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4" rIns="93150" bIns="46574" numCol="1" anchor="b" anchorCtr="0" compatLnSpc="1">
            <a:prstTxWarp prst="textNoShape">
              <a:avLst/>
            </a:prstTxWarp>
          </a:bodyPr>
          <a:lstStyle>
            <a:lvl1pPr defTabSz="931582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7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4" rIns="93150" bIns="46574" numCol="1" anchor="b" anchorCtr="0" compatLnSpc="1">
            <a:prstTxWarp prst="textNoShape">
              <a:avLst/>
            </a:prstTxWarp>
          </a:bodyPr>
          <a:lstStyle>
            <a:lvl1pPr algn="r" defTabSz="931582">
              <a:defRPr sz="1300">
                <a:solidFill>
                  <a:schemeClr val="tx1"/>
                </a:solidFill>
              </a:defRPr>
            </a:lvl1pPr>
          </a:lstStyle>
          <a:p>
            <a:fld id="{1AC9D03A-7F5A-4995-8305-02C9D107EE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0640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BA7D27-D54F-4EFC-82F7-49F549E8DE4A}" type="slidenum">
              <a:rPr lang="en-US"/>
              <a:pPr/>
              <a:t>1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943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11/7/2019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83B5-B374-4F00-83BE-2A3C7F457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11/7/2019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1F21-D4A4-44EF-B7D3-2835365AD6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11/7/2019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6E206-2668-4BD0-AE89-819B4CB2F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11/7/2019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11/7/2019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1A72-090C-4D78-A6EA-328E11E81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11/7/2019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887C-F72F-4220-A352-30347332E8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11/7/2019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2930-7659-4FAC-9F95-CE125FEAA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11/7/2019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B007-9C4D-471B-A058-EB8B1D72A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11/7/2019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5725-E0BF-4A52-9134-0373C08C1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11/7/2019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0D86-213E-42E3-A4B2-1A5388873D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  <a:pPr/>
              <a:t>11/7/2019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B362-DCC5-4719-99D1-66610B5F9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6752B-9EB3-485A-8CED-0CF430BBE57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A1591-6BFE-46D6-A973-52A8C4D066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utoUpdateAnimBg="0"/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8763000" cy="914400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  <a:tabLst>
                <a:tab pos="225425" algn="l"/>
              </a:tabLst>
            </a:pPr>
            <a:r>
              <a:rPr lang="en-US" sz="4200" b="1" dirty="0" smtClean="0"/>
              <a:t>Introduction to </a:t>
            </a:r>
            <a:br>
              <a:rPr lang="en-US" sz="4200" b="1" dirty="0" smtClean="0"/>
            </a:br>
            <a:r>
              <a:rPr lang="en-US" sz="4200" b="1" dirty="0" smtClean="0"/>
              <a:t>Environmental Science</a:t>
            </a:r>
            <a:endParaRPr lang="en-US" sz="4200" b="1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6AE1-2B33-473D-BB0E-545B2484791A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Loss of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r>
              <a:rPr lang="en-US" dirty="0" smtClean="0"/>
              <a:t>There are five known major extinction events in Earth’s history. 	</a:t>
            </a:r>
          </a:p>
          <a:p>
            <a:r>
              <a:rPr lang="en-US" dirty="0" smtClean="0"/>
              <a:t>The most recent major extinction, about 65 million years ago, caused 75% of all species to disappear from the Earth.</a:t>
            </a:r>
          </a:p>
          <a:p>
            <a:pPr lvl="1"/>
            <a:r>
              <a:rPr lang="en-US" dirty="0" smtClean="0"/>
              <a:t>Believed to have been caused by a meteor impact.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098" name="Picture 2" descr="File:Impact ev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33800"/>
            <a:ext cx="4089399" cy="284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3492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Loss of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63246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Assuming no catastrophic events occur, extinctions normally occur at a pretty slow rate, called the </a:t>
            </a:r>
            <a:r>
              <a:rPr lang="en-US" dirty="0" smtClean="0">
                <a:solidFill>
                  <a:srgbClr val="FFFF00"/>
                </a:solidFill>
              </a:rPr>
              <a:t>background rate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Normal background extinction rate for mammals is 1 every 200 years.</a:t>
            </a:r>
          </a:p>
          <a:p>
            <a:r>
              <a:rPr lang="en-US" dirty="0" smtClean="0"/>
              <a:t>Scientists believe we may be in the midst of the next major extinction event, due to human influences.</a:t>
            </a:r>
          </a:p>
          <a:p>
            <a:r>
              <a:rPr lang="en-US" dirty="0" smtClean="0"/>
              <a:t>Australia has experienced 27 mammal extinctions since 1788, primarily due to the influence of European settlers.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01146" y="4791694"/>
            <a:ext cx="254285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chemeClr val="tx1"/>
                </a:solidFill>
                <a:latin typeface="+mn-lt"/>
              </a:rPr>
              <a:t>The short-tailed hopping mouse, now extinct in Australia.</a:t>
            </a:r>
            <a:endParaRPr lang="en-US" sz="15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2" descr="http://www.australianwildlife.org/images/image/mammals/short-tailed-hopping-mous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57399"/>
            <a:ext cx="1981200" cy="264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4067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Environmental ethics </a:t>
            </a:r>
            <a:r>
              <a:rPr lang="en-US" dirty="0" smtClean="0"/>
              <a:t>is the discipline that studies the moral relationship of human beings to the environment.</a:t>
            </a:r>
          </a:p>
          <a:p>
            <a:pPr lvl="1"/>
            <a:r>
              <a:rPr lang="en-US" dirty="0" smtClean="0"/>
              <a:t>What is the value of the environment?</a:t>
            </a:r>
          </a:p>
          <a:p>
            <a:pPr lvl="1"/>
            <a:r>
              <a:rPr lang="en-US" dirty="0" smtClean="0"/>
              <a:t>What moral responsibility do we have in dealing with the major environmental problems that result from our resource consumption?</a:t>
            </a:r>
          </a:p>
          <a:p>
            <a:pPr lvl="1"/>
            <a:r>
              <a:rPr lang="en-US" dirty="0" smtClean="0"/>
              <a:t>Which needs should be given the highest priority in our decision making?</a:t>
            </a:r>
          </a:p>
          <a:p>
            <a:r>
              <a:rPr lang="en-US" dirty="0" smtClean="0"/>
              <a:t>Two main categories of ethics have emerged in human culture in modern history.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4953000" cy="5334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Anthropocentrism</a:t>
            </a:r>
            <a:r>
              <a:rPr lang="en-US" dirty="0" smtClean="0"/>
              <a:t> literally means “human-centered”.</a:t>
            </a:r>
            <a:endParaRPr lang="en-US" dirty="0"/>
          </a:p>
          <a:p>
            <a:pPr lvl="1"/>
            <a:r>
              <a:rPr lang="en-US" dirty="0" smtClean="0"/>
              <a:t>This set of ethics protects and promotes of human interests or well-being at the expense of all other factors.</a:t>
            </a:r>
          </a:p>
          <a:p>
            <a:pPr lvl="1"/>
            <a:r>
              <a:rPr lang="en-US" dirty="0" smtClean="0"/>
              <a:t>Often places an emphasis on short-term benefits while disregarding long-term consequences.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905000"/>
            <a:ext cx="321128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533400"/>
            <a:ext cx="4680432" cy="60960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Ecocentrists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believe that nature deserves to exist for its own sake regardless of degree of usefulness to humans.</a:t>
            </a:r>
          </a:p>
          <a:p>
            <a:pPr lvl="1"/>
            <a:r>
              <a:rPr lang="en-US" dirty="0" smtClean="0"/>
              <a:t>The preservation of ecosystems or other living things takes priority over human needs.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498850" cy="35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err="1" smtClean="0"/>
              <a:t>Hetch</a:t>
            </a:r>
            <a:r>
              <a:rPr lang="en-US" dirty="0" smtClean="0"/>
              <a:t> </a:t>
            </a:r>
            <a:r>
              <a:rPr lang="en-US" dirty="0" err="1" smtClean="0"/>
              <a:t>Hetchy</a:t>
            </a:r>
            <a:r>
              <a:rPr lang="en-US" dirty="0" smtClean="0"/>
              <a:t> Debate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37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debate about whether to build a dam in the </a:t>
            </a:r>
            <a:r>
              <a:rPr lang="en-US" dirty="0" err="1" smtClean="0"/>
              <a:t>Hetch</a:t>
            </a:r>
            <a:r>
              <a:rPr lang="en-US" dirty="0" smtClean="0"/>
              <a:t> </a:t>
            </a:r>
            <a:r>
              <a:rPr lang="en-US" dirty="0" err="1" smtClean="0"/>
              <a:t>Hetchy</a:t>
            </a:r>
            <a:r>
              <a:rPr lang="en-US" dirty="0" smtClean="0"/>
              <a:t> valley was one of the first big debates between these two philosophies.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5105400" cy="359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3200400"/>
            <a:ext cx="2057400" cy="2362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Anthropocentrists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argued that San Francisco needed the water, and this was by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far the most viable option.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315200" y="3200400"/>
            <a:ext cx="1676400" cy="2362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Ecocentrists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argued that this violated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very purpose of the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Federal Parks were to be preserved ecosystems – untouched by human hands.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058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57912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dam was eventually constructed.</a:t>
            </a:r>
          </a:p>
          <a:p>
            <a:r>
              <a:rPr lang="en-US" dirty="0" smtClean="0"/>
              <a:t>The justification for building it was best stated by Gifford Pinochet, the first man in charge of the U.S. Forest Service.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000" dirty="0"/>
              <a:t>"Where conflicting interests must be </a:t>
            </a:r>
            <a:r>
              <a:rPr lang="en-US" sz="2000" dirty="0" smtClean="0"/>
              <a:t>		reconciled</a:t>
            </a:r>
            <a:r>
              <a:rPr lang="en-US" sz="2000" dirty="0"/>
              <a:t>, the question shall always be </a:t>
            </a:r>
            <a:r>
              <a:rPr lang="en-US" sz="2000" dirty="0" smtClean="0"/>
              <a:t>	answered </a:t>
            </a:r>
            <a:r>
              <a:rPr lang="en-US" sz="2000" dirty="0"/>
              <a:t>from the standpoint of </a:t>
            </a:r>
            <a:r>
              <a:rPr lang="en-US" sz="2000" u="sng" dirty="0"/>
              <a:t>the </a:t>
            </a:r>
            <a:r>
              <a:rPr lang="en-US" sz="2000" dirty="0" smtClean="0"/>
              <a:t>	</a:t>
            </a:r>
            <a:r>
              <a:rPr lang="en-US" sz="2000" u="sng" dirty="0" smtClean="0"/>
              <a:t>greatest </a:t>
            </a:r>
            <a:r>
              <a:rPr lang="en-US" sz="2000" u="sng" dirty="0"/>
              <a:t>good of the greatest number in </a:t>
            </a:r>
            <a:r>
              <a:rPr lang="en-US" sz="2000" dirty="0" smtClean="0"/>
              <a:t>	</a:t>
            </a:r>
            <a:r>
              <a:rPr lang="en-US" sz="2000" u="sng" dirty="0" smtClean="0"/>
              <a:t>the </a:t>
            </a:r>
            <a:r>
              <a:rPr lang="en-US" sz="2000" u="sng" dirty="0"/>
              <a:t>long run</a:t>
            </a:r>
            <a:r>
              <a:rPr lang="en-US" sz="2000" dirty="0" smtClean="0"/>
              <a:t>.“</a:t>
            </a:r>
          </a:p>
          <a:p>
            <a:r>
              <a:rPr lang="en-US" dirty="0" smtClean="0"/>
              <a:t>This philosophy, called </a:t>
            </a:r>
            <a:r>
              <a:rPr lang="en-US" dirty="0" smtClean="0">
                <a:solidFill>
                  <a:srgbClr val="FFFF00"/>
                </a:solidFill>
              </a:rPr>
              <a:t>resource conservationism</a:t>
            </a:r>
            <a:r>
              <a:rPr lang="en-US" dirty="0" smtClean="0"/>
              <a:t>, was also advocated by Teddy Roosevelt.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5" descr="C:\DOCUME~1\JUDI_D~1\LOCALS~1\Temp\npo000039.tmp"/>
          <p:cNvPicPr>
            <a:picLocks noChangeAspect="1" noChangeArrowheads="1"/>
          </p:cNvPicPr>
          <p:nvPr/>
        </p:nvPicPr>
        <p:blipFill>
          <a:blip r:embed="rId2" cstate="print"/>
          <a:srcRect l="18750" t="12500" r="18750"/>
          <a:stretch>
            <a:fillRect/>
          </a:stretch>
        </p:blipFill>
        <p:spPr bwMode="auto">
          <a:xfrm>
            <a:off x="5943600" y="1676400"/>
            <a:ext cx="3048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Before and After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229600" cy="579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etch Hetchy Valley and Kolana Rock from the Lake Eleanor Trail in Yosemite National Park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199"/>
            <a:ext cx="8229600" cy="579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1447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Resource Conservationists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2057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focus of the resource conservationists was to protect open land.</a:t>
            </a:r>
          </a:p>
          <a:p>
            <a:r>
              <a:rPr lang="en-US" dirty="0" smtClean="0"/>
              <a:t>The National Parks system, and the National Forest system were both created during this time.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146" name="Picture 2" descr="http://lancearoundorlando.files.wordpress.com/2008/12/national-parks-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71800"/>
            <a:ext cx="5105400" cy="365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371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/>
              <a:t>Modern Environmentalism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32860" y="990600"/>
            <a:ext cx="61722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1952, the Cuyahoga river in Ohio caught fire due to all the pollution that had accumulated in it.</a:t>
            </a:r>
          </a:p>
          <a:p>
            <a:r>
              <a:rPr lang="en-US" dirty="0" smtClean="0"/>
              <a:t>Rachel Carson published a book in 1962 entitled </a:t>
            </a:r>
            <a:r>
              <a:rPr lang="en-US" i="1" dirty="0"/>
              <a:t>Silent </a:t>
            </a:r>
            <a:r>
              <a:rPr lang="en-US" i="1" dirty="0" smtClean="0"/>
              <a:t>Spring </a:t>
            </a:r>
            <a:r>
              <a:rPr lang="en-US" dirty="0" smtClean="0"/>
              <a:t>about the effects of pesticides on large predatory birds, particularly the bald eagle.</a:t>
            </a:r>
            <a:endParaRPr lang="en-US" dirty="0"/>
          </a:p>
          <a:p>
            <a:pPr lvl="1"/>
            <a:r>
              <a:rPr lang="en-US" dirty="0" smtClean="0"/>
              <a:t>This began a public awakening </a:t>
            </a:r>
            <a:r>
              <a:rPr lang="en-US" dirty="0"/>
              <a:t>to </a:t>
            </a:r>
            <a:r>
              <a:rPr lang="en-US" u="sng" dirty="0"/>
              <a:t>threats of pollution and toxic chemicals </a:t>
            </a:r>
            <a:r>
              <a:rPr lang="en-US" dirty="0"/>
              <a:t>to humans as well as other </a:t>
            </a:r>
            <a:r>
              <a:rPr lang="en-US" dirty="0" smtClean="0"/>
              <a:t>species.</a:t>
            </a:r>
          </a:p>
          <a:p>
            <a:pPr lvl="1"/>
            <a:r>
              <a:rPr lang="en-US" dirty="0" smtClean="0"/>
              <a:t>This movement is called </a:t>
            </a:r>
            <a:r>
              <a:rPr lang="en-US" dirty="0" smtClean="0">
                <a:solidFill>
                  <a:srgbClr val="FFFF00"/>
                </a:solidFill>
              </a:rPr>
              <a:t>Modern Environmentalism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 descr="C:\DOCUME~1\JUDI_D~1\LOCALS~1\Temp\npo00003b.tmp"/>
          <p:cNvPicPr>
            <a:picLocks noChangeAspect="1" noChangeArrowheads="1"/>
          </p:cNvPicPr>
          <p:nvPr/>
        </p:nvPicPr>
        <p:blipFill>
          <a:blip r:embed="rId2" cstate="print"/>
          <a:srcRect l="24374" t="5000" r="24374"/>
          <a:stretch>
            <a:fillRect/>
          </a:stretch>
        </p:blipFill>
        <p:spPr bwMode="auto">
          <a:xfrm>
            <a:off x="6705600" y="3276600"/>
            <a:ext cx="2116138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http://www.ohiohistorycentral.org/images/11-3-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3759" y="990600"/>
            <a:ext cx="2459820" cy="19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/>
              <a:t>Environmental Science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Environmental </a:t>
            </a:r>
            <a:r>
              <a:rPr lang="en-US" dirty="0" smtClean="0">
                <a:solidFill>
                  <a:srgbClr val="FFFF00"/>
                </a:solidFill>
              </a:rPr>
              <a:t>science </a:t>
            </a:r>
            <a:r>
              <a:rPr lang="en-US" dirty="0" smtClean="0"/>
              <a:t>is the study of the interaction of humans with the natural environment.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environment </a:t>
            </a:r>
            <a:r>
              <a:rPr lang="en-US" dirty="0" smtClean="0"/>
              <a:t>includes all conditions that </a:t>
            </a:r>
            <a:r>
              <a:rPr lang="en-US" dirty="0"/>
              <a:t>surround </a:t>
            </a:r>
            <a:r>
              <a:rPr lang="en-US" dirty="0" smtClean="0"/>
              <a:t>living organisms:</a:t>
            </a:r>
          </a:p>
          <a:p>
            <a:pPr lvl="1"/>
            <a:r>
              <a:rPr lang="en-US" dirty="0" smtClean="0"/>
              <a:t>Climate</a:t>
            </a:r>
          </a:p>
          <a:p>
            <a:pPr lvl="1"/>
            <a:r>
              <a:rPr lang="en-US" dirty="0" smtClean="0"/>
              <a:t>Air and water quality</a:t>
            </a:r>
          </a:p>
          <a:p>
            <a:pPr lvl="1"/>
            <a:r>
              <a:rPr lang="en-US" dirty="0" smtClean="0"/>
              <a:t>Soil and landforms</a:t>
            </a:r>
          </a:p>
          <a:p>
            <a:pPr lvl="1"/>
            <a:r>
              <a:rPr lang="en-US" dirty="0" smtClean="0"/>
              <a:t>Presence of other living organisms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D064-2273-4C35-B3EA-1C7EE0C7546D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6532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Global </a:t>
            </a:r>
            <a:r>
              <a:rPr lang="en-US" dirty="0" smtClean="0"/>
              <a:t>Environmentalism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dirty="0"/>
              <a:t>Increased travel and communication enables people to know about daily events in places unknown in previous generations.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Global environmentalism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explores issues and problems over the entire world, not just within the local community.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4191000"/>
            <a:ext cx="2514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  <a:latin typeface="Constantia"/>
              </a:rPr>
              <a:t>Live streaming footage of the Deepwater Horizon oil spill in 2010 was watched worldwide.</a:t>
            </a:r>
            <a:endParaRPr lang="en-US" sz="1400" dirty="0"/>
          </a:p>
        </p:txBody>
      </p:sp>
      <p:pic>
        <p:nvPicPr>
          <p:cNvPr id="101380" name="Picture 4" descr="Gulf Oil Spi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886200"/>
            <a:ext cx="2815388" cy="2057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The Spaceship Earth Worldview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4800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Earth is a </a:t>
            </a:r>
            <a:r>
              <a:rPr lang="en-US" dirty="0" smtClean="0">
                <a:solidFill>
                  <a:srgbClr val="FFFF00"/>
                </a:solidFill>
              </a:rPr>
              <a:t>closed system</a:t>
            </a:r>
            <a:r>
              <a:rPr lang="en-US" dirty="0" smtClean="0"/>
              <a:t>, meaning nothing enters or leaves the Earth in large quantities is heat.</a:t>
            </a:r>
          </a:p>
          <a:p>
            <a:pPr lvl="1"/>
            <a:r>
              <a:rPr lang="en-US" dirty="0" smtClean="0"/>
              <a:t>Resources are limited, but the population continues to increase.</a:t>
            </a:r>
          </a:p>
          <a:p>
            <a:pPr lvl="1"/>
            <a:r>
              <a:rPr lang="en-US" dirty="0"/>
              <a:t>Wastes do not go </a:t>
            </a:r>
            <a:r>
              <a:rPr lang="en-US" dirty="0" smtClean="0"/>
              <a:t>away.</a:t>
            </a:r>
          </a:p>
          <a:p>
            <a:pPr marL="0" indent="0">
              <a:buNone/>
            </a:pPr>
            <a:endParaRPr lang="en-US" dirty="0" smtClean="0"/>
          </a:p>
          <a:p>
            <a:pPr marL="365760" lvl="1" indent="0">
              <a:buNone/>
            </a:pPr>
            <a:r>
              <a:rPr lang="en-US" i="1" dirty="0" smtClean="0"/>
              <a:t>“We travel together, passengers on a little ship, dependent on its vulnerable reserves of air and soil.”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900" dirty="0" smtClean="0"/>
              <a:t>- Adlai Stevenson</a:t>
            </a:r>
            <a:endParaRPr lang="en-US" sz="1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1639" y="1595437"/>
            <a:ext cx="26098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01639" y="5334000"/>
            <a:ext cx="24803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</a:pPr>
            <a:r>
              <a:rPr lang="en-US" sz="1600" dirty="0" smtClean="0">
                <a:solidFill>
                  <a:prstClr val="white"/>
                </a:solidFill>
                <a:latin typeface="Constantia"/>
              </a:rPr>
              <a:t>“Earthrise” taken by Apollo 8 crew, 1968.</a:t>
            </a:r>
            <a:endParaRPr lang="en-US" sz="1600" dirty="0">
              <a:solidFill>
                <a:prstClr val="white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665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Environmental Science Cont’d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5105400" cy="5334000"/>
          </a:xfrm>
        </p:spPr>
        <p:txBody>
          <a:bodyPr/>
          <a:lstStyle/>
          <a:p>
            <a:r>
              <a:rPr lang="en-US" dirty="0"/>
              <a:t>Environmental </a:t>
            </a:r>
            <a:r>
              <a:rPr lang="en-US" dirty="0" smtClean="0"/>
              <a:t>science and the issues that it studies are complex and </a:t>
            </a:r>
            <a:r>
              <a:rPr lang="en-US" dirty="0" smtClean="0">
                <a:solidFill>
                  <a:srgbClr val="FFFF00"/>
                </a:solidFill>
              </a:rPr>
              <a:t>interdisciplinary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Includes concepts and ideas from multiple fields of study.</a:t>
            </a:r>
          </a:p>
          <a:p>
            <a:pPr lvl="1"/>
            <a:r>
              <a:rPr lang="en-US" dirty="0" smtClean="0"/>
              <a:t>Decisions have impacts in all these fields of study.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02BC-A344-42EE-9B7C-57D6E9F764AC}" type="slidenum">
              <a:rPr lang="en-US"/>
              <a:pPr/>
              <a:t>3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828800"/>
            <a:ext cx="3429000" cy="34464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34743" y="53340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Source: Principles of Environmental Science, Cunningham, 2005.</a:t>
            </a:r>
          </a:p>
          <a:p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6096000" cy="6458526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A community decides to use coal for electricity, as it is the cheapest source available. </a:t>
            </a:r>
            <a:r>
              <a:rPr lang="en-US" b="1" dirty="0" smtClean="0">
                <a:solidFill>
                  <a:schemeClr val="tx1"/>
                </a:solidFill>
              </a:rPr>
              <a:t>(Economics)</a:t>
            </a:r>
          </a:p>
          <a:p>
            <a:pPr lvl="1"/>
            <a:r>
              <a:rPr lang="en-US" dirty="0" smtClean="0"/>
              <a:t>The coal must be mined from under the soil.  </a:t>
            </a:r>
            <a:r>
              <a:rPr lang="en-US" i="1" dirty="0" smtClean="0">
                <a:solidFill>
                  <a:schemeClr val="tx1"/>
                </a:solidFill>
              </a:rPr>
              <a:t>(</a:t>
            </a:r>
            <a:r>
              <a:rPr lang="en-US" b="1" i="1" dirty="0" smtClean="0">
                <a:solidFill>
                  <a:schemeClr val="tx1"/>
                </a:solidFill>
              </a:rPr>
              <a:t>Geology)</a:t>
            </a:r>
            <a:endParaRPr lang="en-US" i="1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The coal must be transported to the population center by road or rail. </a:t>
            </a:r>
            <a:r>
              <a:rPr lang="en-US" b="1" dirty="0" smtClean="0">
                <a:solidFill>
                  <a:schemeClr val="tx1"/>
                </a:solidFill>
              </a:rPr>
              <a:t>(Engineering)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When it is burned at a power plant, air pollution is released.  Some of that pollution is converted to acid in the atmosphere. </a:t>
            </a:r>
            <a:r>
              <a:rPr lang="en-US" b="1" dirty="0" smtClean="0">
                <a:solidFill>
                  <a:schemeClr val="tx1"/>
                </a:solidFill>
              </a:rPr>
              <a:t>(Chemistry)</a:t>
            </a:r>
          </a:p>
          <a:p>
            <a:pPr lvl="1"/>
            <a:r>
              <a:rPr lang="en-US" dirty="0" smtClean="0"/>
              <a:t>This falls as acid rain somewhere downwind. </a:t>
            </a:r>
            <a:r>
              <a:rPr lang="en-US" b="1" dirty="0" smtClean="0">
                <a:solidFill>
                  <a:schemeClr val="tx1"/>
                </a:solidFill>
              </a:rPr>
              <a:t>(Meteorology)</a:t>
            </a:r>
          </a:p>
          <a:p>
            <a:pPr lvl="1"/>
            <a:r>
              <a:rPr lang="en-US" dirty="0" smtClean="0"/>
              <a:t>The acid stresses plants by affecting their nutrient absorption. </a:t>
            </a:r>
            <a:r>
              <a:rPr lang="en-US" b="1" dirty="0" smtClean="0">
                <a:solidFill>
                  <a:schemeClr val="tx1"/>
                </a:solidFill>
              </a:rPr>
              <a:t>(Ecology)</a:t>
            </a:r>
          </a:p>
          <a:p>
            <a:pPr lvl="1"/>
            <a:r>
              <a:rPr lang="en-US" dirty="0" smtClean="0"/>
              <a:t>Laws are passed requiring the plant to install pollution scrubbers. </a:t>
            </a:r>
            <a:r>
              <a:rPr lang="en-US" b="1" dirty="0" smtClean="0">
                <a:solidFill>
                  <a:schemeClr val="tx1"/>
                </a:solidFill>
              </a:rPr>
              <a:t>(Politics)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https://encrypted-tbn2.gstatic.com/images?q=tbn:ANd9GcSHO1ye3yhkZGIMi5sczJMD-F3DBUvttfrwQsn9YLUcE7z-jNg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438400"/>
            <a:ext cx="2133600" cy="14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QNBUJ_SfY4SAtqQ0hrAhzGoGpHB3ZgLV0m94WY9VmnUDiFHshT0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19600"/>
            <a:ext cx="1676400" cy="154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7895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Major Environmental Problems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b="1" dirty="0" smtClean="0"/>
              <a:t>Resource Depletion</a:t>
            </a:r>
          </a:p>
          <a:p>
            <a:pPr lvl="1"/>
            <a:r>
              <a:rPr lang="en-US" dirty="0" smtClean="0"/>
              <a:t>A great deal of resources are needed to support the human population (~7 billion).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Renewable resources </a:t>
            </a:r>
            <a:r>
              <a:rPr lang="en-US" dirty="0" smtClean="0"/>
              <a:t>can be replenished within a human lifetime.  </a:t>
            </a:r>
          </a:p>
          <a:p>
            <a:pPr lvl="2"/>
            <a:r>
              <a:rPr lang="en-US" dirty="0" smtClean="0"/>
              <a:t>Timber, water.</a:t>
            </a:r>
          </a:p>
          <a:p>
            <a:pPr lvl="1"/>
            <a:r>
              <a:rPr lang="en-US" dirty="0" smtClean="0"/>
              <a:t>The supply of </a:t>
            </a:r>
            <a:r>
              <a:rPr lang="en-US" dirty="0" smtClean="0">
                <a:solidFill>
                  <a:srgbClr val="FFFF00"/>
                </a:solidFill>
              </a:rPr>
              <a:t>nonrenewable resources</a:t>
            </a:r>
            <a:r>
              <a:rPr lang="en-US" dirty="0" smtClean="0"/>
              <a:t> is replenished extremely slowly, if at all.  These can be used up.</a:t>
            </a:r>
          </a:p>
          <a:p>
            <a:pPr lvl="2"/>
            <a:r>
              <a:rPr lang="en-US" dirty="0" smtClean="0"/>
              <a:t>Coal, oil, minerals.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381000"/>
            <a:ext cx="8382000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en-US" dirty="0" smtClean="0">
                <a:solidFill>
                  <a:prstClr val="white"/>
                </a:solidFill>
                <a:latin typeface="Constantia"/>
              </a:rPr>
              <a:t>Coal is a nonrenewable resource.  Over time, it will become more difficult and expensive to extract.</a:t>
            </a: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endParaRPr lang="en-US" dirty="0">
              <a:solidFill>
                <a:prstClr val="white"/>
              </a:solidFill>
              <a:latin typeface="Constantia"/>
            </a:endParaRP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endParaRPr lang="en-US" dirty="0" smtClean="0">
              <a:solidFill>
                <a:prstClr val="white"/>
              </a:solidFill>
              <a:latin typeface="Constantia"/>
            </a:endParaRP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endParaRPr lang="en-US" dirty="0">
              <a:solidFill>
                <a:prstClr val="white"/>
              </a:solidFill>
              <a:latin typeface="Constantia"/>
            </a:endParaRP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endParaRPr lang="en-US" dirty="0" smtClean="0">
              <a:solidFill>
                <a:prstClr val="white"/>
              </a:solidFill>
              <a:latin typeface="Constantia"/>
            </a:endParaRP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endParaRPr lang="en-US" dirty="0">
              <a:solidFill>
                <a:prstClr val="white"/>
              </a:solidFill>
              <a:latin typeface="Constantia"/>
            </a:endParaRP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endParaRPr lang="en-US" dirty="0" smtClean="0">
              <a:solidFill>
                <a:prstClr val="white"/>
              </a:solidFill>
              <a:latin typeface="Constantia"/>
            </a:endParaRP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endParaRPr lang="en-US" dirty="0">
              <a:solidFill>
                <a:prstClr val="white"/>
              </a:solidFill>
              <a:latin typeface="Constantia"/>
            </a:endParaRP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endParaRPr lang="en-US" dirty="0" smtClean="0">
              <a:solidFill>
                <a:prstClr val="white"/>
              </a:solidFill>
              <a:latin typeface="Constantia"/>
            </a:endParaRP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endParaRPr lang="en-US" dirty="0">
              <a:solidFill>
                <a:prstClr val="white"/>
              </a:solidFill>
              <a:latin typeface="Constantia"/>
            </a:endParaRPr>
          </a:p>
          <a:p>
            <a:pPr lvl="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</a:pPr>
            <a:endParaRPr lang="en-US" dirty="0" smtClean="0">
              <a:solidFill>
                <a:prstClr val="white"/>
              </a:solidFill>
              <a:latin typeface="Constantia"/>
            </a:endParaRP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en-US" dirty="0" smtClean="0">
                <a:solidFill>
                  <a:prstClr val="white"/>
                </a:solidFill>
                <a:latin typeface="Constantia"/>
              </a:rPr>
              <a:t>This graph represents world coal reserves as of 2008.  It is estimated we have about 250 years of the resource remaining at current rates of use.</a:t>
            </a:r>
            <a:endParaRPr lang="en-US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2052" name="Picture 4" descr="World coal reserves ch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7697" y="1447800"/>
            <a:ext cx="5029200" cy="401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4902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Major Environmental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5105400" cy="5105400"/>
          </a:xfrm>
        </p:spPr>
        <p:txBody>
          <a:bodyPr/>
          <a:lstStyle/>
          <a:p>
            <a:r>
              <a:rPr lang="en-US" b="1" dirty="0"/>
              <a:t>Pollution</a:t>
            </a:r>
          </a:p>
          <a:p>
            <a:pPr lvl="1"/>
            <a:r>
              <a:rPr lang="en-US" dirty="0" smtClean="0"/>
              <a:t>Pollution is a degradation or an undesired </a:t>
            </a:r>
            <a:r>
              <a:rPr lang="en-US" dirty="0"/>
              <a:t>change in air, water, or soil that affects the health of living things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Biodegradable pollution </a:t>
            </a:r>
            <a:r>
              <a:rPr lang="en-US" dirty="0" smtClean="0"/>
              <a:t>will break down naturally over time.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Nondegradable</a:t>
            </a:r>
            <a:r>
              <a:rPr lang="en-US" dirty="0" smtClean="0">
                <a:solidFill>
                  <a:srgbClr val="FFFF00"/>
                </a:solidFill>
              </a:rPr>
              <a:t> pollution </a:t>
            </a:r>
            <a:r>
              <a:rPr lang="en-US" dirty="0" smtClean="0"/>
              <a:t>does not break down.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3496176" cy="2393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6141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181600"/>
          </a:xfrm>
        </p:spPr>
        <p:txBody>
          <a:bodyPr/>
          <a:lstStyle/>
          <a:p>
            <a:r>
              <a:rPr lang="en-US" dirty="0" smtClean="0"/>
              <a:t>Pollution, whether in air or water, can move and affect ecosystems far away from the source.</a:t>
            </a:r>
          </a:p>
          <a:p>
            <a:r>
              <a:rPr lang="en-US" dirty="0" smtClean="0"/>
              <a:t>This map shows the areas with the highest concentrations of air pollution.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74" name="Picture 2" descr="http://www.nasa.gov/images/content/483902main_Final-US-PM2.5-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330" y="2209800"/>
            <a:ext cx="62484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53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Major Environmental Problems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b="1" dirty="0" smtClean="0"/>
              <a:t>Loss of Biodiversity</a:t>
            </a:r>
          </a:p>
          <a:p>
            <a:pPr lvl="1"/>
            <a:r>
              <a:rPr lang="en-US" dirty="0" smtClean="0"/>
              <a:t>The number of species on the Earth is unknown, but estimated to be in the tens of millions.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Biodiversity</a:t>
            </a:r>
            <a:r>
              <a:rPr lang="en-US" dirty="0" smtClean="0"/>
              <a:t> is the number of different species present in one specific ecosystem.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Extinction</a:t>
            </a:r>
            <a:r>
              <a:rPr lang="en-US" dirty="0" smtClean="0"/>
              <a:t>, or the complete loss of a species, is a natural event that can be accelerated by human actions.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6251-25BF-4C04-9879-D5E697482FB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9559</TotalTime>
  <Words>1050</Words>
  <Application>Microsoft Office PowerPoint</Application>
  <PresentationFormat>On-screen Show (4:3)</PresentationFormat>
  <Paragraphs>126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Introduction to  Environmental Science</vt:lpstr>
      <vt:lpstr>Environmental Science</vt:lpstr>
      <vt:lpstr>Environmental Science Cont’d</vt:lpstr>
      <vt:lpstr>Slide 4</vt:lpstr>
      <vt:lpstr>Major Environmental Problems</vt:lpstr>
      <vt:lpstr>Slide 6</vt:lpstr>
      <vt:lpstr>Major Environmental Problems</vt:lpstr>
      <vt:lpstr>Slide 8</vt:lpstr>
      <vt:lpstr>Major Environmental Problems</vt:lpstr>
      <vt:lpstr>Loss of Biodiversity</vt:lpstr>
      <vt:lpstr>Loss of Biodiversity</vt:lpstr>
      <vt:lpstr>Environmental Ethics</vt:lpstr>
      <vt:lpstr>Slide 13</vt:lpstr>
      <vt:lpstr>Slide 14</vt:lpstr>
      <vt:lpstr>Hetch Hetchy Debate</vt:lpstr>
      <vt:lpstr>Slide 16</vt:lpstr>
      <vt:lpstr>Before and After</vt:lpstr>
      <vt:lpstr>Resource Conservationists</vt:lpstr>
      <vt:lpstr>Modern Environmentalism</vt:lpstr>
      <vt:lpstr>Global Environmentalism</vt:lpstr>
      <vt:lpstr>The Spaceship Earth Worldview</vt:lpstr>
    </vt:vector>
  </TitlesOfParts>
  <Company>www.aurumscience.com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Environmental Science</dc:title>
  <dc:creator>James Dauray</dc:creator>
  <cp:lastModifiedBy>Admin</cp:lastModifiedBy>
  <cp:revision>366</cp:revision>
  <cp:lastPrinted>2014-09-29T12:57:43Z</cp:lastPrinted>
  <dcterms:created xsi:type="dcterms:W3CDTF">2002-01-16T22:44:40Z</dcterms:created>
  <dcterms:modified xsi:type="dcterms:W3CDTF">2019-11-07T07:28:38Z</dcterms:modified>
</cp:coreProperties>
</file>