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1" r:id="rId3"/>
    <p:sldId id="257" r:id="rId4"/>
    <p:sldId id="258" r:id="rId5"/>
    <p:sldId id="259" r:id="rId6"/>
    <p:sldId id="260" r:id="rId7"/>
    <p:sldId id="261" r:id="rId8"/>
    <p:sldId id="262" r:id="rId9"/>
    <p:sldId id="263" r:id="rId10"/>
    <p:sldId id="264" r:id="rId11"/>
    <p:sldId id="266" r:id="rId12"/>
    <p:sldId id="265" r:id="rId13"/>
    <p:sldId id="267" r:id="rId14"/>
    <p:sldId id="268" r:id="rId15"/>
    <p:sldId id="269" r:id="rId16"/>
    <p:sldId id="270" r:id="rId17"/>
    <p:sldId id="271" r:id="rId18"/>
    <p:sldId id="272" r:id="rId19"/>
    <p:sldId id="273" r:id="rId20"/>
    <p:sldId id="27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8800" y="2362200"/>
            <a:ext cx="5257800" cy="3046988"/>
          </a:xfrm>
          <a:prstGeom prst="rect">
            <a:avLst/>
          </a:prstGeom>
          <a:noFill/>
        </p:spPr>
        <p:txBody>
          <a:bodyPr wrap="square" rtlCol="0">
            <a:spAutoFit/>
          </a:bodyPr>
          <a:lstStyle/>
          <a:p>
            <a:pPr algn="ctr"/>
            <a:r>
              <a:rPr lang="en-US" sz="9600" b="1" dirty="0" smtClean="0">
                <a:latin typeface="Times New Roman" pitchFamily="18" charset="0"/>
                <a:cs typeface="Times New Roman" pitchFamily="18" charset="0"/>
              </a:rPr>
              <a:t>DC MOTOR</a:t>
            </a:r>
            <a:endParaRPr lang="en-US" sz="3200" b="1"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Windings in DC Machine</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r>
              <a:rPr lang="en-US" dirty="0" smtClean="0"/>
              <a:t>In any dc machines, there are two windings:</a:t>
            </a:r>
          </a:p>
          <a:p>
            <a:pPr marL="514350" indent="-514350">
              <a:buFont typeface="+mj-lt"/>
              <a:buAutoNum type="arabicPeriod"/>
            </a:pPr>
            <a:r>
              <a:rPr lang="en-US" dirty="0" smtClean="0"/>
              <a:t>Field winding       2. Armature winding</a:t>
            </a:r>
          </a:p>
          <a:p>
            <a:pPr marL="514350" indent="-514350"/>
            <a:r>
              <a:rPr lang="en-US" dirty="0" smtClean="0"/>
              <a:t>Out of these, the field winding is stationary which does not move at all and armature winding is mounted on a shaft. So it can rotate freely.</a:t>
            </a:r>
          </a:p>
          <a:p>
            <a:pPr marL="514350" indent="-514350"/>
            <a:r>
              <a:rPr lang="en-US" dirty="0" smtClean="0"/>
              <a:t>Connection of windings for operation as motor:</a:t>
            </a:r>
          </a:p>
          <a:p>
            <a:pPr marL="514350" indent="-514350">
              <a:buFont typeface="Wingdings" pitchFamily="2" charset="2"/>
              <a:buChar char="Ø"/>
            </a:pPr>
            <a:r>
              <a:rPr lang="en-US" dirty="0" smtClean="0"/>
              <a:t>To operate the dc machine as a motor, the field winding and armature winding is connected across a dc power supply.</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DC Motor</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r>
              <a:rPr lang="en-US" dirty="0" smtClean="0"/>
              <a:t>Principle of operation:</a:t>
            </a:r>
          </a:p>
          <a:p>
            <a:pPr>
              <a:buFont typeface="Wingdings" pitchFamily="2" charset="2"/>
              <a:buChar char="Ø"/>
            </a:pPr>
            <a:r>
              <a:rPr lang="en-US" dirty="0" smtClean="0"/>
              <a:t>When current carrying conductor is placed in a magnetic field, it experienced a force.</a:t>
            </a:r>
          </a:p>
          <a:p>
            <a:pPr>
              <a:buFont typeface="Wingdings" pitchFamily="2" charset="2"/>
              <a:buChar char="Ø"/>
            </a:pPr>
            <a:r>
              <a:rPr lang="en-US" dirty="0" smtClean="0"/>
              <a:t>In case of DC motor, the magnetic field us developed by the field current i.e. current flowing in field winding and armature winding plays the role of current carrying conductor</a:t>
            </a:r>
          </a:p>
          <a:p>
            <a:pPr>
              <a:buFont typeface="Wingdings" pitchFamily="2" charset="2"/>
              <a:buChar char="Ø"/>
            </a:pPr>
            <a:r>
              <a:rPr lang="en-US" dirty="0" smtClean="0"/>
              <a:t>So armature winding experienced a force and start rotating.</a:t>
            </a:r>
          </a:p>
          <a:p>
            <a:pPr>
              <a:buFont typeface="Wingdings" pitchFamily="2" charset="2"/>
              <a:buChar char="Ø"/>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Construction of DC Motor</a:t>
            </a:r>
            <a:endParaRPr lang="en-US" b="1" dirty="0">
              <a:latin typeface="Times New Roman" pitchFamily="18" charset="0"/>
              <a:cs typeface="Times New Roman" pitchFamily="18" charset="0"/>
            </a:endParaRPr>
          </a:p>
        </p:txBody>
      </p:sp>
      <p:pic>
        <p:nvPicPr>
          <p:cNvPr id="4" name="Content Placeholder 3" descr="dc motor.png"/>
          <p:cNvPicPr>
            <a:picLocks noGrp="1" noChangeAspect="1"/>
          </p:cNvPicPr>
          <p:nvPr>
            <p:ph idx="1"/>
          </p:nvPr>
        </p:nvPicPr>
        <p:blipFill>
          <a:blip r:embed="rId2" cstate="print"/>
          <a:stretch>
            <a:fillRect/>
          </a:stretch>
        </p:blipFill>
        <p:spPr>
          <a:xfrm>
            <a:off x="838200" y="1295400"/>
            <a:ext cx="7391400" cy="4724400"/>
          </a:xfrm>
        </p:spPr>
      </p:pic>
      <p:sp>
        <p:nvSpPr>
          <p:cNvPr id="5" name="TextBox 4"/>
          <p:cNvSpPr txBox="1"/>
          <p:nvPr/>
        </p:nvSpPr>
        <p:spPr>
          <a:xfrm>
            <a:off x="1219200" y="6248400"/>
            <a:ext cx="6553200" cy="369332"/>
          </a:xfrm>
          <a:prstGeom prst="rect">
            <a:avLst/>
          </a:prstGeom>
          <a:noFill/>
        </p:spPr>
        <p:txBody>
          <a:bodyPr wrap="square" rtlCol="0">
            <a:spAutoFit/>
          </a:bodyPr>
          <a:lstStyle/>
          <a:p>
            <a:pPr algn="ctr"/>
            <a:r>
              <a:rPr lang="en-US" b="1" dirty="0" smtClean="0">
                <a:latin typeface="Times New Roman" pitchFamily="18" charset="0"/>
                <a:cs typeface="Times New Roman" pitchFamily="18" charset="0"/>
              </a:rPr>
              <a:t>Fig.(1): construction of DC motor</a:t>
            </a:r>
            <a:endParaRPr lang="en-US" b="1"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1600200"/>
            <a:ext cx="8915400" cy="4525963"/>
          </a:xfrm>
        </p:spPr>
        <p:txBody>
          <a:bodyPr>
            <a:normAutofit fontScale="92500"/>
          </a:bodyPr>
          <a:lstStyle/>
          <a:p>
            <a:r>
              <a:rPr lang="en-US" b="1" dirty="0" smtClean="0">
                <a:latin typeface="Times New Roman" pitchFamily="18" charset="0"/>
                <a:cs typeface="Times New Roman" pitchFamily="18" charset="0"/>
              </a:rPr>
              <a:t>Important parts of DC motor:</a:t>
            </a:r>
          </a:p>
          <a:p>
            <a:pPr marL="514350" indent="-514350">
              <a:buFont typeface="+mj-lt"/>
              <a:buAutoNum type="arabicPeriod"/>
            </a:pPr>
            <a:r>
              <a:rPr lang="en-US" dirty="0" smtClean="0">
                <a:latin typeface="Times New Roman" pitchFamily="18" charset="0"/>
                <a:cs typeface="Times New Roman" pitchFamily="18" charset="0"/>
              </a:rPr>
              <a:t>Yoke                         4. Armature </a:t>
            </a:r>
          </a:p>
          <a:p>
            <a:pPr marL="514350" indent="-514350">
              <a:buFont typeface="+mj-lt"/>
              <a:buAutoNum type="arabicPeriod"/>
            </a:pPr>
            <a:r>
              <a:rPr lang="en-US" dirty="0" smtClean="0">
                <a:latin typeface="Times New Roman" pitchFamily="18" charset="0"/>
                <a:cs typeface="Times New Roman" pitchFamily="18" charset="0"/>
              </a:rPr>
              <a:t>Field winding         5. Commutator, brushes &amp; gear</a:t>
            </a:r>
          </a:p>
          <a:p>
            <a:pPr marL="514350" indent="-514350">
              <a:buFont typeface="+mj-lt"/>
              <a:buAutoNum type="arabicPeriod"/>
            </a:pPr>
            <a:r>
              <a:rPr lang="en-US" dirty="0" smtClean="0">
                <a:latin typeface="Times New Roman" pitchFamily="18" charset="0"/>
                <a:cs typeface="Times New Roman" pitchFamily="18" charset="0"/>
              </a:rPr>
              <a:t>poles                       6. Brushes</a:t>
            </a:r>
          </a:p>
          <a:p>
            <a:pPr marL="514350" indent="-514350">
              <a:buNone/>
            </a:pPr>
            <a:endParaRPr lang="en-US" dirty="0" smtClean="0">
              <a:latin typeface="Times New Roman" pitchFamily="18" charset="0"/>
              <a:cs typeface="Times New Roman" pitchFamily="18" charset="0"/>
            </a:endParaRPr>
          </a:p>
          <a:p>
            <a:pPr marL="514350" indent="-514350">
              <a:buAutoNum type="arabicPeriod"/>
            </a:pPr>
            <a:r>
              <a:rPr lang="en-US" b="1" dirty="0" smtClean="0">
                <a:latin typeface="Times New Roman" pitchFamily="18" charset="0"/>
                <a:cs typeface="Times New Roman" pitchFamily="18" charset="0"/>
              </a:rPr>
              <a:t>Yoke:</a:t>
            </a:r>
          </a:p>
          <a:p>
            <a:pPr marL="514350" indent="-514350">
              <a:buFont typeface="Wingdings" pitchFamily="2" charset="2"/>
              <a:buChar char="Ø"/>
            </a:pPr>
            <a:r>
              <a:rPr lang="en-US" dirty="0" smtClean="0">
                <a:latin typeface="Times New Roman" pitchFamily="18" charset="0"/>
                <a:cs typeface="Times New Roman" pitchFamily="18" charset="0"/>
              </a:rPr>
              <a:t>It acts as the outer support of a DC motor.</a:t>
            </a:r>
          </a:p>
          <a:p>
            <a:pPr marL="514350" indent="-514350">
              <a:buFont typeface="Wingdings" pitchFamily="2" charset="2"/>
              <a:buChar char="Ø"/>
            </a:pPr>
            <a:r>
              <a:rPr lang="en-US" dirty="0" smtClean="0">
                <a:latin typeface="Times New Roman" pitchFamily="18" charset="0"/>
                <a:cs typeface="Times New Roman" pitchFamily="18" charset="0"/>
              </a:rPr>
              <a:t>It provides mechanical support for the poles.   </a:t>
            </a:r>
            <a:endParaRPr lang="en-US"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buNone/>
            </a:pPr>
            <a:r>
              <a:rPr lang="en-US" b="1" dirty="0" smtClean="0">
                <a:latin typeface="Times New Roman" pitchFamily="18" charset="0"/>
                <a:cs typeface="Times New Roman" pitchFamily="18" charset="0"/>
              </a:rPr>
              <a:t>2. Poles:</a:t>
            </a:r>
          </a:p>
          <a:p>
            <a:pPr>
              <a:buFont typeface="Wingdings" pitchFamily="2" charset="2"/>
              <a:buChar char="Ø"/>
            </a:pPr>
            <a:r>
              <a:rPr lang="en-US" dirty="0" smtClean="0">
                <a:latin typeface="Times New Roman" pitchFamily="18" charset="0"/>
                <a:cs typeface="Times New Roman" pitchFamily="18" charset="0"/>
              </a:rPr>
              <a:t>pole of a dc motor is an electromagnet.</a:t>
            </a:r>
          </a:p>
          <a:p>
            <a:pPr>
              <a:buFont typeface="Wingdings" pitchFamily="2" charset="2"/>
              <a:buChar char="Ø"/>
            </a:pPr>
            <a:r>
              <a:rPr lang="en-US" dirty="0" smtClean="0">
                <a:latin typeface="Times New Roman" pitchFamily="18" charset="0"/>
                <a:cs typeface="Times New Roman" pitchFamily="18" charset="0"/>
              </a:rPr>
              <a:t>The field winding is wound over the poles.</a:t>
            </a:r>
          </a:p>
          <a:p>
            <a:pPr>
              <a:buFont typeface="Wingdings" pitchFamily="2" charset="2"/>
              <a:buChar char="Ø"/>
            </a:pPr>
            <a:r>
              <a:rPr lang="en-US" dirty="0" smtClean="0">
                <a:latin typeface="Times New Roman" pitchFamily="18" charset="0"/>
                <a:cs typeface="Times New Roman" pitchFamily="18" charset="0"/>
              </a:rPr>
              <a:t>Poles produces magnetic flux when the filed winding is excited.</a:t>
            </a:r>
          </a:p>
          <a:p>
            <a:pPr marL="514350" indent="-514350">
              <a:buNone/>
            </a:pPr>
            <a:r>
              <a:rPr lang="en-US" b="1" dirty="0" smtClean="0">
                <a:latin typeface="Times New Roman" pitchFamily="18" charset="0"/>
                <a:cs typeface="Times New Roman" pitchFamily="18" charset="0"/>
              </a:rPr>
              <a:t>3. Field winding:</a:t>
            </a:r>
          </a:p>
          <a:p>
            <a:pPr marL="514350" indent="-514350">
              <a:buFont typeface="Wingdings" pitchFamily="2" charset="2"/>
              <a:buChar char="Ø"/>
            </a:pPr>
            <a:r>
              <a:rPr lang="en-US" dirty="0" smtClean="0">
                <a:latin typeface="Times New Roman" pitchFamily="18" charset="0"/>
                <a:cs typeface="Times New Roman" pitchFamily="18" charset="0"/>
              </a:rPr>
              <a:t>The coils wound around the pole are called field coils and they are connected in series with each other to form field winding.</a:t>
            </a:r>
          </a:p>
          <a:p>
            <a:pPr marL="514350" indent="-514350">
              <a:buFont typeface="Wingdings" pitchFamily="2" charset="2"/>
              <a:buChar char="Ø"/>
            </a:pPr>
            <a:r>
              <a:rPr lang="en-US" dirty="0" smtClean="0">
                <a:latin typeface="Times New Roman" pitchFamily="18" charset="0"/>
                <a:cs typeface="Times New Roman" pitchFamily="18" charset="0"/>
              </a:rPr>
              <a:t>When current passing through the field winding, magnetic flux produced in the air gap between pole and armature.  </a:t>
            </a:r>
            <a:endParaRPr lang="en-US"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buNone/>
            </a:pPr>
            <a:r>
              <a:rPr lang="en-US" b="1" dirty="0" smtClean="0">
                <a:latin typeface="Times New Roman" pitchFamily="18" charset="0"/>
                <a:cs typeface="Times New Roman" pitchFamily="18" charset="0"/>
              </a:rPr>
              <a:t>4. Armature:</a:t>
            </a:r>
          </a:p>
          <a:p>
            <a:pPr>
              <a:buFont typeface="Wingdings" pitchFamily="2" charset="2"/>
              <a:buChar char="Ø"/>
            </a:pPr>
            <a:r>
              <a:rPr lang="en-US" dirty="0" smtClean="0">
                <a:latin typeface="Times New Roman" pitchFamily="18" charset="0"/>
                <a:cs typeface="Times New Roman" pitchFamily="18" charset="0"/>
              </a:rPr>
              <a:t>Armature is a cylindrical drum mounted on shaft in which number of slots are provided.</a:t>
            </a:r>
          </a:p>
          <a:p>
            <a:pPr>
              <a:buFont typeface="Wingdings" pitchFamily="2" charset="2"/>
              <a:buChar char="Ø"/>
            </a:pPr>
            <a:r>
              <a:rPr lang="en-US" dirty="0" smtClean="0">
                <a:latin typeface="Times New Roman" pitchFamily="18" charset="0"/>
                <a:cs typeface="Times New Roman" pitchFamily="18" charset="0"/>
              </a:rPr>
              <a:t>Armature conductors are placed in these slots.</a:t>
            </a:r>
          </a:p>
          <a:p>
            <a:pPr>
              <a:buFont typeface="Wingdings" pitchFamily="2" charset="2"/>
              <a:buChar char="Ø"/>
            </a:pPr>
            <a:r>
              <a:rPr lang="en-US" dirty="0" smtClean="0">
                <a:latin typeface="Times New Roman" pitchFamily="18" charset="0"/>
                <a:cs typeface="Times New Roman" pitchFamily="18" charset="0"/>
              </a:rPr>
              <a:t>Theses armature conductors are interconnected to form the armature winding.</a:t>
            </a:r>
          </a:p>
          <a:p>
            <a:pPr>
              <a:buNone/>
            </a:pPr>
            <a:r>
              <a:rPr lang="en-US" b="1" dirty="0" smtClean="0">
                <a:latin typeface="Times New Roman" pitchFamily="18" charset="0"/>
                <a:cs typeface="Times New Roman" pitchFamily="18" charset="0"/>
              </a:rPr>
              <a:t>5. Commutator:</a:t>
            </a:r>
          </a:p>
          <a:p>
            <a:pPr>
              <a:buFont typeface="Wingdings" pitchFamily="2" charset="2"/>
              <a:buChar char="Ø"/>
            </a:pPr>
            <a:r>
              <a:rPr lang="en-US" dirty="0" smtClean="0">
                <a:latin typeface="Times New Roman" pitchFamily="18" charset="0"/>
                <a:cs typeface="Times New Roman" pitchFamily="18" charset="0"/>
              </a:rPr>
              <a:t>A </a:t>
            </a:r>
            <a:r>
              <a:rPr lang="en-US" dirty="0" err="1" smtClean="0">
                <a:latin typeface="Times New Roman" pitchFamily="18" charset="0"/>
                <a:cs typeface="Times New Roman" pitchFamily="18" charset="0"/>
              </a:rPr>
              <a:t>commutator</a:t>
            </a:r>
            <a:r>
              <a:rPr lang="en-US" dirty="0" smtClean="0">
                <a:latin typeface="Times New Roman" pitchFamily="18" charset="0"/>
                <a:cs typeface="Times New Roman" pitchFamily="18" charset="0"/>
              </a:rPr>
              <a:t> is a cylindrical drum mounted on the shaft </a:t>
            </a:r>
            <a:r>
              <a:rPr lang="en-US" dirty="0" err="1" smtClean="0">
                <a:latin typeface="Times New Roman" pitchFamily="18" charset="0"/>
                <a:cs typeface="Times New Roman" pitchFamily="18" charset="0"/>
              </a:rPr>
              <a:t>alonwith</a:t>
            </a:r>
            <a:r>
              <a:rPr lang="en-US" dirty="0" smtClean="0">
                <a:latin typeface="Times New Roman" pitchFamily="18" charset="0"/>
                <a:cs typeface="Times New Roman" pitchFamily="18" charset="0"/>
              </a:rPr>
              <a:t> the armature core.</a:t>
            </a:r>
          </a:p>
          <a:p>
            <a:pPr>
              <a:buFont typeface="Wingdings" pitchFamily="2" charset="2"/>
              <a:buChar char="Ø"/>
            </a:pPr>
            <a:r>
              <a:rPr lang="en-US" dirty="0" smtClean="0">
                <a:latin typeface="Times New Roman" pitchFamily="18" charset="0"/>
                <a:cs typeface="Times New Roman" pitchFamily="18" charset="0"/>
              </a:rPr>
              <a:t>It collects the current from the armature conductors and passed it to the external load via brushes. </a:t>
            </a:r>
          </a:p>
          <a:p>
            <a:pPr>
              <a:buNone/>
            </a:pPr>
            <a:endParaRPr lang="en-US"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latin typeface="Times New Roman" pitchFamily="18" charset="0"/>
                <a:cs typeface="Times New Roman" pitchFamily="18" charset="0"/>
              </a:rPr>
              <a:t>6. Brushes:</a:t>
            </a:r>
          </a:p>
          <a:p>
            <a:pPr>
              <a:buFont typeface="Wingdings" pitchFamily="2" charset="2"/>
              <a:buChar char="Ø"/>
            </a:pPr>
            <a:r>
              <a:rPr lang="en-US" dirty="0" smtClean="0">
                <a:latin typeface="Times New Roman" pitchFamily="18" charset="0"/>
                <a:cs typeface="Times New Roman" pitchFamily="18" charset="0"/>
              </a:rPr>
              <a:t>Commutator is rotating. So it is not possible to connect the load directly to it.</a:t>
            </a:r>
          </a:p>
          <a:p>
            <a:pPr>
              <a:buFont typeface="Wingdings" pitchFamily="2" charset="2"/>
              <a:buChar char="Ø"/>
            </a:pPr>
            <a:r>
              <a:rPr lang="en-US" dirty="0" smtClean="0">
                <a:latin typeface="Times New Roman" pitchFamily="18" charset="0"/>
                <a:cs typeface="Times New Roman" pitchFamily="18" charset="0"/>
              </a:rPr>
              <a:t>Hence current is conducted from the armature to the external load by the carbon brushes which are held against the surface of </a:t>
            </a:r>
            <a:r>
              <a:rPr lang="en-US" dirty="0" err="1" smtClean="0">
                <a:latin typeface="Times New Roman" pitchFamily="18" charset="0"/>
                <a:cs typeface="Times New Roman" pitchFamily="18" charset="0"/>
              </a:rPr>
              <a:t>commutator</a:t>
            </a:r>
            <a:r>
              <a:rPr lang="en-US" dirty="0" smtClean="0">
                <a:latin typeface="Times New Roman" pitchFamily="18" charset="0"/>
                <a:cs typeface="Times New Roman" pitchFamily="18" charset="0"/>
              </a:rPr>
              <a:t> by springs.</a:t>
            </a:r>
            <a:endParaRPr lang="en-US"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Back EMF</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r>
              <a:rPr lang="en-US" dirty="0" smtClean="0">
                <a:latin typeface="Times New Roman" pitchFamily="18" charset="0"/>
                <a:cs typeface="Times New Roman" pitchFamily="18" charset="0"/>
              </a:rPr>
              <a:t>When the armature winding of a dc motor starts rotating in the magnetic flux produced by the field winding, it cuts the lines of magnetic flux.</a:t>
            </a:r>
          </a:p>
          <a:p>
            <a:r>
              <a:rPr lang="en-US" dirty="0" smtClean="0">
                <a:latin typeface="Times New Roman" pitchFamily="18" charset="0"/>
                <a:cs typeface="Times New Roman" pitchFamily="18" charset="0"/>
              </a:rPr>
              <a:t>Hence according to the faraday’s laws of electromagnetic induction, there will be an induced </a:t>
            </a:r>
            <a:r>
              <a:rPr lang="en-US" dirty="0" err="1" smtClean="0">
                <a:latin typeface="Times New Roman" pitchFamily="18" charset="0"/>
                <a:cs typeface="Times New Roman" pitchFamily="18" charset="0"/>
              </a:rPr>
              <a:t>emf</a:t>
            </a:r>
            <a:r>
              <a:rPr lang="en-US" dirty="0" smtClean="0">
                <a:latin typeface="Times New Roman" pitchFamily="18" charset="0"/>
                <a:cs typeface="Times New Roman" pitchFamily="18" charset="0"/>
              </a:rPr>
              <a:t> in the armature winding.</a:t>
            </a:r>
          </a:p>
          <a:p>
            <a:r>
              <a:rPr lang="en-US" dirty="0" smtClean="0">
                <a:latin typeface="Times New Roman" pitchFamily="18" charset="0"/>
                <a:cs typeface="Times New Roman" pitchFamily="18" charset="0"/>
              </a:rPr>
              <a:t>As per the Lenz’s law, this induced </a:t>
            </a:r>
            <a:r>
              <a:rPr lang="en-US" dirty="0" err="1" smtClean="0">
                <a:latin typeface="Times New Roman" pitchFamily="18" charset="0"/>
                <a:cs typeface="Times New Roman" pitchFamily="18" charset="0"/>
              </a:rPr>
              <a:t>emf</a:t>
            </a:r>
            <a:r>
              <a:rPr lang="en-US" dirty="0" smtClean="0">
                <a:latin typeface="Times New Roman" pitchFamily="18" charset="0"/>
                <a:cs typeface="Times New Roman" pitchFamily="18" charset="0"/>
              </a:rPr>
              <a:t> acts in opposite direction to the armature supply voltage. Hence this </a:t>
            </a:r>
            <a:r>
              <a:rPr lang="en-US" dirty="0" err="1" smtClean="0">
                <a:latin typeface="Times New Roman" pitchFamily="18" charset="0"/>
                <a:cs typeface="Times New Roman" pitchFamily="18" charset="0"/>
              </a:rPr>
              <a:t>emf</a:t>
            </a:r>
            <a:r>
              <a:rPr lang="en-US" dirty="0" smtClean="0">
                <a:latin typeface="Times New Roman" pitchFamily="18" charset="0"/>
                <a:cs typeface="Times New Roman" pitchFamily="18" charset="0"/>
              </a:rPr>
              <a:t> is called as the back </a:t>
            </a:r>
            <a:r>
              <a:rPr lang="en-US" dirty="0" err="1" smtClean="0">
                <a:latin typeface="Times New Roman" pitchFamily="18" charset="0"/>
                <a:cs typeface="Times New Roman" pitchFamily="18" charset="0"/>
              </a:rPr>
              <a:t>emf</a:t>
            </a:r>
            <a:r>
              <a:rPr lang="en-US" dirty="0" smtClean="0">
                <a:latin typeface="Times New Roman" pitchFamily="18" charset="0"/>
                <a:cs typeface="Times New Roman" pitchFamily="18" charset="0"/>
              </a:rPr>
              <a:t> and denoted by </a:t>
            </a:r>
            <a:r>
              <a:rPr lang="en-US" dirty="0" err="1" smtClean="0">
                <a:latin typeface="Times New Roman" pitchFamily="18" charset="0"/>
                <a:cs typeface="Times New Roman" pitchFamily="18" charset="0"/>
              </a:rPr>
              <a:t>E</a:t>
            </a:r>
            <a:r>
              <a:rPr lang="en-US" baseline="-25000" dirty="0" err="1" smtClean="0">
                <a:latin typeface="Times New Roman" pitchFamily="18" charset="0"/>
                <a:cs typeface="Times New Roman" pitchFamily="18" charset="0"/>
              </a:rPr>
              <a:t>b</a:t>
            </a:r>
            <a:r>
              <a:rPr lang="en-US" dirty="0" smtClean="0">
                <a:latin typeface="Times New Roman" pitchFamily="18" charset="0"/>
                <a:cs typeface="Times New Roman" pitchFamily="18" charset="0"/>
              </a:rPr>
              <a:t>. </a:t>
            </a:r>
          </a:p>
          <a:p>
            <a:pPr>
              <a:buNone/>
            </a:pPr>
            <a:endParaRPr lang="en-US" dirty="0" smtClean="0">
              <a:latin typeface="Times New Roman" pitchFamily="18" charset="0"/>
              <a:cs typeface="Times New Roman" pitchFamily="18" charset="0"/>
            </a:endParaRPr>
          </a:p>
        </p:txBody>
      </p:sp>
      <p:pic>
        <p:nvPicPr>
          <p:cNvPr id="11" name="Picture 10" descr="back emf.jpg"/>
          <p:cNvPicPr>
            <a:picLocks noChangeAspect="1"/>
          </p:cNvPicPr>
          <p:nvPr/>
        </p:nvPicPr>
        <p:blipFill>
          <a:blip r:embed="rId2" cstate="print"/>
          <a:stretch>
            <a:fillRect/>
          </a:stretch>
        </p:blipFill>
        <p:spPr>
          <a:xfrm>
            <a:off x="3352800" y="5791200"/>
            <a:ext cx="1257300" cy="733425"/>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smtClean="0">
                <a:latin typeface="Times New Roman" pitchFamily="18" charset="0"/>
                <a:cs typeface="Times New Roman" pitchFamily="18" charset="0"/>
              </a:rPr>
              <a:t>Significance of back </a:t>
            </a:r>
            <a:r>
              <a:rPr lang="en-US" b="1" dirty="0" err="1" smtClean="0">
                <a:latin typeface="Times New Roman" pitchFamily="18" charset="0"/>
                <a:cs typeface="Times New Roman" pitchFamily="18" charset="0"/>
              </a:rPr>
              <a:t>emf</a:t>
            </a:r>
            <a:r>
              <a:rPr lang="en-US" b="1" dirty="0" smtClean="0">
                <a:latin typeface="Times New Roman" pitchFamily="18" charset="0"/>
                <a:cs typeface="Times New Roman" pitchFamily="18" charset="0"/>
              </a:rPr>
              <a:t>:</a:t>
            </a:r>
          </a:p>
          <a:p>
            <a:pPr>
              <a:buFont typeface="Wingdings" pitchFamily="2" charset="2"/>
              <a:buChar char="Ø"/>
            </a:pPr>
            <a:r>
              <a:rPr lang="en-US" dirty="0" smtClean="0">
                <a:latin typeface="Times New Roman" pitchFamily="18" charset="0"/>
                <a:cs typeface="Times New Roman" pitchFamily="18" charset="0"/>
              </a:rPr>
              <a:t>The presence of back </a:t>
            </a:r>
            <a:r>
              <a:rPr lang="en-US" dirty="0" err="1" smtClean="0">
                <a:latin typeface="Times New Roman" pitchFamily="18" charset="0"/>
                <a:cs typeface="Times New Roman" pitchFamily="18" charset="0"/>
              </a:rPr>
              <a:t>e.m.f</a:t>
            </a:r>
            <a:r>
              <a:rPr lang="en-US" dirty="0" smtClean="0">
                <a:latin typeface="Times New Roman" pitchFamily="18" charset="0"/>
                <a:cs typeface="Times New Roman" pitchFamily="18" charset="0"/>
              </a:rPr>
              <a:t>. makes the </a:t>
            </a:r>
            <a:r>
              <a:rPr lang="en-US" dirty="0" err="1" smtClean="0">
                <a:latin typeface="Times New Roman" pitchFamily="18" charset="0"/>
                <a:cs typeface="Times New Roman" pitchFamily="18" charset="0"/>
              </a:rPr>
              <a:t>d.c</a:t>
            </a:r>
            <a:r>
              <a:rPr lang="en-US" dirty="0" smtClean="0">
                <a:latin typeface="Times New Roman" pitchFamily="18" charset="0"/>
                <a:cs typeface="Times New Roman" pitchFamily="18" charset="0"/>
              </a:rPr>
              <a:t>. motor a self -regulating machine i.e., it makes the motor to draw as much armature current as is just sufficient to develop the torque required by the load.</a:t>
            </a:r>
          </a:p>
          <a:p>
            <a:pPr marL="514350" indent="-514350">
              <a:buFont typeface="+mj-lt"/>
              <a:buAutoNum type="arabicPeriod"/>
            </a:pPr>
            <a:r>
              <a:rPr lang="en-US" dirty="0" smtClean="0">
                <a:latin typeface="Times New Roman" pitchFamily="18" charset="0"/>
                <a:cs typeface="Times New Roman" pitchFamily="18" charset="0"/>
              </a:rPr>
              <a:t>When the motor is running on no load, small torque is required to overcome the friction and </a:t>
            </a:r>
            <a:r>
              <a:rPr lang="en-US" dirty="0" err="1" smtClean="0">
                <a:latin typeface="Times New Roman" pitchFamily="18" charset="0"/>
                <a:cs typeface="Times New Roman" pitchFamily="18" charset="0"/>
              </a:rPr>
              <a:t>windage</a:t>
            </a:r>
            <a:r>
              <a:rPr lang="en-US" dirty="0" smtClean="0">
                <a:latin typeface="Times New Roman" pitchFamily="18" charset="0"/>
                <a:cs typeface="Times New Roman" pitchFamily="18" charset="0"/>
              </a:rPr>
              <a:t> losses. Therefore, the armature current </a:t>
            </a:r>
            <a:r>
              <a:rPr lang="en-US" dirty="0" err="1" smtClean="0">
                <a:latin typeface="Times New Roman" pitchFamily="18" charset="0"/>
                <a:cs typeface="Times New Roman" pitchFamily="18" charset="0"/>
              </a:rPr>
              <a:t>I</a:t>
            </a:r>
            <a:r>
              <a:rPr lang="en-US" baseline="-25000" dirty="0" err="1" smtClean="0">
                <a:latin typeface="Times New Roman" pitchFamily="18" charset="0"/>
                <a:cs typeface="Times New Roman" pitchFamily="18" charset="0"/>
              </a:rPr>
              <a:t>a</a:t>
            </a:r>
            <a:r>
              <a:rPr lang="en-US" dirty="0" smtClean="0">
                <a:latin typeface="Times New Roman" pitchFamily="18" charset="0"/>
                <a:cs typeface="Times New Roman" pitchFamily="18" charset="0"/>
              </a:rPr>
              <a:t> is small and the back </a:t>
            </a:r>
            <a:r>
              <a:rPr lang="en-US" dirty="0" err="1" smtClean="0">
                <a:latin typeface="Times New Roman" pitchFamily="18" charset="0"/>
                <a:cs typeface="Times New Roman" pitchFamily="18" charset="0"/>
              </a:rPr>
              <a:t>e.m.f</a:t>
            </a:r>
            <a:r>
              <a:rPr lang="en-US" dirty="0" smtClean="0">
                <a:latin typeface="Times New Roman" pitchFamily="18" charset="0"/>
                <a:cs typeface="Times New Roman" pitchFamily="18" charset="0"/>
              </a:rPr>
              <a:t>. is nearly equal to the applied voltage. </a:t>
            </a:r>
          </a:p>
          <a:p>
            <a:pPr marL="514350" indent="-514350">
              <a:buFont typeface="+mj-lt"/>
              <a:buAutoNum type="arabicPeriod"/>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dirty="0" smtClean="0"/>
              <a:t>2</a:t>
            </a:r>
            <a:r>
              <a:rPr lang="en-US" dirty="0" smtClean="0">
                <a:latin typeface="Times New Roman" pitchFamily="18" charset="0"/>
                <a:cs typeface="Times New Roman" pitchFamily="18" charset="0"/>
              </a:rPr>
              <a:t>. If the motor is suddenly loaded, the first effect is to cause the armature to slow down. Therefore, the speed at which the armature conductors move through the field is reduced and hence the back </a:t>
            </a:r>
            <a:r>
              <a:rPr lang="en-US" dirty="0" err="1" smtClean="0">
                <a:latin typeface="Times New Roman" pitchFamily="18" charset="0"/>
                <a:cs typeface="Times New Roman" pitchFamily="18" charset="0"/>
              </a:rPr>
              <a:t>e.m.f</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Eb</a:t>
            </a:r>
            <a:r>
              <a:rPr lang="en-US" dirty="0" smtClean="0">
                <a:latin typeface="Times New Roman" pitchFamily="18" charset="0"/>
                <a:cs typeface="Times New Roman" pitchFamily="18" charset="0"/>
              </a:rPr>
              <a:t> falls. The decreased back </a:t>
            </a:r>
            <a:r>
              <a:rPr lang="en-US" dirty="0" err="1" smtClean="0">
                <a:latin typeface="Times New Roman" pitchFamily="18" charset="0"/>
                <a:cs typeface="Times New Roman" pitchFamily="18" charset="0"/>
              </a:rPr>
              <a:t>e.m.f</a:t>
            </a:r>
            <a:r>
              <a:rPr lang="en-US" dirty="0" smtClean="0">
                <a:latin typeface="Times New Roman" pitchFamily="18" charset="0"/>
                <a:cs typeface="Times New Roman" pitchFamily="18" charset="0"/>
              </a:rPr>
              <a:t>. allows a larger current to flow through the armature and larger current means increased driving torque. Thus, the driving torque increases as the motor slows down. The motor will stop slowing down when the armature current is just sufficient to produce the increased torque required by the load.</a:t>
            </a:r>
            <a:endParaRPr lang="en-US"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Course outcome</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None/>
            </a:pPr>
            <a:r>
              <a:rPr lang="en-US" dirty="0" smtClean="0">
                <a:latin typeface="Times New Roman" pitchFamily="18" charset="0"/>
                <a:cs typeface="Times New Roman" pitchFamily="18" charset="0"/>
              </a:rPr>
              <a:t>C403.4: Identify and select various electrical 	machines based on their characteristics 	and applications</a:t>
            </a:r>
            <a:endParaRPr lang="en-US"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dirty="0" smtClean="0"/>
              <a:t>3</a:t>
            </a:r>
            <a:r>
              <a:rPr lang="en-US" dirty="0" smtClean="0">
                <a:latin typeface="Times New Roman" pitchFamily="18" charset="0"/>
                <a:cs typeface="Times New Roman" pitchFamily="18" charset="0"/>
              </a:rPr>
              <a:t>. If the load on the motor is decreased, the driving torque is momentarily in excess of the requirement so that armature is accelerated. As the armature speed increases, the back </a:t>
            </a:r>
            <a:r>
              <a:rPr lang="en-US" dirty="0" err="1" smtClean="0">
                <a:latin typeface="Times New Roman" pitchFamily="18" charset="0"/>
                <a:cs typeface="Times New Roman" pitchFamily="18" charset="0"/>
              </a:rPr>
              <a:t>e.m.f</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Eb</a:t>
            </a:r>
            <a:r>
              <a:rPr lang="en-US" dirty="0" smtClean="0">
                <a:latin typeface="Times New Roman" pitchFamily="18" charset="0"/>
                <a:cs typeface="Times New Roman" pitchFamily="18" charset="0"/>
              </a:rPr>
              <a:t> also increases and causes the armature current </a:t>
            </a:r>
            <a:r>
              <a:rPr lang="en-US" dirty="0" err="1" smtClean="0">
                <a:latin typeface="Times New Roman" pitchFamily="18" charset="0"/>
                <a:cs typeface="Times New Roman" pitchFamily="18" charset="0"/>
              </a:rPr>
              <a:t>Ia</a:t>
            </a:r>
            <a:r>
              <a:rPr lang="en-US" dirty="0" smtClean="0">
                <a:latin typeface="Times New Roman" pitchFamily="18" charset="0"/>
                <a:cs typeface="Times New Roman" pitchFamily="18" charset="0"/>
              </a:rPr>
              <a:t> to decrease. The motor will stop accelerating when the armature current is just sufficient to produce the reduced torque required by the load. It follows, therefore, that back </a:t>
            </a:r>
            <a:r>
              <a:rPr lang="en-US" dirty="0" err="1" smtClean="0">
                <a:latin typeface="Times New Roman" pitchFamily="18" charset="0"/>
                <a:cs typeface="Times New Roman" pitchFamily="18" charset="0"/>
              </a:rPr>
              <a:t>e.m.f</a:t>
            </a:r>
            <a:r>
              <a:rPr lang="en-US" dirty="0" smtClean="0">
                <a:latin typeface="Times New Roman" pitchFamily="18" charset="0"/>
                <a:cs typeface="Times New Roman" pitchFamily="18" charset="0"/>
              </a:rPr>
              <a:t>. in a </a:t>
            </a:r>
            <a:r>
              <a:rPr lang="en-US" dirty="0" err="1" smtClean="0">
                <a:latin typeface="Times New Roman" pitchFamily="18" charset="0"/>
                <a:cs typeface="Times New Roman" pitchFamily="18" charset="0"/>
              </a:rPr>
              <a:t>d.c</a:t>
            </a:r>
            <a:r>
              <a:rPr lang="en-US" dirty="0" smtClean="0">
                <a:latin typeface="Times New Roman" pitchFamily="18" charset="0"/>
                <a:cs typeface="Times New Roman" pitchFamily="18" charset="0"/>
              </a:rPr>
              <a:t>. motor regulates the flow of armature current i.e., it automatically changes the armature current to meet the Load requirement.</a:t>
            </a:r>
            <a:endParaRPr lang="en-US"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latin typeface="Times New Roman" pitchFamily="18" charset="0"/>
                <a:cs typeface="Times New Roman" pitchFamily="18" charset="0"/>
              </a:rPr>
              <a:t>Introduction</a:t>
            </a:r>
            <a:endParaRPr lang="en-US" sz="48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r>
              <a:rPr lang="en-US" dirty="0" smtClean="0">
                <a:latin typeface="Times New Roman" pitchFamily="18" charset="0"/>
                <a:cs typeface="Times New Roman" pitchFamily="18" charset="0"/>
              </a:rPr>
              <a:t>The Dc machines are of two types namely DC generators and DC motors.</a:t>
            </a:r>
          </a:p>
          <a:p>
            <a:r>
              <a:rPr lang="en-US" dirty="0" smtClean="0">
                <a:latin typeface="Times New Roman" pitchFamily="18" charset="0"/>
                <a:cs typeface="Times New Roman" pitchFamily="18" charset="0"/>
              </a:rPr>
              <a:t>A DC generators converts mechanical energy into electrical energy whereas a DC motor converts the electrical energy into mechanical energy.</a:t>
            </a:r>
          </a:p>
          <a:p>
            <a:r>
              <a:rPr lang="en-US" dirty="0" smtClean="0">
                <a:latin typeface="Times New Roman" pitchFamily="18" charset="0"/>
                <a:cs typeface="Times New Roman" pitchFamily="18" charset="0"/>
              </a:rPr>
              <a:t>In order to understand the operating principle of a DC motor, it is necessary to understand how does a current carrying conductor experience a force, when kept in a magnetic field.  </a:t>
            </a:r>
            <a:endParaRPr lang="en-US"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latin typeface="Times New Roman" pitchFamily="18" charset="0"/>
                <a:cs typeface="Times New Roman" pitchFamily="18" charset="0"/>
              </a:rPr>
              <a:t>Force on current carrying conductor:</a:t>
            </a:r>
          </a:p>
          <a:p>
            <a:pPr>
              <a:buFont typeface="Wingdings" pitchFamily="2" charset="2"/>
              <a:buChar char="Ø"/>
            </a:pPr>
            <a:r>
              <a:rPr lang="en-US" dirty="0" smtClean="0">
                <a:latin typeface="Times New Roman" pitchFamily="18" charset="0"/>
                <a:cs typeface="Times New Roman" pitchFamily="18" charset="0"/>
              </a:rPr>
              <a:t>If a straight conductor is placed in the magnetic field produced by  a permanent magnet, the current flowing through a conductor in anti clockwise direction.</a:t>
            </a:r>
          </a:p>
          <a:p>
            <a:pPr>
              <a:buFont typeface="Wingdings" pitchFamily="2" charset="2"/>
              <a:buChar char="Ø"/>
            </a:pPr>
            <a:r>
              <a:rPr lang="en-US" dirty="0" smtClean="0">
                <a:latin typeface="Times New Roman" pitchFamily="18" charset="0"/>
                <a:cs typeface="Times New Roman" pitchFamily="18" charset="0"/>
              </a:rPr>
              <a:t>Due to the presence of two magnetic fields simultaneously, an interaction between them will take place as shown in fig.(1).</a:t>
            </a:r>
            <a:endParaRPr lang="en-US"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field.png"/>
          <p:cNvPicPr>
            <a:picLocks noGrp="1" noChangeAspect="1"/>
          </p:cNvPicPr>
          <p:nvPr>
            <p:ph idx="1"/>
          </p:nvPr>
        </p:nvPicPr>
        <p:blipFill>
          <a:blip r:embed="rId2" cstate="print"/>
          <a:stretch>
            <a:fillRect/>
          </a:stretch>
        </p:blipFill>
        <p:spPr>
          <a:xfrm>
            <a:off x="762000" y="2209800"/>
            <a:ext cx="6934200" cy="2895600"/>
          </a:xfrm>
        </p:spPr>
      </p:pic>
      <p:sp>
        <p:nvSpPr>
          <p:cNvPr id="5" name="TextBox 4"/>
          <p:cNvSpPr txBox="1"/>
          <p:nvPr/>
        </p:nvSpPr>
        <p:spPr>
          <a:xfrm>
            <a:off x="838200" y="5181600"/>
            <a:ext cx="6858000" cy="369332"/>
          </a:xfrm>
          <a:prstGeom prst="rect">
            <a:avLst/>
          </a:prstGeom>
          <a:noFill/>
        </p:spPr>
        <p:txBody>
          <a:bodyPr wrap="square" rtlCol="0">
            <a:spAutoFit/>
          </a:bodyPr>
          <a:lstStyle/>
          <a:p>
            <a:r>
              <a:rPr lang="en-US" b="1" dirty="0" smtClean="0">
                <a:latin typeface="Times New Roman" pitchFamily="18" charset="0"/>
                <a:cs typeface="Times New Roman" pitchFamily="18" charset="0"/>
              </a:rPr>
              <a:t>Fig.1(a): Interaction of the fields                    Fig.1(b):Resultant field</a:t>
            </a:r>
            <a:endParaRPr lang="en-US" b="1"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smtClean="0">
                <a:latin typeface="Times New Roman" pitchFamily="18" charset="0"/>
                <a:cs typeface="Times New Roman" pitchFamily="18" charset="0"/>
              </a:rPr>
              <a:t>As shown in fig.(1), the flux lines produced by the magnet and the conductor are in opposite direction to each other at left side and hence cancel each other. Therefore the no of flux lines at left side will reduced.</a:t>
            </a:r>
          </a:p>
          <a:p>
            <a:pPr>
              <a:buFont typeface="Wingdings" pitchFamily="2" charset="2"/>
              <a:buChar char="Ø"/>
            </a:pPr>
            <a:r>
              <a:rPr lang="en-US" dirty="0" smtClean="0">
                <a:latin typeface="Times New Roman" pitchFamily="18" charset="0"/>
                <a:cs typeface="Times New Roman" pitchFamily="18" charset="0"/>
              </a:rPr>
              <a:t>At the right side, the individual fields are in the same direction, hence will add or strengthen each other. Therefore the no. of  flux lines at right side will increase.</a:t>
            </a:r>
            <a:endParaRPr lang="en-US"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latin typeface="Times New Roman" pitchFamily="18" charset="0"/>
                <a:cs typeface="Times New Roman" pitchFamily="18" charset="0"/>
              </a:rPr>
              <a:t>Magnitude of Force:</a:t>
            </a:r>
          </a:p>
          <a:p>
            <a:pPr>
              <a:buFont typeface="Wingdings" pitchFamily="2" charset="2"/>
              <a:buChar char="Ø"/>
            </a:pPr>
            <a:r>
              <a:rPr lang="en-US" dirty="0" smtClean="0">
                <a:latin typeface="Times New Roman" pitchFamily="18" charset="0"/>
                <a:cs typeface="Times New Roman" pitchFamily="18" charset="0"/>
              </a:rPr>
              <a:t>The magnitude of the force experienced by the current carrying conductor placed in the magnetic field is given by,</a:t>
            </a:r>
          </a:p>
          <a:p>
            <a:pPr>
              <a:buNone/>
            </a:pPr>
            <a:r>
              <a:rPr lang="en-US" dirty="0" smtClean="0">
                <a:latin typeface="Times New Roman" pitchFamily="18" charset="0"/>
                <a:cs typeface="Times New Roman" pitchFamily="18" charset="0"/>
              </a:rPr>
              <a:t>                      F = </a:t>
            </a:r>
            <a:r>
              <a:rPr lang="en-US" dirty="0" err="1" smtClean="0">
                <a:latin typeface="Times New Roman" pitchFamily="18" charset="0"/>
                <a:cs typeface="Times New Roman" pitchFamily="18" charset="0"/>
              </a:rPr>
              <a:t>BI</a:t>
            </a:r>
            <a:r>
              <a:rPr lang="en-US" i="1" dirty="0" err="1" smtClean="0">
                <a:latin typeface="Times New Roman" pitchFamily="18" charset="0"/>
                <a:cs typeface="Times New Roman" pitchFamily="18" charset="0"/>
              </a:rPr>
              <a:t>l</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Newton</a:t>
            </a:r>
          </a:p>
          <a:p>
            <a:pPr>
              <a:buNone/>
            </a:pPr>
            <a:r>
              <a:rPr lang="en-US" dirty="0" smtClean="0">
                <a:latin typeface="Times New Roman" pitchFamily="18" charset="0"/>
                <a:cs typeface="Times New Roman" pitchFamily="18" charset="0"/>
              </a:rPr>
              <a:t>    Where B = Flux density produced by Magnet</a:t>
            </a:r>
          </a:p>
          <a:p>
            <a:pPr>
              <a:buNone/>
            </a:pPr>
            <a:r>
              <a:rPr lang="en-US" dirty="0" smtClean="0">
                <a:latin typeface="Times New Roman" pitchFamily="18" charset="0"/>
                <a:cs typeface="Times New Roman" pitchFamily="18" charset="0"/>
              </a:rPr>
              <a:t>                  I = current flowing through conductor</a:t>
            </a:r>
          </a:p>
          <a:p>
            <a:pPr>
              <a:buNone/>
            </a:pP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l </a:t>
            </a:r>
            <a:r>
              <a:rPr lang="en-US" dirty="0" smtClean="0">
                <a:latin typeface="Times New Roman" pitchFamily="18" charset="0"/>
                <a:cs typeface="Times New Roman" pitchFamily="18" charset="0"/>
              </a:rPr>
              <a:t>= Length of the conductor</a:t>
            </a:r>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b="1" dirty="0" smtClean="0">
                <a:latin typeface="Times New Roman" pitchFamily="18" charset="0"/>
                <a:cs typeface="Times New Roman" pitchFamily="18" charset="0"/>
              </a:rPr>
              <a:t>Direction of force:</a:t>
            </a:r>
          </a:p>
          <a:p>
            <a:pPr>
              <a:buFont typeface="Wingdings" pitchFamily="2" charset="2"/>
              <a:buChar char="Ø"/>
            </a:pPr>
            <a:r>
              <a:rPr lang="en-US" dirty="0" smtClean="0">
                <a:latin typeface="Times New Roman" pitchFamily="18" charset="0"/>
                <a:cs typeface="Times New Roman" pitchFamily="18" charset="0"/>
              </a:rPr>
              <a:t>The direction of rotation of a motor depends on the direction of force exerted on the </a:t>
            </a:r>
            <a:r>
              <a:rPr lang="en-US" dirty="0" err="1" smtClean="0">
                <a:latin typeface="Times New Roman" pitchFamily="18" charset="0"/>
                <a:cs typeface="Times New Roman" pitchFamily="18" charset="0"/>
              </a:rPr>
              <a:t>the</a:t>
            </a:r>
            <a:r>
              <a:rPr lang="en-US" dirty="0" smtClean="0">
                <a:latin typeface="Times New Roman" pitchFamily="18" charset="0"/>
                <a:cs typeface="Times New Roman" pitchFamily="18" charset="0"/>
              </a:rPr>
              <a:t> armature winding and the direction of force experienced by a current carrying conductor is given by Fleming’s left hand rule.</a:t>
            </a:r>
          </a:p>
          <a:p>
            <a:pPr>
              <a:buFont typeface="Wingdings" pitchFamily="2" charset="2"/>
              <a:buChar char="Ø"/>
            </a:pPr>
            <a:r>
              <a:rPr lang="en-US" dirty="0" smtClean="0">
                <a:latin typeface="Times New Roman" pitchFamily="18" charset="0"/>
                <a:cs typeface="Times New Roman" pitchFamily="18" charset="0"/>
              </a:rPr>
              <a:t>Statement of Fleming’s left hand rule:</a:t>
            </a:r>
          </a:p>
          <a:p>
            <a:pPr>
              <a:buNone/>
            </a:pPr>
            <a:r>
              <a:rPr lang="en-US" dirty="0" smtClean="0">
                <a:latin typeface="Times New Roman" pitchFamily="18" charset="0"/>
                <a:cs typeface="Times New Roman" pitchFamily="18" charset="0"/>
              </a:rPr>
              <a:t>    It states that if the first three fingers of the left hand are held mutually at right angles to each other and if index finger indicates the direction of the magnetic field, and if middle finger indicates the direction of current flowing through the conductor, then thumb indicates the direction of force exerted on the conductor. This is shown in fig (2).</a:t>
            </a:r>
          </a:p>
          <a:p>
            <a:pPr>
              <a:buNone/>
            </a:pP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fleming-left-hand-rule.png"/>
          <p:cNvPicPr>
            <a:picLocks noGrp="1" noChangeAspect="1"/>
          </p:cNvPicPr>
          <p:nvPr>
            <p:ph idx="1"/>
          </p:nvPr>
        </p:nvPicPr>
        <p:blipFill>
          <a:blip r:embed="rId2" cstate="print"/>
          <a:stretch>
            <a:fillRect/>
          </a:stretch>
        </p:blipFill>
        <p:spPr>
          <a:xfrm>
            <a:off x="2057400" y="2057400"/>
            <a:ext cx="5029200" cy="3505200"/>
          </a:xfrm>
        </p:spPr>
      </p:pic>
      <p:sp>
        <p:nvSpPr>
          <p:cNvPr id="5" name="TextBox 4"/>
          <p:cNvSpPr txBox="1"/>
          <p:nvPr/>
        </p:nvSpPr>
        <p:spPr>
          <a:xfrm>
            <a:off x="2133600" y="5715000"/>
            <a:ext cx="4800600" cy="369332"/>
          </a:xfrm>
          <a:prstGeom prst="rect">
            <a:avLst/>
          </a:prstGeom>
          <a:noFill/>
        </p:spPr>
        <p:txBody>
          <a:bodyPr wrap="square" rtlCol="0">
            <a:spAutoFit/>
          </a:bodyPr>
          <a:lstStyle/>
          <a:p>
            <a:pPr algn="ctr"/>
            <a:r>
              <a:rPr lang="en-US" b="1" dirty="0" smtClean="0">
                <a:latin typeface="Times New Roman" pitchFamily="18" charset="0"/>
                <a:cs typeface="Times New Roman" pitchFamily="18" charset="0"/>
              </a:rPr>
              <a:t>Fig.(2):Fleming’s left hand rule thumb</a:t>
            </a:r>
            <a:endParaRPr lang="en-US" b="1"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402</TotalTime>
  <Words>1192</Words>
  <Application>Microsoft Office PowerPoint</Application>
  <PresentationFormat>On-screen Show (4:3)</PresentationFormat>
  <Paragraphs>72</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Slide 1</vt:lpstr>
      <vt:lpstr>Course outcome</vt:lpstr>
      <vt:lpstr>Introduction</vt:lpstr>
      <vt:lpstr>Slide 4</vt:lpstr>
      <vt:lpstr>Slide 5</vt:lpstr>
      <vt:lpstr>Slide 6</vt:lpstr>
      <vt:lpstr>Slide 7</vt:lpstr>
      <vt:lpstr>Slide 8</vt:lpstr>
      <vt:lpstr>Slide 9</vt:lpstr>
      <vt:lpstr>Windings in DC Machine</vt:lpstr>
      <vt:lpstr>DC Motor</vt:lpstr>
      <vt:lpstr>Construction of DC Motor</vt:lpstr>
      <vt:lpstr>Slide 13</vt:lpstr>
      <vt:lpstr>Slide 14</vt:lpstr>
      <vt:lpstr>Slide 15</vt:lpstr>
      <vt:lpstr>Slide 16</vt:lpstr>
      <vt:lpstr>Back EMF</vt:lpstr>
      <vt:lpstr>Slide 18</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PCP</dc:creator>
  <cp:lastModifiedBy>Admin</cp:lastModifiedBy>
  <cp:revision>50</cp:revision>
  <dcterms:created xsi:type="dcterms:W3CDTF">2006-08-16T00:00:00Z</dcterms:created>
  <dcterms:modified xsi:type="dcterms:W3CDTF">2019-11-07T07:36:58Z</dcterms:modified>
</cp:coreProperties>
</file>