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305" r:id="rId2"/>
    <p:sldId id="257" r:id="rId3"/>
    <p:sldId id="258" r:id="rId4"/>
    <p:sldId id="259" r:id="rId5"/>
    <p:sldId id="260" r:id="rId6"/>
    <p:sldId id="261" r:id="rId7"/>
    <p:sldId id="262" r:id="rId8"/>
    <p:sldId id="263" r:id="rId9"/>
    <p:sldId id="264" r:id="rId10"/>
    <p:sldId id="265" r:id="rId11"/>
    <p:sldId id="266" r:id="rId12"/>
    <p:sldId id="267" r:id="rId13"/>
    <p:sldId id="30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D3EF9-7F89-41A5-A44F-38972C11D015}" type="datetimeFigureOut">
              <a:rPr lang="en-GB" smtClean="0"/>
              <a:pPr/>
              <a:t>10/11/2019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439867-D4FB-4D5F-A346-05898B08697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501CDFB-EE96-4B64-8936-F882767E51F4}" type="datetime1">
              <a:rPr lang="en-US" smtClean="0"/>
              <a:pPr/>
              <a:t>11/10/2019</a:t>
            </a:fld>
            <a:endParaRPr lang="en-US" dirty="0"/>
          </a:p>
        </p:txBody>
      </p:sp>
      <p:sp>
        <p:nvSpPr>
          <p:cNvPr id="19" name="Footer Placeholder 18"/>
          <p:cNvSpPr>
            <a:spLocks noGrp="1"/>
          </p:cNvSpPr>
          <p:nvPr>
            <p:ph type="ftr" sz="quarter" idx="11"/>
          </p:nvPr>
        </p:nvSpPr>
        <p:spPr/>
        <p:txBody>
          <a:bodyPr/>
          <a:lstStyle>
            <a:lvl1pPr algn="ctr">
              <a:defRPr/>
            </a:lvl1pPr>
          </a:lstStyle>
          <a:p>
            <a:r>
              <a:rPr lang="en-US" dirty="0" smtClean="0"/>
              <a:t>Electrical Machines</a:t>
            </a:r>
            <a:endParaRPr lang="en-US" dirty="0"/>
          </a:p>
        </p:txBody>
      </p:sp>
      <p:sp>
        <p:nvSpPr>
          <p:cNvPr id="27" name="Slide Number Placeholder 26"/>
          <p:cNvSpPr>
            <a:spLocks noGrp="1"/>
          </p:cNvSpPr>
          <p:nvPr>
            <p:ph type="sldNum" sz="quarter" idx="12"/>
          </p:nvPr>
        </p:nvSpPr>
        <p:spPr/>
        <p:txBody>
          <a:bodyPr/>
          <a:lstStyle/>
          <a:p>
            <a:fld id="{24248189-107B-4C4E-8D0E-4520DD375616}" type="slidenum">
              <a:rPr lang="en-US" smtClean="0"/>
              <a:pPr/>
              <a:t>‹#›</a:t>
            </a:fld>
            <a:endParaRPr lang="en-US"/>
          </a:p>
        </p:txBody>
      </p:sp>
      <p:pic>
        <p:nvPicPr>
          <p:cNvPr id="7" name="Picture 6" descr="D:\General\upil_logo.tiff"/>
          <p:cNvPicPr>
            <a:picLocks noChangeAspect="1" noChangeArrowheads="1"/>
          </p:cNvPicPr>
          <p:nvPr userDrawn="1"/>
        </p:nvPicPr>
        <p:blipFill>
          <a:blip r:embed="rId2" cstate="print"/>
          <a:srcRect/>
          <a:stretch>
            <a:fillRect/>
          </a:stretch>
        </p:blipFill>
        <p:spPr bwMode="auto">
          <a:xfrm>
            <a:off x="457200" y="6324600"/>
            <a:ext cx="404813" cy="42862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B91E2E-9BBE-44AB-938F-C545F0BF662C}" type="datetime1">
              <a:rPr lang="en-US" smtClean="0"/>
              <a:pPr/>
              <a:t>11/10/2019</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
        <p:nvSpPr>
          <p:cNvPr id="6" name="Slide Number Placeholder 5"/>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E73F70-E87C-45DF-B786-1C7FFC055DF0}" type="datetime1">
              <a:rPr lang="en-US" smtClean="0"/>
              <a:pPr/>
              <a:t>11/10/2019</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
        <p:nvSpPr>
          <p:cNvPr id="6" name="Slide Number Placeholder 5"/>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74B8DC-1BB9-4CCE-9C63-2798EA7511DF}" type="datetime1">
              <a:rPr lang="en-US" smtClean="0"/>
              <a:pPr/>
              <a:t>11/10/2019</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
        <p:nvSpPr>
          <p:cNvPr id="6" name="Slide Number Placeholder 5"/>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F71E37-FE83-4A14-B57E-F758D283FBDA}" type="datetime1">
              <a:rPr lang="en-US" smtClean="0"/>
              <a:pPr/>
              <a:t>11/10/2019</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
        <p:nvSpPr>
          <p:cNvPr id="6" name="Slide Number Placeholder 5"/>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732172-4932-44E4-816D-51F96270F532}" type="datetime1">
              <a:rPr lang="en-US" smtClean="0"/>
              <a:pPr/>
              <a:t>11/10/2019</a:t>
            </a:fld>
            <a:endParaRPr lang="en-US"/>
          </a:p>
        </p:txBody>
      </p:sp>
      <p:sp>
        <p:nvSpPr>
          <p:cNvPr id="6" name="Footer Placeholder 5"/>
          <p:cNvSpPr>
            <a:spLocks noGrp="1"/>
          </p:cNvSpPr>
          <p:nvPr>
            <p:ph type="ftr" sz="quarter" idx="11"/>
          </p:nvPr>
        </p:nvSpPr>
        <p:spPr/>
        <p:txBody>
          <a:bodyPr/>
          <a:lstStyle/>
          <a:p>
            <a:r>
              <a:rPr lang="en-US" smtClean="0"/>
              <a:t>Electrical Machines</a:t>
            </a:r>
            <a:endParaRPr lang="en-US"/>
          </a:p>
        </p:txBody>
      </p:sp>
      <p:sp>
        <p:nvSpPr>
          <p:cNvPr id="7" name="Slide Number Placeholder 6"/>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EDAE4C-58A7-42CB-9974-CD71077A9133}" type="datetime1">
              <a:rPr lang="en-US" smtClean="0"/>
              <a:pPr/>
              <a:t>11/10/2019</a:t>
            </a:fld>
            <a:endParaRPr lang="en-US"/>
          </a:p>
        </p:txBody>
      </p:sp>
      <p:sp>
        <p:nvSpPr>
          <p:cNvPr id="8" name="Footer Placeholder 7"/>
          <p:cNvSpPr>
            <a:spLocks noGrp="1"/>
          </p:cNvSpPr>
          <p:nvPr>
            <p:ph type="ftr" sz="quarter" idx="11"/>
          </p:nvPr>
        </p:nvSpPr>
        <p:spPr/>
        <p:txBody>
          <a:bodyPr/>
          <a:lstStyle/>
          <a:p>
            <a:r>
              <a:rPr lang="en-US" smtClean="0"/>
              <a:t>Electrical Machines</a:t>
            </a:r>
            <a:endParaRPr lang="en-US"/>
          </a:p>
        </p:txBody>
      </p:sp>
      <p:sp>
        <p:nvSpPr>
          <p:cNvPr id="9" name="Slide Number Placeholder 8"/>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D1859A0-FC43-48EE-972E-4E4B5C5DB2EA}" type="datetime1">
              <a:rPr lang="en-US" smtClean="0"/>
              <a:pPr/>
              <a:t>11/10/2019</a:t>
            </a:fld>
            <a:endParaRPr lang="en-US"/>
          </a:p>
        </p:txBody>
      </p:sp>
      <p:sp>
        <p:nvSpPr>
          <p:cNvPr id="4" name="Footer Placeholder 3"/>
          <p:cNvSpPr>
            <a:spLocks noGrp="1"/>
          </p:cNvSpPr>
          <p:nvPr>
            <p:ph type="ftr" sz="quarter" idx="11"/>
          </p:nvPr>
        </p:nvSpPr>
        <p:spPr/>
        <p:txBody>
          <a:bodyPr/>
          <a:lstStyle/>
          <a:p>
            <a:r>
              <a:rPr lang="en-US" smtClean="0"/>
              <a:t>Electrical Machines</a:t>
            </a:r>
            <a:endParaRPr lang="en-US"/>
          </a:p>
        </p:txBody>
      </p:sp>
      <p:sp>
        <p:nvSpPr>
          <p:cNvPr id="5" name="Slide Number Placeholder 4"/>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5D178-6C00-4B3D-A4ED-DF2B536F8FA6}" type="datetime1">
              <a:rPr lang="en-US" smtClean="0"/>
              <a:pPr/>
              <a:t>11/10/2019</a:t>
            </a:fld>
            <a:endParaRPr lang="en-US"/>
          </a:p>
        </p:txBody>
      </p:sp>
      <p:sp>
        <p:nvSpPr>
          <p:cNvPr id="3" name="Footer Placeholder 2"/>
          <p:cNvSpPr>
            <a:spLocks noGrp="1"/>
          </p:cNvSpPr>
          <p:nvPr>
            <p:ph type="ftr" sz="quarter" idx="11"/>
          </p:nvPr>
        </p:nvSpPr>
        <p:spPr/>
        <p:txBody>
          <a:bodyPr/>
          <a:lstStyle/>
          <a:p>
            <a:r>
              <a:rPr lang="en-US" smtClean="0"/>
              <a:t>Electrical Machines</a:t>
            </a:r>
            <a:endParaRPr lang="en-US"/>
          </a:p>
        </p:txBody>
      </p:sp>
      <p:sp>
        <p:nvSpPr>
          <p:cNvPr id="4" name="Slide Number Placeholder 3"/>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5D9161A-605F-41EE-AC7E-247352AAC035}" type="datetime1">
              <a:rPr lang="en-US" smtClean="0"/>
              <a:pPr/>
              <a:t>11/10/2019</a:t>
            </a:fld>
            <a:endParaRPr lang="en-US"/>
          </a:p>
        </p:txBody>
      </p:sp>
      <p:sp>
        <p:nvSpPr>
          <p:cNvPr id="6" name="Footer Placeholder 5"/>
          <p:cNvSpPr>
            <a:spLocks noGrp="1"/>
          </p:cNvSpPr>
          <p:nvPr>
            <p:ph type="ftr" sz="quarter" idx="11"/>
          </p:nvPr>
        </p:nvSpPr>
        <p:spPr/>
        <p:txBody>
          <a:bodyPr/>
          <a:lstStyle/>
          <a:p>
            <a:r>
              <a:rPr lang="en-US" smtClean="0"/>
              <a:t>Electrical Machines</a:t>
            </a:r>
            <a:endParaRPr lang="en-US"/>
          </a:p>
        </p:txBody>
      </p:sp>
      <p:sp>
        <p:nvSpPr>
          <p:cNvPr id="7" name="Slide Number Placeholder 6"/>
          <p:cNvSpPr>
            <a:spLocks noGrp="1"/>
          </p:cNvSpPr>
          <p:nvPr>
            <p:ph type="sldNum" sz="quarter" idx="12"/>
          </p:nvPr>
        </p:nvSpPr>
        <p:spPr/>
        <p:txBody>
          <a:bodyPr/>
          <a:lstStyle/>
          <a:p>
            <a:fld id="{24248189-107B-4C4E-8D0E-4520DD3756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22168ED-ED56-4E51-9943-16352D0580C7}" type="datetime1">
              <a:rPr lang="en-US" smtClean="0"/>
              <a:pPr/>
              <a:t>11/10/2019</a:t>
            </a:fld>
            <a:endParaRPr lang="en-US"/>
          </a:p>
        </p:txBody>
      </p:sp>
      <p:sp>
        <p:nvSpPr>
          <p:cNvPr id="6" name="Footer Placeholder 5"/>
          <p:cNvSpPr>
            <a:spLocks noGrp="1"/>
          </p:cNvSpPr>
          <p:nvPr>
            <p:ph type="ftr" sz="quarter" idx="11"/>
          </p:nvPr>
        </p:nvSpPr>
        <p:spPr/>
        <p:txBody>
          <a:bodyPr/>
          <a:lstStyle/>
          <a:p>
            <a:r>
              <a:rPr lang="en-US" smtClean="0"/>
              <a:t>Electrical Machines</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248189-107B-4C4E-8D0E-4520DD37561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4725F2-F900-42AD-A468-0063A2B1AC92}" type="datetime1">
              <a:rPr lang="en-US" smtClean="0"/>
              <a:pPr/>
              <a:t>11/10/2019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Electrical Machines</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248189-107B-4C4E-8D0E-4520DD37561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a:latin typeface="Cambria" panose="02040503050406030204" charset="0"/>
                <a:cs typeface="Cambria" panose="02040503050406030204" charset="0"/>
              </a:rPr>
              <a:t>JCT College of Engineering &amp; Technology, Pichanur, Coimbatore-641105.</a:t>
            </a:r>
          </a:p>
        </p:txBody>
      </p:sp>
      <p:sp>
        <p:nvSpPr>
          <p:cNvPr id="3" name="Content Placeholder 2"/>
          <p:cNvSpPr>
            <a:spLocks noGrp="1"/>
          </p:cNvSpPr>
          <p:nvPr>
            <p:ph idx="1"/>
          </p:nvPr>
        </p:nvSpPr>
        <p:spPr>
          <a:xfrm>
            <a:off x="457200" y="2289810"/>
            <a:ext cx="8229600" cy="4034790"/>
          </a:xfrm>
        </p:spPr>
        <p:txBody>
          <a:bodyPr/>
          <a:lstStyle/>
          <a:p>
            <a:pPr marL="0" indent="0">
              <a:buNone/>
            </a:pPr>
            <a:r>
              <a:rPr lang="en-US"/>
              <a:t>Electrical Machines- II</a:t>
            </a:r>
          </a:p>
          <a:p>
            <a:pPr marL="0" indent="0">
              <a:buNone/>
            </a:pPr>
            <a:endParaRPr lang="en-US"/>
          </a:p>
          <a:p>
            <a:pPr marL="0" indent="0">
              <a:buNone/>
            </a:pPr>
            <a:r>
              <a:rPr lang="en-US"/>
              <a:t>Faculty Name : S.Umar Muktar.</a:t>
            </a:r>
          </a:p>
          <a:p>
            <a:pPr marL="0" indent="0">
              <a:buNone/>
            </a:pPr>
            <a:r>
              <a:rPr lang="en-US"/>
              <a:t>Designation    : Assistant Professor,</a:t>
            </a:r>
          </a:p>
          <a:p>
            <a:pPr marL="0" indent="0">
              <a:buNone/>
            </a:pPr>
            <a:r>
              <a:rPr lang="en-US"/>
              <a:t>Year/Sem         : III/V</a:t>
            </a:r>
          </a:p>
          <a:p>
            <a:pPr marL="0" indent="0">
              <a:buNone/>
            </a:pPr>
            <a:r>
              <a:rPr lang="en-US"/>
              <a:t>Dept : EEE</a:t>
            </a:r>
          </a:p>
        </p:txBody>
      </p:sp>
      <p:sp>
        <p:nvSpPr>
          <p:cNvPr id="4" name="Footer Placeholder 3"/>
          <p:cNvSpPr>
            <a:spLocks noGrp="1"/>
          </p:cNvSpPr>
          <p:nvPr>
            <p:ph type="ftr" sz="quarter" idx="11"/>
          </p:nvPr>
        </p:nvSpPr>
        <p:spPr/>
        <p:txBody>
          <a:bodyPr/>
          <a:lstStyle/>
          <a:p>
            <a:r>
              <a:rPr lang="en-US" smtClean="0"/>
              <a:t>Electrical Machines</a:t>
            </a:r>
            <a:endParaRPr lang="en-US"/>
          </a:p>
        </p:txBody>
      </p:sp>
      <p:sp>
        <p:nvSpPr>
          <p:cNvPr id="5" name="Slide Number Placeholder 4"/>
          <p:cNvSpPr>
            <a:spLocks noGrp="1"/>
          </p:cNvSpPr>
          <p:nvPr>
            <p:ph type="sldNum" sz="quarter" idx="12"/>
          </p:nvPr>
        </p:nvSpPr>
        <p:spPr/>
        <p:txBody>
          <a:bodyPr/>
          <a:lstStyle/>
          <a:p>
            <a:fld id="{24248189-107B-4C4E-8D0E-4520DD375616}"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533400"/>
            <a:ext cx="7924800" cy="5486400"/>
          </a:xfrm>
        </p:spPr>
        <p:txBody>
          <a:bodyPr>
            <a:normAutofit/>
          </a:bodyPr>
          <a:lstStyle/>
          <a:p>
            <a:pPr algn="l"/>
            <a:endParaRPr lang="en-US" sz="4000" b="1" dirty="0" smtClean="0">
              <a:solidFill>
                <a:schemeClr val="tx1"/>
              </a:solidFill>
            </a:endParaRPr>
          </a:p>
          <a:p>
            <a:pPr algn="l"/>
            <a:r>
              <a:rPr lang="en-US" sz="4000" b="1" dirty="0" smtClean="0">
                <a:solidFill>
                  <a:schemeClr val="tx1"/>
                </a:solidFill>
              </a:rPr>
              <a:t>Single-stack </a:t>
            </a:r>
            <a:r>
              <a:rPr lang="en-US" sz="4000" b="1" dirty="0">
                <a:solidFill>
                  <a:schemeClr val="tx1"/>
                </a:solidFill>
              </a:rPr>
              <a:t>stepper motor </a:t>
            </a:r>
            <a:endParaRPr lang="en-US" sz="4000" b="1" dirty="0" smtClean="0">
              <a:solidFill>
                <a:schemeClr val="tx1"/>
              </a:solidFill>
            </a:endParaRPr>
          </a:p>
          <a:p>
            <a:pPr algn="just"/>
            <a:r>
              <a:rPr lang="en-US" sz="3600" dirty="0">
                <a:solidFill>
                  <a:schemeClr val="tx1"/>
                </a:solidFill>
              </a:rPr>
              <a:t> </a:t>
            </a:r>
            <a:r>
              <a:rPr lang="en-US" sz="3600" dirty="0" smtClean="0">
                <a:solidFill>
                  <a:schemeClr val="tx1"/>
                </a:solidFill>
              </a:rPr>
              <a:t>The operating sequence</a:t>
            </a:r>
          </a:p>
        </p:txBody>
      </p:sp>
      <p:pic>
        <p:nvPicPr>
          <p:cNvPr id="3074" name="Picture 2"/>
          <p:cNvPicPr>
            <a:picLocks noChangeAspect="1" noChangeArrowheads="1"/>
          </p:cNvPicPr>
          <p:nvPr/>
        </p:nvPicPr>
        <p:blipFill>
          <a:blip r:embed="rId2" cstate="print"/>
          <a:srcRect/>
          <a:stretch>
            <a:fillRect/>
          </a:stretch>
        </p:blipFill>
        <p:spPr bwMode="auto">
          <a:xfrm>
            <a:off x="609600" y="2838450"/>
            <a:ext cx="7334063" cy="280035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24248189-107B-4C4E-8D0E-4520DD375616}"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533400"/>
            <a:ext cx="7924800" cy="2514600"/>
          </a:xfrm>
        </p:spPr>
        <p:txBody>
          <a:bodyPr>
            <a:normAutofit/>
          </a:bodyPr>
          <a:lstStyle/>
          <a:p>
            <a:endParaRPr lang="en-US" sz="4000" b="1" baseline="0" dirty="0" smtClean="0">
              <a:solidFill>
                <a:schemeClr val="tx1"/>
              </a:solidFill>
            </a:endParaRPr>
          </a:p>
          <a:p>
            <a:pPr algn="l"/>
            <a:r>
              <a:rPr lang="en-US" sz="3400" b="1" baseline="0" dirty="0" smtClean="0">
                <a:solidFill>
                  <a:schemeClr val="tx1"/>
                </a:solidFill>
              </a:rPr>
              <a:t>Modes of Operation of Stepper Motor </a:t>
            </a:r>
            <a:r>
              <a:rPr lang="en-US" sz="3400" b="1" dirty="0" smtClean="0">
                <a:solidFill>
                  <a:schemeClr val="tx1"/>
                </a:solidFill>
              </a:rPr>
              <a:t> </a:t>
            </a:r>
          </a:p>
          <a:p>
            <a:pPr algn="just"/>
            <a:r>
              <a:rPr lang="en-US" sz="3600" baseline="0" dirty="0" smtClean="0">
                <a:solidFill>
                  <a:schemeClr val="tx1"/>
                </a:solidFill>
              </a:rPr>
              <a:t>Two-phase ON mode of operation </a:t>
            </a:r>
            <a:endParaRPr lang="en-US" sz="3600" dirty="0" smtClean="0">
              <a:solidFill>
                <a:schemeClr val="tx1"/>
              </a:solidFill>
            </a:endParaRPr>
          </a:p>
        </p:txBody>
      </p:sp>
      <p:pic>
        <p:nvPicPr>
          <p:cNvPr id="4098" name="Picture 2"/>
          <p:cNvPicPr>
            <a:picLocks noChangeAspect="1" noChangeArrowheads="1"/>
          </p:cNvPicPr>
          <p:nvPr/>
        </p:nvPicPr>
        <p:blipFill>
          <a:blip r:embed="rId2" cstate="print"/>
          <a:srcRect/>
          <a:stretch>
            <a:fillRect/>
          </a:stretch>
        </p:blipFill>
        <p:spPr bwMode="auto">
          <a:xfrm>
            <a:off x="533400" y="2819400"/>
            <a:ext cx="7651916" cy="28194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24248189-107B-4C4E-8D0E-4520DD375616}"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533400"/>
            <a:ext cx="7924800" cy="2514600"/>
          </a:xfrm>
        </p:spPr>
        <p:txBody>
          <a:bodyPr>
            <a:normAutofit/>
          </a:bodyPr>
          <a:lstStyle/>
          <a:p>
            <a:pPr algn="l"/>
            <a:endParaRPr lang="en-US" sz="3400" b="1" baseline="0" dirty="0" smtClean="0">
              <a:solidFill>
                <a:schemeClr val="tx1"/>
              </a:solidFill>
            </a:endParaRPr>
          </a:p>
          <a:p>
            <a:pPr algn="l"/>
            <a:r>
              <a:rPr lang="en-US" sz="3400" b="1" baseline="0" dirty="0" smtClean="0">
                <a:solidFill>
                  <a:schemeClr val="tx1"/>
                </a:solidFill>
              </a:rPr>
              <a:t>Modes of Operation of Stepper Motor </a:t>
            </a:r>
            <a:r>
              <a:rPr lang="en-US" sz="3400" b="1" dirty="0" smtClean="0">
                <a:solidFill>
                  <a:schemeClr val="tx1"/>
                </a:solidFill>
              </a:rPr>
              <a:t> </a:t>
            </a:r>
          </a:p>
          <a:p>
            <a:pPr algn="just"/>
            <a:r>
              <a:rPr lang="en-US" sz="3600" baseline="0" dirty="0" smtClean="0">
                <a:solidFill>
                  <a:schemeClr val="tx1"/>
                </a:solidFill>
              </a:rPr>
              <a:t>Half Step mode of operation</a:t>
            </a:r>
            <a:endParaRPr lang="en-US" sz="3600" dirty="0" smtClean="0">
              <a:solidFill>
                <a:schemeClr val="tx1"/>
              </a:solidFill>
            </a:endParaRPr>
          </a:p>
        </p:txBody>
      </p:sp>
      <p:pic>
        <p:nvPicPr>
          <p:cNvPr id="5122" name="Picture 2"/>
          <p:cNvPicPr>
            <a:picLocks noChangeAspect="1" noChangeArrowheads="1"/>
          </p:cNvPicPr>
          <p:nvPr/>
        </p:nvPicPr>
        <p:blipFill>
          <a:blip r:embed="rId2" cstate="print"/>
          <a:srcRect/>
          <a:stretch>
            <a:fillRect/>
          </a:stretch>
        </p:blipFill>
        <p:spPr bwMode="auto">
          <a:xfrm>
            <a:off x="609600" y="2590800"/>
            <a:ext cx="6848475" cy="32004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24248189-107B-4C4E-8D0E-4520DD375616}"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762000"/>
            <a:ext cx="8153400" cy="914400"/>
          </a:xfrm>
        </p:spPr>
        <p:txBody>
          <a:bodyPr>
            <a:normAutofit/>
          </a:bodyPr>
          <a:lstStyle/>
          <a:p>
            <a:r>
              <a:rPr lang="en-US" sz="3600" b="1" baseline="0" dirty="0" smtClean="0">
                <a:solidFill>
                  <a:schemeClr val="tx1"/>
                </a:solidFill>
              </a:rPr>
              <a:t>Single-phase AC Series Motor</a:t>
            </a:r>
            <a:endParaRPr lang="en-US" sz="3600" b="1" dirty="0">
              <a:solidFill>
                <a:schemeClr val="tx1"/>
              </a:solidFill>
            </a:endParaRPr>
          </a:p>
        </p:txBody>
      </p:sp>
      <p:sp>
        <p:nvSpPr>
          <p:cNvPr id="6" name="TextBox 5"/>
          <p:cNvSpPr txBox="1"/>
          <p:nvPr/>
        </p:nvSpPr>
        <p:spPr>
          <a:xfrm>
            <a:off x="1219200" y="1371600"/>
            <a:ext cx="7315200" cy="5078313"/>
          </a:xfrm>
          <a:prstGeom prst="rect">
            <a:avLst/>
          </a:prstGeom>
          <a:noFill/>
        </p:spPr>
        <p:txBody>
          <a:bodyPr wrap="square" rtlCol="0">
            <a:spAutoFit/>
          </a:bodyPr>
          <a:lstStyle/>
          <a:p>
            <a:pPr algn="just">
              <a:buFont typeface="Arial" panose="020B0604020202020204" pitchFamily="34" charset="0"/>
              <a:buChar char="•"/>
            </a:pPr>
            <a:r>
              <a:rPr lang="en-US" sz="3600" dirty="0" smtClean="0"/>
              <a:t>  The </a:t>
            </a:r>
            <a:r>
              <a:rPr lang="en-US" sz="3600" dirty="0"/>
              <a:t>characteristics of such motor are similar to that of the DC series motor. The torque varies as square of the armature current and speed varies inversely as the armature current. The speed of such motor can be dangerously high at no-load condition and hence, it is always started with some load. </a:t>
            </a:r>
          </a:p>
        </p:txBody>
      </p:sp>
      <p:sp>
        <p:nvSpPr>
          <p:cNvPr id="5" name="Slide Number Placeholder 4"/>
          <p:cNvSpPr>
            <a:spLocks noGrp="1"/>
          </p:cNvSpPr>
          <p:nvPr>
            <p:ph type="sldNum" sz="quarter" idx="12"/>
          </p:nvPr>
        </p:nvSpPr>
        <p:spPr/>
        <p:txBody>
          <a:bodyPr/>
          <a:lstStyle/>
          <a:p>
            <a:fld id="{24248189-107B-4C4E-8D0E-4520DD375616}" type="slidenum">
              <a:rPr lang="en-US" smtClean="0"/>
              <a:pPr/>
              <a:t>13</a:t>
            </a:fld>
            <a:endParaRPr lang="en-US"/>
          </a:p>
        </p:txBody>
      </p:sp>
      <p:sp>
        <p:nvSpPr>
          <p:cNvPr id="7" name="Footer Placeholder 6"/>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838200"/>
            <a:ext cx="7543800" cy="5486400"/>
          </a:xfrm>
        </p:spPr>
        <p:txBody>
          <a:bodyPr>
            <a:normAutofit fontScale="25000" lnSpcReduction="20000"/>
          </a:bodyPr>
          <a:lstStyle/>
          <a:p>
            <a:pPr algn="just"/>
            <a:r>
              <a:rPr lang="en-US" sz="14400" baseline="0" dirty="0" smtClean="0">
                <a:solidFill>
                  <a:schemeClr val="tx1"/>
                </a:solidFill>
              </a:rPr>
              <a:t> </a:t>
            </a:r>
            <a:r>
              <a:rPr lang="en-US" sz="14400" b="1" baseline="0" dirty="0" smtClean="0">
                <a:solidFill>
                  <a:schemeClr val="tx1"/>
                </a:solidFill>
              </a:rPr>
              <a:t>Introduction</a:t>
            </a:r>
          </a:p>
          <a:p>
            <a:endParaRPr lang="en-US" sz="4400" dirty="0"/>
          </a:p>
          <a:p>
            <a:endParaRPr lang="en-US" sz="4400" dirty="0"/>
          </a:p>
          <a:p>
            <a:pPr algn="just"/>
            <a:r>
              <a:rPr lang="en-US" sz="14400" dirty="0" smtClean="0">
                <a:solidFill>
                  <a:schemeClr val="tx1"/>
                </a:solidFill>
              </a:rPr>
              <a:t>Conventional </a:t>
            </a:r>
            <a:r>
              <a:rPr lang="en-US" sz="14400" dirty="0">
                <a:solidFill>
                  <a:schemeClr val="tx1"/>
                </a:solidFill>
              </a:rPr>
              <a:t>electrical machines are generally used for bulk energy conversion. However, there are some electrical machines that are used for specific applications. These machines are increasingly used in position control systems, robotics and </a:t>
            </a:r>
            <a:r>
              <a:rPr lang="en-US" sz="14400" dirty="0" err="1">
                <a:solidFill>
                  <a:schemeClr val="tx1"/>
                </a:solidFill>
              </a:rPr>
              <a:t>mechatronics</a:t>
            </a:r>
            <a:r>
              <a:rPr lang="en-US" sz="14400" dirty="0">
                <a:solidFill>
                  <a:schemeClr val="tx1"/>
                </a:solidFill>
              </a:rPr>
              <a:t>, electric vehicles and high-speed transportation. </a:t>
            </a:r>
          </a:p>
        </p:txBody>
      </p:sp>
      <p:sp>
        <p:nvSpPr>
          <p:cNvPr id="4" name="Slide Number Placeholder 3"/>
          <p:cNvSpPr>
            <a:spLocks noGrp="1"/>
          </p:cNvSpPr>
          <p:nvPr>
            <p:ph type="sldNum" sz="quarter" idx="12"/>
          </p:nvPr>
        </p:nvSpPr>
        <p:spPr/>
        <p:txBody>
          <a:bodyPr/>
          <a:lstStyle/>
          <a:p>
            <a:fld id="{24248189-107B-4C4E-8D0E-4520DD375616}"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838200"/>
            <a:ext cx="7543800" cy="5486400"/>
          </a:xfrm>
        </p:spPr>
        <p:txBody>
          <a:bodyPr>
            <a:normAutofit fontScale="85000" lnSpcReduction="20000"/>
          </a:bodyPr>
          <a:lstStyle/>
          <a:p>
            <a:pPr algn="just"/>
            <a:r>
              <a:rPr lang="en-US" sz="4200" b="1" baseline="0" dirty="0" smtClean="0">
                <a:solidFill>
                  <a:schemeClr val="tx1"/>
                </a:solidFill>
              </a:rPr>
              <a:t>Stepper Motor</a:t>
            </a:r>
          </a:p>
          <a:p>
            <a:pPr algn="just"/>
            <a:endParaRPr lang="en-US" sz="4200" b="1" dirty="0">
              <a:solidFill>
                <a:schemeClr val="tx1"/>
              </a:solidFill>
            </a:endParaRPr>
          </a:p>
          <a:p>
            <a:pPr algn="just"/>
            <a:r>
              <a:rPr lang="en-US" sz="4600" dirty="0" smtClean="0">
                <a:solidFill>
                  <a:schemeClr val="tx1"/>
                </a:solidFill>
              </a:rPr>
              <a:t>This </a:t>
            </a:r>
            <a:r>
              <a:rPr lang="en-US" sz="4600" dirty="0">
                <a:solidFill>
                  <a:schemeClr val="tx1"/>
                </a:solidFill>
              </a:rPr>
              <a:t>motor rotates at fixed angular steps in response to input current pulse. When a series of pulses are supplied, the motor rotates through a definite known angle. The angle through which the motor shaft rotates for each pulse input is called a step angle. </a:t>
            </a:r>
          </a:p>
        </p:txBody>
      </p:sp>
      <p:sp>
        <p:nvSpPr>
          <p:cNvPr id="4" name="Slide Number Placeholder 3"/>
          <p:cNvSpPr>
            <a:spLocks noGrp="1"/>
          </p:cNvSpPr>
          <p:nvPr>
            <p:ph type="sldNum" sz="quarter" idx="12"/>
          </p:nvPr>
        </p:nvSpPr>
        <p:spPr/>
        <p:txBody>
          <a:bodyPr/>
          <a:lstStyle/>
          <a:p>
            <a:fld id="{24248189-107B-4C4E-8D0E-4520DD375616}"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838200"/>
            <a:ext cx="7543800" cy="1447800"/>
          </a:xfrm>
        </p:spPr>
        <p:txBody>
          <a:bodyPr>
            <a:normAutofit fontScale="92500"/>
          </a:bodyPr>
          <a:lstStyle/>
          <a:p>
            <a:pPr algn="just"/>
            <a:r>
              <a:rPr lang="en-US" sz="4200" b="1" baseline="0" dirty="0" smtClean="0">
                <a:solidFill>
                  <a:schemeClr val="tx1"/>
                </a:solidFill>
              </a:rPr>
              <a:t>Stepper Motor</a:t>
            </a:r>
          </a:p>
          <a:p>
            <a:pPr algn="just"/>
            <a:r>
              <a:rPr lang="en-US" sz="3600" dirty="0" smtClean="0">
                <a:solidFill>
                  <a:schemeClr val="tx1"/>
                </a:solidFill>
              </a:rPr>
              <a:t>The step angle is given by the expression </a:t>
            </a:r>
            <a:endParaRPr lang="en-US" sz="3600" dirty="0">
              <a:solidFill>
                <a:schemeClr val="tx1"/>
              </a:solidFill>
            </a:endParaRPr>
          </a:p>
        </p:txBody>
      </p:sp>
      <p:pic>
        <p:nvPicPr>
          <p:cNvPr id="1026" name="Picture 2"/>
          <p:cNvPicPr>
            <a:picLocks noChangeAspect="1" noChangeArrowheads="1"/>
          </p:cNvPicPr>
          <p:nvPr/>
        </p:nvPicPr>
        <p:blipFill>
          <a:blip r:embed="rId2" cstate="print"/>
          <a:srcRect/>
          <a:stretch>
            <a:fillRect/>
          </a:stretch>
        </p:blipFill>
        <p:spPr bwMode="auto">
          <a:xfrm>
            <a:off x="1219200" y="2362200"/>
            <a:ext cx="6343904" cy="32004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24248189-107B-4C4E-8D0E-4520DD375616}"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1066800"/>
            <a:ext cx="7924800" cy="5486400"/>
          </a:xfrm>
        </p:spPr>
        <p:txBody>
          <a:bodyPr>
            <a:normAutofit fontScale="85000" lnSpcReduction="10000"/>
          </a:bodyPr>
          <a:lstStyle/>
          <a:p>
            <a:pPr algn="just"/>
            <a:r>
              <a:rPr lang="en-US" sz="4200" b="1" baseline="0" dirty="0" smtClean="0">
                <a:solidFill>
                  <a:schemeClr val="tx1"/>
                </a:solidFill>
              </a:rPr>
              <a:t>Classification of Stepper Motor</a:t>
            </a:r>
          </a:p>
          <a:p>
            <a:endParaRPr lang="en-US" dirty="0"/>
          </a:p>
          <a:p>
            <a:endParaRPr lang="en-US" dirty="0"/>
          </a:p>
          <a:p>
            <a:pPr algn="l"/>
            <a:r>
              <a:rPr lang="en-US" sz="4600" dirty="0" smtClean="0">
                <a:solidFill>
                  <a:schemeClr val="tx1"/>
                </a:solidFill>
              </a:rPr>
              <a:t>Stepper </a:t>
            </a:r>
            <a:r>
              <a:rPr lang="en-US" sz="4600" dirty="0">
                <a:solidFill>
                  <a:schemeClr val="tx1"/>
                </a:solidFill>
              </a:rPr>
              <a:t>motors are classified as follows: </a:t>
            </a:r>
          </a:p>
          <a:p>
            <a:pPr algn="l"/>
            <a:r>
              <a:rPr lang="en-US" sz="4600" dirty="0" err="1">
                <a:solidFill>
                  <a:schemeClr val="tx1"/>
                </a:solidFill>
              </a:rPr>
              <a:t>i</a:t>
            </a:r>
            <a:r>
              <a:rPr lang="en-US" sz="4600" dirty="0">
                <a:solidFill>
                  <a:schemeClr val="tx1"/>
                </a:solidFill>
              </a:rPr>
              <a:t>) Variable reluctance stepper motor </a:t>
            </a:r>
          </a:p>
          <a:p>
            <a:pPr algn="l"/>
            <a:r>
              <a:rPr lang="en-US" sz="4600" dirty="0">
                <a:solidFill>
                  <a:schemeClr val="tx1"/>
                </a:solidFill>
              </a:rPr>
              <a:t>ii) Permanent magnet stepper motor </a:t>
            </a:r>
          </a:p>
          <a:p>
            <a:pPr algn="l"/>
            <a:r>
              <a:rPr lang="en-US" sz="4600" dirty="0">
                <a:solidFill>
                  <a:schemeClr val="tx1"/>
                </a:solidFill>
              </a:rPr>
              <a:t>iii) Hybrid stepper motor</a:t>
            </a:r>
            <a:endParaRPr lang="en-US" sz="4600" dirty="0" smtClean="0">
              <a:solidFill>
                <a:schemeClr val="tx1"/>
              </a:solidFill>
            </a:endParaRPr>
          </a:p>
        </p:txBody>
      </p:sp>
      <p:sp>
        <p:nvSpPr>
          <p:cNvPr id="3" name="Slide Number Placeholder 2"/>
          <p:cNvSpPr>
            <a:spLocks noGrp="1"/>
          </p:cNvSpPr>
          <p:nvPr>
            <p:ph type="sldNum" sz="quarter" idx="12"/>
          </p:nvPr>
        </p:nvSpPr>
        <p:spPr/>
        <p:txBody>
          <a:bodyPr/>
          <a:lstStyle/>
          <a:p>
            <a:fld id="{24248189-107B-4C4E-8D0E-4520DD375616}"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914400"/>
            <a:ext cx="8305800" cy="5486400"/>
          </a:xfrm>
        </p:spPr>
        <p:txBody>
          <a:bodyPr>
            <a:normAutofit/>
          </a:bodyPr>
          <a:lstStyle/>
          <a:p>
            <a:pPr algn="l"/>
            <a:r>
              <a:rPr lang="en-US" sz="4000" b="1" baseline="0" dirty="0" smtClean="0">
                <a:solidFill>
                  <a:schemeClr val="tx1"/>
                </a:solidFill>
              </a:rPr>
              <a:t>Variable Reluctance Stepper Motor</a:t>
            </a:r>
            <a:endParaRPr lang="en-US" b="1" dirty="0">
              <a:solidFill>
                <a:schemeClr val="tx1"/>
              </a:solidFill>
            </a:endParaRPr>
          </a:p>
          <a:p>
            <a:pPr algn="l"/>
            <a:endParaRPr lang="en-US" dirty="0" smtClean="0"/>
          </a:p>
          <a:p>
            <a:pPr algn="l"/>
            <a:r>
              <a:rPr lang="en-US" dirty="0" smtClean="0"/>
              <a:t> </a:t>
            </a:r>
            <a:r>
              <a:rPr lang="en-US" sz="3600" dirty="0">
                <a:solidFill>
                  <a:schemeClr val="tx1"/>
                </a:solidFill>
              </a:rPr>
              <a:t>It has a salient pole stator with concentric winding, which forms the different phases of the stator. Its rotor has no winding nor is it a permanent magnet. It is simply a salient pole structure with teeth in it.</a:t>
            </a:r>
          </a:p>
        </p:txBody>
      </p:sp>
      <p:sp>
        <p:nvSpPr>
          <p:cNvPr id="3" name="Slide Number Placeholder 2"/>
          <p:cNvSpPr>
            <a:spLocks noGrp="1"/>
          </p:cNvSpPr>
          <p:nvPr>
            <p:ph type="sldNum" sz="quarter" idx="12"/>
          </p:nvPr>
        </p:nvSpPr>
        <p:spPr/>
        <p:txBody>
          <a:bodyPr/>
          <a:lstStyle/>
          <a:p>
            <a:fld id="{24248189-107B-4C4E-8D0E-4520DD375616}"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990600"/>
            <a:ext cx="7924800" cy="5486400"/>
          </a:xfrm>
        </p:spPr>
        <p:txBody>
          <a:bodyPr>
            <a:normAutofit/>
          </a:bodyPr>
          <a:lstStyle/>
          <a:p>
            <a:pPr algn="l"/>
            <a:r>
              <a:rPr lang="en-US" sz="4000" b="1" baseline="0" dirty="0" smtClean="0">
                <a:solidFill>
                  <a:schemeClr val="tx1"/>
                </a:solidFill>
              </a:rPr>
              <a:t>Variable Reluctance Stepper Motor</a:t>
            </a:r>
            <a:endParaRPr lang="en-US" b="1" dirty="0">
              <a:solidFill>
                <a:schemeClr val="tx1"/>
              </a:solidFill>
            </a:endParaRPr>
          </a:p>
          <a:p>
            <a:pPr algn="l"/>
            <a:endParaRPr lang="en-US" dirty="0" smtClean="0"/>
          </a:p>
          <a:p>
            <a:pPr algn="l"/>
            <a:r>
              <a:rPr lang="en-US" sz="3600" dirty="0" smtClean="0">
                <a:solidFill>
                  <a:schemeClr val="tx1"/>
                </a:solidFill>
              </a:rPr>
              <a:t>Variable </a:t>
            </a:r>
            <a:r>
              <a:rPr lang="en-US" sz="3600" dirty="0">
                <a:solidFill>
                  <a:schemeClr val="tx1"/>
                </a:solidFill>
              </a:rPr>
              <a:t>reluctance stepper motor is of two types </a:t>
            </a:r>
          </a:p>
          <a:p>
            <a:pPr algn="l"/>
            <a:r>
              <a:rPr lang="en-US" sz="3600" dirty="0" err="1">
                <a:solidFill>
                  <a:schemeClr val="tx1"/>
                </a:solidFill>
              </a:rPr>
              <a:t>i</a:t>
            </a:r>
            <a:r>
              <a:rPr lang="en-US" sz="3600" dirty="0">
                <a:solidFill>
                  <a:schemeClr val="tx1"/>
                </a:solidFill>
              </a:rPr>
              <a:t>) Single-stack stepper motor </a:t>
            </a:r>
          </a:p>
          <a:p>
            <a:pPr algn="l"/>
            <a:r>
              <a:rPr lang="en-US" sz="3600" dirty="0">
                <a:solidFill>
                  <a:schemeClr val="tx1"/>
                </a:solidFill>
              </a:rPr>
              <a:t>ii) Multiple-stack stepper motor</a:t>
            </a:r>
          </a:p>
        </p:txBody>
      </p:sp>
      <p:sp>
        <p:nvSpPr>
          <p:cNvPr id="3" name="Slide Number Placeholder 2"/>
          <p:cNvSpPr>
            <a:spLocks noGrp="1"/>
          </p:cNvSpPr>
          <p:nvPr>
            <p:ph type="sldNum" sz="quarter" idx="12"/>
          </p:nvPr>
        </p:nvSpPr>
        <p:spPr/>
        <p:txBody>
          <a:bodyPr/>
          <a:lstStyle/>
          <a:p>
            <a:fld id="{24248189-107B-4C4E-8D0E-4520DD375616}"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7200" y="1066800"/>
            <a:ext cx="7924800" cy="5486400"/>
          </a:xfrm>
        </p:spPr>
        <p:txBody>
          <a:bodyPr>
            <a:normAutofit/>
          </a:bodyPr>
          <a:lstStyle/>
          <a:p>
            <a:pPr algn="l"/>
            <a:r>
              <a:rPr lang="en-US" sz="4000" b="1" dirty="0" smtClean="0">
                <a:solidFill>
                  <a:schemeClr val="tx1"/>
                </a:solidFill>
              </a:rPr>
              <a:t>Single-stack </a:t>
            </a:r>
            <a:r>
              <a:rPr lang="en-US" sz="4000" b="1" dirty="0">
                <a:solidFill>
                  <a:schemeClr val="tx1"/>
                </a:solidFill>
              </a:rPr>
              <a:t>stepper motor </a:t>
            </a:r>
            <a:endParaRPr lang="en-US" sz="4000" b="1" dirty="0" smtClean="0">
              <a:solidFill>
                <a:schemeClr val="tx1"/>
              </a:solidFill>
            </a:endParaRPr>
          </a:p>
          <a:p>
            <a:pPr algn="just">
              <a:buFont typeface="Arial" panose="020B0604020202020204" pitchFamily="34" charset="0"/>
              <a:buChar char="•"/>
            </a:pPr>
            <a:r>
              <a:rPr lang="en-US" sz="4000" b="1" dirty="0" smtClean="0">
                <a:solidFill>
                  <a:schemeClr val="tx1"/>
                </a:solidFill>
              </a:rPr>
              <a:t> </a:t>
            </a:r>
            <a:r>
              <a:rPr lang="en-US" dirty="0" smtClean="0">
                <a:solidFill>
                  <a:schemeClr val="tx1"/>
                </a:solidFill>
              </a:rPr>
              <a:t>The </a:t>
            </a:r>
            <a:r>
              <a:rPr lang="en-US" dirty="0">
                <a:solidFill>
                  <a:schemeClr val="tx1"/>
                </a:solidFill>
              </a:rPr>
              <a:t>stator have an even number of poles and the windings of opposite poles are connected in series to form one </a:t>
            </a:r>
            <a:r>
              <a:rPr lang="en-US" dirty="0" smtClean="0">
                <a:solidFill>
                  <a:schemeClr val="tx1"/>
                </a:solidFill>
              </a:rPr>
              <a:t>phase.</a:t>
            </a:r>
          </a:p>
          <a:p>
            <a:pPr algn="just">
              <a:buFont typeface="Arial" panose="020B0604020202020204" pitchFamily="34" charset="0"/>
              <a:buChar char="•"/>
            </a:pPr>
            <a:r>
              <a:rPr lang="en-US" dirty="0" smtClean="0">
                <a:solidFill>
                  <a:schemeClr val="tx1"/>
                </a:solidFill>
              </a:rPr>
              <a:t> Rotor </a:t>
            </a:r>
            <a:r>
              <a:rPr lang="en-US" dirty="0">
                <a:solidFill>
                  <a:schemeClr val="tx1"/>
                </a:solidFill>
              </a:rPr>
              <a:t>is made up of laminated silicon steel or solid silicon </a:t>
            </a:r>
            <a:r>
              <a:rPr lang="en-US" dirty="0" smtClean="0">
                <a:solidFill>
                  <a:schemeClr val="tx1"/>
                </a:solidFill>
              </a:rPr>
              <a:t>steel.</a:t>
            </a:r>
          </a:p>
          <a:p>
            <a:pPr algn="just">
              <a:buFont typeface="Arial" panose="020B0604020202020204" pitchFamily="34" charset="0"/>
              <a:buChar char="•"/>
            </a:pPr>
            <a:r>
              <a:rPr lang="en-US" dirty="0" smtClean="0">
                <a:solidFill>
                  <a:schemeClr val="tx1"/>
                </a:solidFill>
              </a:rPr>
              <a:t> The </a:t>
            </a:r>
            <a:r>
              <a:rPr lang="en-US" dirty="0">
                <a:solidFill>
                  <a:schemeClr val="tx1"/>
                </a:solidFill>
              </a:rPr>
              <a:t>number of stator poles and the rotor teeth should not be </a:t>
            </a:r>
            <a:r>
              <a:rPr lang="en-US" dirty="0" smtClean="0">
                <a:solidFill>
                  <a:schemeClr val="tx1"/>
                </a:solidFill>
              </a:rPr>
              <a:t>equal.</a:t>
            </a:r>
          </a:p>
          <a:p>
            <a:pPr algn="just">
              <a:buFont typeface="Arial" panose="020B0604020202020204" pitchFamily="34" charset="0"/>
              <a:buChar char="•"/>
            </a:pPr>
            <a:r>
              <a:rPr lang="en-US" dirty="0" smtClean="0">
                <a:solidFill>
                  <a:schemeClr val="tx1"/>
                </a:solidFill>
              </a:rPr>
              <a:t> This </a:t>
            </a:r>
            <a:r>
              <a:rPr lang="en-US" dirty="0">
                <a:solidFill>
                  <a:schemeClr val="tx1"/>
                </a:solidFill>
              </a:rPr>
              <a:t>will make the motor self starting. </a:t>
            </a:r>
            <a:r>
              <a:rPr lang="en-US" dirty="0" smtClean="0">
                <a:solidFill>
                  <a:schemeClr val="tx1"/>
                </a:solidFill>
              </a:rPr>
              <a:t>   </a:t>
            </a:r>
            <a:endParaRPr lang="en-US" b="1" dirty="0" smtClean="0">
              <a:solidFill>
                <a:schemeClr val="tx1"/>
              </a:solidFill>
            </a:endParaRPr>
          </a:p>
        </p:txBody>
      </p:sp>
      <p:sp>
        <p:nvSpPr>
          <p:cNvPr id="3" name="Slide Number Placeholder 2"/>
          <p:cNvSpPr>
            <a:spLocks noGrp="1"/>
          </p:cNvSpPr>
          <p:nvPr>
            <p:ph type="sldNum" sz="quarter" idx="12"/>
          </p:nvPr>
        </p:nvSpPr>
        <p:spPr/>
        <p:txBody>
          <a:bodyPr/>
          <a:lstStyle/>
          <a:p>
            <a:fld id="{24248189-107B-4C4E-8D0E-4520DD375616}"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819400" y="4038600"/>
            <a:ext cx="4648200" cy="609600"/>
          </a:xfrm>
        </p:spPr>
        <p:txBody>
          <a:bodyPr>
            <a:normAutofit fontScale="92500"/>
          </a:bodyPr>
          <a:lstStyle/>
          <a:p>
            <a:pPr algn="just"/>
            <a:r>
              <a:rPr lang="en-US" sz="2400" dirty="0" smtClean="0">
                <a:solidFill>
                  <a:schemeClr val="tx1"/>
                </a:solidFill>
              </a:rPr>
              <a:t>Six-pole </a:t>
            </a:r>
            <a:r>
              <a:rPr lang="en-US" sz="2400" dirty="0">
                <a:solidFill>
                  <a:schemeClr val="tx1"/>
                </a:solidFill>
              </a:rPr>
              <a:t>stator with four rotor teeth </a:t>
            </a:r>
            <a:endParaRPr lang="en-US" sz="2400" b="1" dirty="0" smtClean="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2286000" y="1219200"/>
            <a:ext cx="4800600" cy="28575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2552700" y="4495800"/>
            <a:ext cx="4381500" cy="1676400"/>
          </a:xfrm>
          <a:prstGeom prst="rect">
            <a:avLst/>
          </a:prstGeom>
          <a:noFill/>
          <a:ln w="9525">
            <a:noFill/>
            <a:miter lim="800000"/>
            <a:headEnd/>
            <a:tailEnd/>
          </a:ln>
          <a:effectLst/>
        </p:spPr>
      </p:pic>
      <p:sp>
        <p:nvSpPr>
          <p:cNvPr id="5" name="Subtitle 3"/>
          <p:cNvSpPr txBox="1"/>
          <p:nvPr/>
        </p:nvSpPr>
        <p:spPr>
          <a:xfrm>
            <a:off x="609600" y="685800"/>
            <a:ext cx="7924800" cy="60960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3400" b="1" i="0" u="none" strike="noStrike" kern="1200" cap="none" spc="0" normalizeH="0" baseline="0" noProof="0" dirty="0" smtClean="0">
                <a:ln>
                  <a:noFill/>
                </a:ln>
                <a:solidFill>
                  <a:schemeClr val="tx1"/>
                </a:solidFill>
                <a:effectLst/>
                <a:uLnTx/>
                <a:uFillTx/>
                <a:latin typeface="+mn-lt"/>
                <a:ea typeface="+mn-ea"/>
                <a:cs typeface="+mn-cs"/>
              </a:rPr>
              <a:t>Single-stack stepper motor </a:t>
            </a:r>
          </a:p>
        </p:txBody>
      </p:sp>
      <p:sp>
        <p:nvSpPr>
          <p:cNvPr id="6" name="Subtitle 3"/>
          <p:cNvSpPr txBox="1"/>
          <p:nvPr/>
        </p:nvSpPr>
        <p:spPr>
          <a:xfrm>
            <a:off x="3352800" y="6019800"/>
            <a:ext cx="3352800" cy="609600"/>
          </a:xfrm>
          <a:prstGeom prst="rect">
            <a:avLst/>
          </a:prstGeom>
        </p:spPr>
        <p:txBody>
          <a:bodyPr vert="horz" lIns="91440" tIns="45720" rIns="91440" bIns="45720" rtlCol="0">
            <a:normAutofit fontScale="70000" lnSpcReduction="20000"/>
          </a:bodyPr>
          <a:lstStyle/>
          <a:p>
            <a:endParaRPr lang="en-US" sz="2400" dirty="0"/>
          </a:p>
          <a:p>
            <a:pPr algn="just"/>
            <a:r>
              <a:rPr lang="en-US" sz="3400" dirty="0"/>
              <a:t>Switch connection </a:t>
            </a:r>
            <a:endParaRPr kumimoji="0" lang="en-US" sz="34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fld id="{24248189-107B-4C4E-8D0E-4520DD375616}" type="slidenum">
              <a:rPr lang="en-US" smtClean="0"/>
              <a:pPr/>
              <a:t>9</a:t>
            </a:fld>
            <a:endParaRPr lang="en-US"/>
          </a:p>
        </p:txBody>
      </p:sp>
      <p:sp>
        <p:nvSpPr>
          <p:cNvPr id="8" name="Footer Placeholder 7"/>
          <p:cNvSpPr>
            <a:spLocks noGrp="1"/>
          </p:cNvSpPr>
          <p:nvPr>
            <p:ph type="ftr" sz="quarter" idx="11"/>
          </p:nvPr>
        </p:nvSpPr>
        <p:spPr/>
        <p:txBody>
          <a:bodyPr/>
          <a:lstStyle/>
          <a:p>
            <a:r>
              <a:rPr lang="en-US" smtClean="0"/>
              <a:t>Electrical Machines</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442</Words>
  <Application>WPS Presentation</Application>
  <PresentationFormat>On-screen Show (4:3)</PresentationFormat>
  <Paragraphs>77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JCT College of Engineering &amp; Technology, Pichanur, Coimbatore-641105.</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Chapter-11</dc:title>
  <dc:creator>jaydeepchakravorty</dc:creator>
  <cp:lastModifiedBy>Windows User</cp:lastModifiedBy>
  <cp:revision>45</cp:revision>
  <dcterms:created xsi:type="dcterms:W3CDTF">2017-05-13T04:40:00Z</dcterms:created>
  <dcterms:modified xsi:type="dcterms:W3CDTF">2019-11-10T07:33:42Z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