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9583A4-5719-49D0-BC41-CACC572CCA4C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B313A8-723C-4738-8DF5-0D2E3EA0904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A4DB3D-29AA-49E1-9384-DA28CE1905E6}" type="slidenum">
              <a:rPr lang="en-US"/>
              <a:pPr/>
              <a:t>6</a:t>
            </a:fld>
            <a:endParaRPr lang="en-US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381000"/>
            <a:ext cx="8610600" cy="3810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err="1" smtClean="0">
                <a:latin typeface="Times New Roman" pitchFamily="18" charset="0"/>
                <a:cs typeface="Times New Roman" pitchFamily="18" charset="0"/>
              </a:rPr>
              <a:t>Stoichiometry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Theory of the proportions in which chemical species combine to with one another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Calculation of relative quantities of reactants and products in chemical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reactions.s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>Stoichiometric Equation: </a:t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It is the statement indicating relative moles of 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reactants  and products that take part in the reaction . For example 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	CO + 2H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31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OH</a:t>
            </a:r>
            <a:br>
              <a:rPr lang="en-US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The  above equation indicates that one molecule (mol or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kmol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) of CO reacts with two molecules (mol or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kmol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) of hydrogen to produce one molecule of (mol or </a:t>
            </a:r>
            <a:r>
              <a:rPr lang="en-US" sz="3100" dirty="0" err="1" smtClean="0">
                <a:latin typeface="Times New Roman" pitchFamily="18" charset="0"/>
                <a:cs typeface="Times New Roman" pitchFamily="18" charset="0"/>
              </a:rPr>
              <a:t>kmol</a:t>
            </a: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 )  of methanol.</a:t>
            </a: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b="1" u="sng" dirty="0" smtClean="0">
                <a:latin typeface="Times New Roman" pitchFamily="18" charset="0"/>
                <a:cs typeface="Times New Roman" pitchFamily="18" charset="0"/>
              </a:rPr>
            </a:br>
            <a:endParaRPr lang="en-US" sz="3600" b="1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11008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Consider a series of reactions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A  + B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 + 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 D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Or parallel reactions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A  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  where  C - desired product , D - undesired product and A- limiting reactant. Then yield of C is given as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yield of C = moles of A reacted to produce C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---------------------------------------- x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moles of A totally reacted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For example methanol(CH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OH) can be converted into ethylene (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 and Propylene by following reaction: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3CH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+ 3H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If  ethylene is the desired product, then yield is given as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yield of ethylene = moles of methanol  reacted to produce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ethylene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---------------------------------------- x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moles of methanol totally reacted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304801"/>
            <a:ext cx="9144000" cy="971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Consider a parallel reactions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A  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  where  C - desired product , D - undesired product and A- limiting reactant. Then selectivity is given as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Selectivity of C relative to D  =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moles of C (desired product) formed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-----------------------------------------------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moles of D ( undesired product) formed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  <p:sp>
        <p:nvSpPr>
          <p:cNvPr id="3" name="Rectangle 2"/>
          <p:cNvSpPr/>
          <p:nvPr/>
        </p:nvSpPr>
        <p:spPr>
          <a:xfrm>
            <a:off x="0" y="304801"/>
            <a:ext cx="9144000" cy="9715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For example methanol(CH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OH) can be converted into ethylene (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) and Propylene by following reaction: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2CH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+ 2H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3CH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+ 3H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If  ethylene is the desired product, Then selectivity is given as 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Selectivity = moles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of ethylene formed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-----------------------------------------------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moles of propylene formed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762000" y="533400"/>
            <a:ext cx="7696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Stoichiometric Coefficient:</a:t>
            </a: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It is the number that precede the formula</a:t>
            </a:r>
            <a:r>
              <a:rPr kumimoji="0" lang="en-US" sz="1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of each component involved in chemical reaction.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			CO + 2H</a:t>
            </a:r>
            <a:r>
              <a:rPr lang="en-US" sz="96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96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OH</a:t>
            </a:r>
          </a:p>
          <a:p>
            <a:pPr lvl="0" algn="just">
              <a:spcBef>
                <a:spcPct val="0"/>
              </a:spcBef>
              <a:defRPr/>
            </a:pPr>
            <a:r>
              <a:rPr kumimoji="0" lang="en-US" sz="1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In the above equation stiochiometry coefficient of H</a:t>
            </a:r>
            <a:r>
              <a:rPr kumimoji="0" lang="en-US" sz="11200" b="0" i="0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kumimoji="0" lang="en-US" sz="1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is 2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8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Stoichiometric Ratio: </a:t>
            </a:r>
          </a:p>
          <a:p>
            <a:pPr lvl="0" algn="just">
              <a:spcBef>
                <a:spcPct val="0"/>
              </a:spcBef>
              <a:defRPr/>
            </a:pPr>
            <a:r>
              <a:rPr lang="en-US" sz="11200" dirty="0" smtClean="0">
                <a:latin typeface="Times New Roman" pitchFamily="18" charset="0"/>
                <a:ea typeface="+mj-ea"/>
                <a:cs typeface="Times New Roman" pitchFamily="18" charset="0"/>
              </a:rPr>
              <a:t>	It is the ratio of stoichiometric coefficients of  two molecular species/ components in the balanced reaction equation. </a:t>
            </a:r>
            <a:r>
              <a:rPr lang="en-US" sz="112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Eg</a:t>
            </a:r>
            <a:r>
              <a:rPr lang="en-US" sz="11200" dirty="0" smtClean="0"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CO + 2H</a:t>
            </a:r>
            <a:r>
              <a:rPr lang="en-US" sz="112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112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OH </a:t>
            </a:r>
            <a:r>
              <a:rPr lang="en-US" sz="11200" dirty="0" smtClean="0">
                <a:latin typeface="Times New Roman" pitchFamily="18" charset="0"/>
                <a:ea typeface="+mj-ea"/>
                <a:cs typeface="Times New Roman" pitchFamily="18" charset="0"/>
              </a:rPr>
              <a:t>stoichiometric ratio of H</a:t>
            </a:r>
            <a:r>
              <a:rPr lang="en-US" sz="11200" baseline="-25000" dirty="0" smtClean="0">
                <a:latin typeface="Times New Roman" pitchFamily="18" charset="0"/>
                <a:ea typeface="+mj-ea"/>
                <a:cs typeface="Times New Roman" pitchFamily="18" charset="0"/>
              </a:rPr>
              <a:t>2</a:t>
            </a:r>
            <a:r>
              <a:rPr lang="en-US" sz="11200" dirty="0" smtClean="0">
                <a:latin typeface="Times New Roman" pitchFamily="18" charset="0"/>
                <a:ea typeface="+mj-ea"/>
                <a:cs typeface="Times New Roman" pitchFamily="18" charset="0"/>
              </a:rPr>
              <a:t> to CO is 2/1 = 2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800" b="1" u="sng" dirty="0" smtClean="0">
                <a:latin typeface="Times New Roman" pitchFamily="18" charset="0"/>
                <a:ea typeface="+mj-ea"/>
                <a:cs typeface="Times New Roman" pitchFamily="18" charset="0"/>
              </a:rPr>
              <a:t>Stoichiometric Proportion 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1200" dirty="0" smtClean="0">
                <a:latin typeface="Times New Roman" pitchFamily="18" charset="0"/>
                <a:ea typeface="+mj-ea"/>
                <a:cs typeface="Times New Roman" pitchFamily="18" charset="0"/>
              </a:rPr>
              <a:t>	Two reactants A and B are said to be present in the stoichiometric proportion if the ratio of moles of A present to the moles of B present is equal to the stoichiometric ratio obtained from the balanced reaction equation. Consider the following reaction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11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762000" y="533400"/>
            <a:ext cx="76962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36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36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8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800" b="1" u="sng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120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11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kumimoji="0" lang="en-US" sz="11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</a:br>
            <a:endParaRPr kumimoji="0" lang="en-US" sz="112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81000"/>
            <a:ext cx="8915400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CO + 2H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OH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For the reactants in the above reaction  to be present in stoichiometric proportion, there must be 2 moles of 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for every mole of  CO present in the feed to reactor.</a:t>
            </a:r>
          </a:p>
          <a:p>
            <a:pPr algn="just"/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Limiting Reactant :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reactant that would disappear first if a reaction goes to completion is called the limiting reactant.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It is the one which decides the extent to which the reaction can proceed.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The limiting reactant is always present is less than its stoichiometric proportion relative to other reacting components.   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915400" cy="8554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Excess Reactant: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it is the one which is in excess of theoretical or stoichiometric requirement.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the excess component/reactants always found in a product stream through the reaction proceeds to completion.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			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½ O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In the production of ethylene oxide by oxidation of ethylene, oxygen/air fed to the reactor is always in excess of theoretically required. Thus ,ethylene is a limiting reactant and oxygen/air is a excess reactant.</a:t>
            </a:r>
          </a:p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Percent Excess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Excess reactant involved in reaction is generally specified in terms of percent excess. It is the amount in excess of stoichiometric( theoretical) requirement of expressed as the percentage of stoichiometric/ theoretical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requirement. Consider a reaction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		A + B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C where B is excess reactant, then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Percent Excess of B = [moles of B supplied or fed ----  				       moles of B theoretically      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required]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------------------------------------ x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moles of B theoretically   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required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Moles of B theoretically required are the moles of B that would correspond to stoichiometric proportions calculated based on limiting reactant charged.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Before and After Reaction 2</a:t>
            </a:r>
          </a:p>
        </p:txBody>
      </p:sp>
      <p:pic>
        <p:nvPicPr>
          <p:cNvPr id="54275" name="Picture 3" descr="Zumdahl09_0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2124075"/>
            <a:ext cx="8305800" cy="4200525"/>
          </a:xfrm>
          <a:prstGeom prst="rect">
            <a:avLst/>
          </a:prstGeom>
          <a:noFill/>
        </p:spPr>
      </p:pic>
      <p:sp>
        <p:nvSpPr>
          <p:cNvPr id="54276" name="AutoShape 4">
            <a:hlinkClick r:id="rId5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0" y="6119813"/>
            <a:ext cx="609600" cy="357187"/>
          </a:xfrm>
          <a:prstGeom prst="actionButtonBeginning">
            <a:avLst/>
          </a:prstGeom>
          <a:solidFill>
            <a:schemeClr val="bg1">
              <a:alpha val="50000"/>
            </a:schemeClr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4277" name="Text Box 5"/>
          <p:cNvSpPr txBox="1">
            <a:spLocks noChangeArrowheads="1"/>
          </p:cNvSpPr>
          <p:nvPr/>
        </p:nvSpPr>
        <p:spPr bwMode="auto">
          <a:xfrm>
            <a:off x="2320925" y="6003925"/>
            <a:ext cx="2327275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Before the reaction</a:t>
            </a:r>
          </a:p>
        </p:txBody>
      </p:sp>
      <p:sp>
        <p:nvSpPr>
          <p:cNvPr id="54278" name="Text Box 6"/>
          <p:cNvSpPr txBox="1">
            <a:spLocks noChangeArrowheads="1"/>
          </p:cNvSpPr>
          <p:nvPr/>
        </p:nvSpPr>
        <p:spPr bwMode="auto">
          <a:xfrm>
            <a:off x="6400800" y="6003925"/>
            <a:ext cx="2114550" cy="3968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After the reaction</a:t>
            </a: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2366963" y="1147763"/>
            <a:ext cx="4706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   +     </a:t>
            </a:r>
            <a:r>
              <a:rPr lang="en-US" sz="2800" dirty="0" smtClean="0"/>
              <a:t>3H</a:t>
            </a:r>
            <a:r>
              <a:rPr lang="en-US" sz="2800" baseline="-25000" dirty="0" smtClean="0"/>
              <a:t>2</a:t>
            </a:r>
            <a:r>
              <a:rPr lang="en-US" sz="2800" dirty="0" smtClean="0"/>
              <a:t>                         2NH</a:t>
            </a:r>
            <a:r>
              <a:rPr lang="en-US" sz="2800" baseline="-25000" dirty="0" smtClean="0"/>
              <a:t>3</a:t>
            </a:r>
            <a:endParaRPr lang="en-US" sz="2800" baseline="-25000" dirty="0"/>
          </a:p>
        </p:txBody>
      </p:sp>
      <p:sp>
        <p:nvSpPr>
          <p:cNvPr id="54281" name="Line 9"/>
          <p:cNvSpPr>
            <a:spLocks noChangeShapeType="1"/>
          </p:cNvSpPr>
          <p:nvPr/>
        </p:nvSpPr>
        <p:spPr bwMode="auto">
          <a:xfrm>
            <a:off x="4267200" y="1447800"/>
            <a:ext cx="1423987" cy="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4284" name="Text Box 12"/>
          <p:cNvSpPr txBox="1">
            <a:spLocks noChangeArrowheads="1"/>
          </p:cNvSpPr>
          <p:nvPr/>
        </p:nvSpPr>
        <p:spPr bwMode="auto">
          <a:xfrm>
            <a:off x="2306638" y="1716088"/>
            <a:ext cx="774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chemeClr val="accent2"/>
                </a:solidFill>
              </a:rPr>
              <a:t>excess</a:t>
            </a:r>
          </a:p>
        </p:txBody>
      </p:sp>
      <p:sp>
        <p:nvSpPr>
          <p:cNvPr id="54285" name="Text Box 13"/>
          <p:cNvSpPr txBox="1">
            <a:spLocks noChangeArrowheads="1"/>
          </p:cNvSpPr>
          <p:nvPr/>
        </p:nvSpPr>
        <p:spPr bwMode="auto">
          <a:xfrm>
            <a:off x="3544888" y="1725613"/>
            <a:ext cx="8143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b="1">
                <a:solidFill>
                  <a:srgbClr val="FF0000"/>
                </a:solidFill>
              </a:rPr>
              <a:t>limiting</a:t>
            </a:r>
          </a:p>
        </p:txBody>
      </p:sp>
      <p:sp>
        <p:nvSpPr>
          <p:cNvPr id="54286" name="Text Box 14"/>
          <p:cNvSpPr txBox="1">
            <a:spLocks noChangeArrowheads="1"/>
          </p:cNvSpPr>
          <p:nvPr/>
        </p:nvSpPr>
        <p:spPr bwMode="auto">
          <a:xfrm>
            <a:off x="2606675" y="6367463"/>
            <a:ext cx="52197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chemeClr val="hlink"/>
                </a:solidFill>
              </a:rPr>
              <a:t>LIMITING REACTANT DETERMINES AMOUNT OF PRODUCT</a:t>
            </a:r>
          </a:p>
        </p:txBody>
      </p:sp>
    </p:spTree>
  </p:cSld>
  <p:clrMapOvr>
    <a:masterClrMapping/>
  </p:clrMapOvr>
  <p:transition spd="slow">
    <p:fade thruBlk="1"/>
    <p:sndAc>
      <p:stSnd>
        <p:snd r:embed="rId3" name="chimes.wav" builtIn="1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4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4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428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4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42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 animBg="1"/>
      <p:bldP spid="54284" grpId="0"/>
      <p:bldP spid="54285" grpId="0"/>
      <p:bldP spid="5428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304801"/>
            <a:ext cx="9144000" cy="115005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Conversion: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Based on limiting reactant and gives idea regarding degree of completion of reaction</a:t>
            </a: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unreacted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quantities of raw materials are easily obtained knowing the charged quantities with the help of conversion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gives in case of unit process whether recycling is to be done or not for process to be economical.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consider the following reaction</a:t>
            </a:r>
          </a:p>
          <a:p>
            <a:r>
              <a:rPr lang="en-US" sz="2800" dirty="0" smtClean="0"/>
              <a:t>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+  3H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sz="2800" baseline="-25000" dirty="0" smtClean="0">
                <a:latin typeface="Times New Roman" pitchFamily="18" charset="0"/>
                <a:cs typeface="Times New Roman" pitchFamily="18" charset="0"/>
              </a:rPr>
              <a:t>3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where  hydrogen is a limiting reactant and nitrogen is excess reactant.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conversion or fractional conversion of hydrogen is the ratio of amount of hydrogen reacted to the amount of hydrogen charged or fed to a reactor.</a:t>
            </a: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11582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The percentage conversion of hydrogen is the amount of hydrogen reacted expressed as the percentage of amount of hydrogen fed or charged.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Amount of hydrogen can be expressed on mole or weight basis. If amount of  hydrogen in moles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% conversion  of hydrogen = moles of hydrogen reacted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------------------------------- x 100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moles of hydrogen fed or </a:t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charged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In case of recycle operation per pass conversion is commonly used.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Per pass is defined as the quantity of limiting reactant reacted/ consumed  expressed as a percentage of limiting reactant in the mixed.     </a:t>
            </a: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04801"/>
            <a:ext cx="9144000" cy="10885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u="sng" dirty="0" smtClean="0">
                <a:latin typeface="Times New Roman" pitchFamily="18" charset="0"/>
                <a:cs typeface="Times New Roman" pitchFamily="18" charset="0"/>
              </a:rPr>
              <a:t>Yield and Selectivity:</a:t>
            </a:r>
          </a:p>
          <a:p>
            <a:pPr algn="just"/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	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most of the chemical process the objective is to produce the desired product, the raw materials may also undergo a series of parallel reactions resulting in the formation of undesired product which has adverse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effec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on the economics of the process 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In such cases the steps are taken to depress the side reactions by use of selective catalyst, addition of inhibitors in the feed, etc.</a:t>
            </a:r>
          </a:p>
          <a:p>
            <a:pPr algn="just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yield and selectivity are used in multiple reactions to give information about the degree to which a desired reaction predominates over side reaction involved.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32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baseline="-25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  <a:sym typeface="Wingdings" pitchFamily="2" charset="2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                                                 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	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513</TotalTime>
  <Words>92</Words>
  <Application>Microsoft Office PowerPoint</Application>
  <PresentationFormat>On-screen Show (4:3)</PresentationFormat>
  <Paragraphs>246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      Stoichiometry:  Theory of the proportions in which chemical species combine to with one another  Calculation of relative quantities of reactants and products in chemical reactions.s  Stoichiometric Equation:   It is the statement indicating relative moles of  reactants  and products that take part in the reaction . For example   CO + 2H2 CH3OH The  above equation indicates that one molecule (mol or kmol ) of CO reacts with two molecules (mol or kmol ) of hydrogen to produce one molecule of (mol or kmol )  of methanol.  </vt:lpstr>
      <vt:lpstr>Slide 2</vt:lpstr>
      <vt:lpstr>Slide 3</vt:lpstr>
      <vt:lpstr>Slide 4</vt:lpstr>
      <vt:lpstr>Slide 5</vt:lpstr>
      <vt:lpstr>Before and After Reaction 2</vt:lpstr>
      <vt:lpstr>  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Stoichiometry: Theory of the proportions in which chemical species combine to with one another  Stoichiometry Equation:  it is the statement indicating relative moles of reactants and products that take part in the reaction . For example   </dc:title>
  <dc:creator>sadhana</dc:creator>
  <cp:lastModifiedBy>sadhana</cp:lastModifiedBy>
  <cp:revision>47</cp:revision>
  <dcterms:created xsi:type="dcterms:W3CDTF">2006-08-16T00:00:00Z</dcterms:created>
  <dcterms:modified xsi:type="dcterms:W3CDTF">2019-11-14T06:24:43Z</dcterms:modified>
</cp:coreProperties>
</file>