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79" r:id="rId9"/>
    <p:sldId id="262" r:id="rId10"/>
    <p:sldId id="280" r:id="rId11"/>
    <p:sldId id="263" r:id="rId12"/>
    <p:sldId id="264" r:id="rId13"/>
    <p:sldId id="278" r:id="rId15"/>
    <p:sldId id="265" r:id="rId16"/>
    <p:sldId id="266" r:id="rId17"/>
    <p:sldId id="267" r:id="rId18"/>
    <p:sldId id="269" r:id="rId19"/>
    <p:sldId id="270" r:id="rId20"/>
    <p:sldId id="268" r:id="rId21"/>
    <p:sldId id="271" r:id="rId22"/>
    <p:sldId id="272" r:id="rId23"/>
    <p:sldId id="273" r:id="rId24"/>
    <p:sldId id="274" r:id="rId25"/>
    <p:sldId id="275" r:id="rId26"/>
    <p:sldId id="276" r:id="rId27"/>
    <p:sldId id="277" r:id="rId28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0000FF"/>
    <a:srgbClr val="6666FF"/>
    <a:srgbClr val="FF3399"/>
    <a:srgbClr val="5F5F5F"/>
    <a:srgbClr val="B2B2B2"/>
    <a:srgbClr val="66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howGuides="1"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</p:txBody>
      </p:sp>
      <p:sp>
        <p:nvSpPr>
          <p:cNvPr id="35844" name="Rectangle 4"/>
          <p:cNvSpPr>
            <a:spLocks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36867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r>
              <a:rPr dirty="0"/>
              <a:t>Program memory – RAM or ROM?</a:t>
            </a:r>
            <a:endParaRPr dirty="0"/>
          </a:p>
          <a:p>
            <a:pPr lvl="0" eaLnBrk="1" hangingPunct="1"/>
            <a:r>
              <a:rPr dirty="0"/>
              <a:t>Data memory – RAM or ROM?</a:t>
            </a:r>
            <a:endParaRPr dirty="0"/>
          </a:p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14" name="Slayt Numarası Yer Tutucusu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Prof. Cherrice Traver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ECE/CS-352: Embedded Microcontroller Systems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4" name="Altbilgi Yer Tutucusu 4"/>
          <p:cNvSpPr>
            <a:spLocks noGrp="1"/>
          </p:cNvSpPr>
          <p:nvPr>
            <p:ph type="ftr" sz="quarter" idx="3"/>
          </p:nvPr>
        </p:nvSpPr>
        <p:spPr bwMode="auto">
          <a:xfrm>
            <a:off x="4419600" y="6400800"/>
            <a:ext cx="4038600" cy="3048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ECE/CS-352: Embedded Microcontroller Systems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</p:txBody>
      </p:sp>
      <p:sp>
        <p:nvSpPr>
          <p:cNvPr id="15" name="Slayt Numarası Yer Tutucusu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Prof. Cherrice Traver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 hasCustomPrompt="1"/>
          </p:nvPr>
        </p:nvSpPr>
        <p:spPr>
          <a:xfrm>
            <a:off x="6686550" y="228600"/>
            <a:ext cx="2000250" cy="5867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 hasCustomPrompt="1"/>
          </p:nvPr>
        </p:nvSpPr>
        <p:spPr>
          <a:xfrm>
            <a:off x="685800" y="228600"/>
            <a:ext cx="5848350" cy="5867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4" name="Altbilgi Yer Tutucusu 4"/>
          <p:cNvSpPr>
            <a:spLocks noGrp="1"/>
          </p:cNvSpPr>
          <p:nvPr>
            <p:ph type="ftr" sz="quarter" idx="3"/>
          </p:nvPr>
        </p:nvSpPr>
        <p:spPr bwMode="auto">
          <a:xfrm>
            <a:off x="4419600" y="6400800"/>
            <a:ext cx="4038600" cy="3048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ECE/CS-352: Embedded Microcontroller Systems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</p:txBody>
      </p:sp>
      <p:sp>
        <p:nvSpPr>
          <p:cNvPr id="15" name="Slayt Numarası Yer Tutucusu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Prof. Cherrice Traver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Başlık, Metin ve Küçük Resi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>
          <a:xfrm>
            <a:off x="914400" y="2286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 hasCustomPrompt="1"/>
          </p:nvPr>
        </p:nvSpPr>
        <p:spPr>
          <a:xfrm>
            <a:off x="685800" y="1497013"/>
            <a:ext cx="3810000" cy="45989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Küçük Resim Yer Tutucusu 3"/>
          <p:cNvSpPr>
            <a:spLocks noGrp="1"/>
          </p:cNvSpPr>
          <p:nvPr>
            <p:ph type="clipArt" sz="half" idx="2"/>
          </p:nvPr>
        </p:nvSpPr>
        <p:spPr>
          <a:xfrm>
            <a:off x="4648200" y="1497013"/>
            <a:ext cx="3810000" cy="4598987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Altbilgi Yer Tutucusu 5"/>
          <p:cNvSpPr>
            <a:spLocks noGrp="1"/>
          </p:cNvSpPr>
          <p:nvPr>
            <p:ph type="ftr" sz="quarter" idx="3"/>
          </p:nvPr>
        </p:nvSpPr>
        <p:spPr bwMode="auto">
          <a:xfrm>
            <a:off x="4419600" y="6400800"/>
            <a:ext cx="4038600" cy="3048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ECE/CS-352: Embedded Microcontroller Systems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</p:txBody>
      </p:sp>
      <p:sp>
        <p:nvSpPr>
          <p:cNvPr id="15" name="Slayt Numarası Yer Tutucusu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Prof. Cherrice Traver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Prof. Cherrice Traver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ECE/CS-352: Embedded Microcontroller Systems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charset="0"/>
              </a:rPr>
            </a:fld>
            <a:endParaRPr lang="en-US" dirty="0">
              <a:latin typeface="Times New Roman" panose="02020603050405020304" charset="0"/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Prof. Cherrice Traver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ECE/CS-352: Embedded Microcontroller Systems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charset="0"/>
              </a:rPr>
            </a:fld>
            <a:endParaRPr lang="en-US" dirty="0">
              <a:latin typeface="Times New Roman" panose="02020603050405020304" charset="0"/>
            </a:endParaRPr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 hasCustomPrompt="1"/>
          </p:nvPr>
        </p:nvSpPr>
        <p:spPr>
          <a:xfrm>
            <a:off x="685800" y="1497013"/>
            <a:ext cx="3810000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 hasCustomPrompt="1"/>
          </p:nvPr>
        </p:nvSpPr>
        <p:spPr>
          <a:xfrm>
            <a:off x="4648200" y="1497013"/>
            <a:ext cx="3810000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Prof. Cherrice Traver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ECE/CS-352: Embedded Microcontroller Systems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charset="0"/>
              </a:rPr>
            </a:fld>
            <a:endParaRPr lang="en-US" dirty="0">
              <a:latin typeface="Times New Roman" panose="02020603050405020304" charset="0"/>
            </a:endParaRPr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Prof. Cherrice Traver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ECE/CS-352: Embedded Microcontroller Systems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charset="0"/>
              </a:rPr>
            </a:fld>
            <a:endParaRPr lang="en-US" dirty="0">
              <a:latin typeface="Times New Roman" panose="02020603050405020304" charset="0"/>
            </a:endParaRPr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4" name="Altbilgi Yer Tutucusu 3"/>
          <p:cNvSpPr>
            <a:spLocks noGrp="1"/>
          </p:cNvSpPr>
          <p:nvPr>
            <p:ph type="ftr" sz="quarter" idx="3"/>
          </p:nvPr>
        </p:nvSpPr>
        <p:spPr bwMode="auto">
          <a:xfrm>
            <a:off x="4419600" y="6400800"/>
            <a:ext cx="4038600" cy="3048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ECE/CS-352: Embedded Microcontroller Systems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</p:txBody>
      </p:sp>
      <p:sp>
        <p:nvSpPr>
          <p:cNvPr id="15" name="Slayt Numarası Yer Tutucusu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Prof. Cherrice Traver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ltbilgi Yer Tutucusu 2"/>
          <p:cNvSpPr>
            <a:spLocks noGrp="1"/>
          </p:cNvSpPr>
          <p:nvPr>
            <p:ph type="ftr" sz="quarter" idx="3"/>
          </p:nvPr>
        </p:nvSpPr>
        <p:spPr bwMode="auto">
          <a:xfrm>
            <a:off x="4419600" y="6400800"/>
            <a:ext cx="4038600" cy="3048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ECE/CS-352: Embedded Microcontroller Systems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</p:txBody>
      </p:sp>
      <p:sp>
        <p:nvSpPr>
          <p:cNvPr id="15" name="Slayt Numarası Yer Tutucusu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Prof. Cherrice Traver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14" name="Altbilgi Yer Tutucusu 5"/>
          <p:cNvSpPr>
            <a:spLocks noGrp="1"/>
          </p:cNvSpPr>
          <p:nvPr>
            <p:ph type="ftr" sz="quarter" idx="3"/>
          </p:nvPr>
        </p:nvSpPr>
        <p:spPr bwMode="auto">
          <a:xfrm>
            <a:off x="4419600" y="6400800"/>
            <a:ext cx="4038600" cy="3048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ECE/CS-352: Embedded Microcontroller Systems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</p:txBody>
      </p:sp>
      <p:sp>
        <p:nvSpPr>
          <p:cNvPr id="15" name="Slayt Numarası Yer Tutucusu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Prof. Cherrice Traver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14" name="Altbilgi Yer Tutucusu 5"/>
          <p:cNvSpPr>
            <a:spLocks noGrp="1"/>
          </p:cNvSpPr>
          <p:nvPr>
            <p:ph type="ftr" sz="quarter" idx="3"/>
          </p:nvPr>
        </p:nvSpPr>
        <p:spPr bwMode="auto">
          <a:xfrm>
            <a:off x="4419600" y="6400800"/>
            <a:ext cx="4038600" cy="3048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ECE/CS-352: Embedded Microcontroller Systems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</p:txBody>
      </p:sp>
      <p:sp>
        <p:nvSpPr>
          <p:cNvPr id="15" name="Slayt Numarası Yer Tutucusu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Prof. Cherrice Traver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1.jpeg"/><Relationship Id="rId13" Type="http://schemas.openxmlformats.org/officeDocument/2006/relationships/hyperlink" Target="http://images.google.com/imgres?imgurl=www.atarimagazines.com/startv4n10/microprocessor.jpg&amp;imgrefurl=http://www.atarimagazines.com/startv4n10/news_notes_quotes.html&amp;h=284&amp;w=262&amp;sz=13&amp;tbnid=nqaEbd2Z-lAJ:&amp;tbnh=109&amp;tbnw=101&amp;prev=/images%3Fq%3Dmicroprocessor%26hl%3Den%26lr%3Dlang_en%26ie%3DUTF-8%26oe%3DUTF-8" TargetMode="Externa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685800" y="1497013"/>
            <a:ext cx="7772400" cy="459898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4008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Prof. Cherrice Traver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19600" y="6400800"/>
            <a:ext cx="4038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+mn-cs"/>
              </a:rPr>
              <a:t>ECE/CS-352: Embedded Microcontroller Systems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charset="0"/>
              </a:rPr>
            </a:fld>
            <a:endParaRPr lang="en-US" dirty="0">
              <a:latin typeface="Times New Roman" panose="02020603050405020304" charset="0"/>
            </a:endParaRPr>
          </a:p>
        </p:txBody>
      </p:sp>
      <p:pic>
        <p:nvPicPr>
          <p:cNvPr id="1031" name="Picture 8" descr="microprocessor">
            <a:hlinkClick r:id="rId13"/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5400" y="25400"/>
            <a:ext cx="706438" cy="762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32" name="Line 10"/>
          <p:cNvSpPr/>
          <p:nvPr userDrawn="1"/>
        </p:nvSpPr>
        <p:spPr>
          <a:xfrm>
            <a:off x="63500" y="814388"/>
            <a:ext cx="0" cy="5535612"/>
          </a:xfrm>
          <a:prstGeom prst="line">
            <a:avLst/>
          </a:prstGeom>
          <a:ln w="57150" cap="flat" cmpd="sng">
            <a:solidFill>
              <a:srgbClr val="6666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33" name="Line 11"/>
          <p:cNvSpPr/>
          <p:nvPr userDrawn="1"/>
        </p:nvSpPr>
        <p:spPr>
          <a:xfrm>
            <a:off x="752475" y="63500"/>
            <a:ext cx="8040688" cy="0"/>
          </a:xfrm>
          <a:prstGeom prst="line">
            <a:avLst/>
          </a:prstGeom>
          <a:ln w="57150" cap="flat" cmpd="sng">
            <a:solidFill>
              <a:srgbClr val="6666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34" name="Line 12"/>
          <p:cNvSpPr/>
          <p:nvPr userDrawn="1"/>
        </p:nvSpPr>
        <p:spPr>
          <a:xfrm>
            <a:off x="165100" y="827088"/>
            <a:ext cx="0" cy="4897437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35" name="Line 13"/>
          <p:cNvSpPr/>
          <p:nvPr userDrawn="1"/>
        </p:nvSpPr>
        <p:spPr>
          <a:xfrm>
            <a:off x="755650" y="152400"/>
            <a:ext cx="6702425" cy="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36" name="Line 14"/>
          <p:cNvSpPr/>
          <p:nvPr userDrawn="1"/>
        </p:nvSpPr>
        <p:spPr>
          <a:xfrm>
            <a:off x="163513" y="827088"/>
            <a:ext cx="612775" cy="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37" name="Line 15"/>
          <p:cNvSpPr/>
          <p:nvPr userDrawn="1"/>
        </p:nvSpPr>
        <p:spPr>
          <a:xfrm flipH="1" flipV="1">
            <a:off x="766763" y="166688"/>
            <a:ext cx="0" cy="676275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2"/>
          <p:cNvSpPr>
            <a:spLocks noGrp="1"/>
          </p:cNvSpPr>
          <p:nvPr>
            <p:ph type="ctrTitle" hasCustomPrompt="1"/>
          </p:nvPr>
        </p:nvSpPr>
        <p:spPr>
          <a:xfrm>
            <a:off x="813435" y="284480"/>
            <a:ext cx="7772400" cy="1470025"/>
          </a:xfrm>
          <a:ln/>
        </p:spPr>
        <p:txBody>
          <a:bodyPr vert="horz" wrap="square" lIns="91440" tIns="45720" rIns="91440" bIns="45720" anchor="ctr"/>
          <a:p>
            <a:pPr eaLnBrk="1" hangingPunct="1">
              <a:buClrTx/>
              <a:buSzTx/>
              <a:buFontTx/>
            </a:pPr>
            <a:r>
              <a:rPr lang="en-US" sz="3200" dirty="0">
                <a:latin typeface="Cambria" panose="02040503050406030204" charset="0"/>
                <a:cs typeface="Cambria" panose="02040503050406030204" charset="0"/>
              </a:rPr>
              <a:t>JCT College of Engineering &amp; Technology, Pichanur,Coimbatore-641105.</a:t>
            </a:r>
            <a:endParaRPr lang="en-US" sz="3200" dirty="0">
              <a:latin typeface="Cambria" panose="02040503050406030204" charset="0"/>
              <a:cs typeface="Cambria" panose="02040503050406030204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13435" y="1841500"/>
            <a:ext cx="8052435" cy="4166235"/>
          </a:xfrm>
        </p:spPr>
        <p:txBody>
          <a:bodyPr/>
          <a:p>
            <a:pPr algn="l"/>
            <a:r>
              <a:rPr lang="en-US"/>
              <a:t>Microprocessor &amp; Microcontroller</a:t>
            </a:r>
            <a:endParaRPr lang="en-US"/>
          </a:p>
          <a:p>
            <a:pPr algn="l"/>
            <a:endParaRPr lang="en-US"/>
          </a:p>
          <a:p>
            <a:pPr algn="l"/>
            <a:r>
              <a:rPr lang="en-US"/>
              <a:t>Faculty Name : P.Sam Jasper </a:t>
            </a:r>
            <a:endParaRPr lang="en-US"/>
          </a:p>
          <a:p>
            <a:pPr algn="l"/>
            <a:r>
              <a:rPr lang="en-US"/>
              <a:t>Designation    : Assistant Professor</a:t>
            </a:r>
            <a:endParaRPr lang="en-US"/>
          </a:p>
          <a:p>
            <a:pPr algn="l"/>
            <a:r>
              <a:rPr lang="en-US"/>
              <a:t>Year/Sem       : III/V</a:t>
            </a:r>
            <a:endParaRPr lang="en-US"/>
          </a:p>
          <a:p>
            <a:pPr algn="l"/>
            <a:r>
              <a:rPr lang="en-US"/>
              <a:t>Dept : EEE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r>
              <a:rPr dirty="0"/>
              <a:t>MCS-51 “Family” of Microcontollers</a:t>
            </a:r>
            <a:endParaRPr dirty="0"/>
          </a:p>
        </p:txBody>
      </p:sp>
      <p:sp>
        <p:nvSpPr>
          <p:cNvPr id="19459" name="Rectangle 3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/>
          <a:p>
            <a:pPr eaLnBrk="1" hangingPunct="1"/>
            <a:endParaRPr dirty="0"/>
          </a:p>
          <a:p>
            <a:pPr eaLnBrk="1" hangingPunct="1"/>
            <a:r>
              <a:rPr dirty="0"/>
              <a:t>8051 introduced by Intel in late 1970s</a:t>
            </a:r>
            <a:endParaRPr dirty="0"/>
          </a:p>
          <a:p>
            <a:pPr eaLnBrk="1" hangingPunct="1"/>
            <a:r>
              <a:rPr dirty="0"/>
              <a:t>Now produced by many companies in many variations</a:t>
            </a:r>
            <a:endParaRPr dirty="0"/>
          </a:p>
          <a:p>
            <a:pPr eaLnBrk="1" hangingPunct="1"/>
            <a:r>
              <a:rPr dirty="0"/>
              <a:t>The most pupular microcontroller – about 40% of market share</a:t>
            </a:r>
            <a:endParaRPr dirty="0"/>
          </a:p>
          <a:p>
            <a:pPr eaLnBrk="1" hangingPunct="1"/>
            <a:r>
              <a:rPr dirty="0"/>
              <a:t>8-bit microcontroller</a:t>
            </a:r>
            <a:endParaRPr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charset="0"/>
              </a:rPr>
            </a:fld>
            <a:endParaRPr lang="en-US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Rectangle 2"/>
          <p:cNvSpPr>
            <a:spLocks noGrp="1"/>
          </p:cNvSpPr>
          <p:nvPr>
            <p:ph type="title" hasCustomPrompt="1"/>
          </p:nvPr>
        </p:nvSpPr>
        <p:spPr>
          <a:xfrm>
            <a:off x="990600" y="76200"/>
            <a:ext cx="7772400" cy="11430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dirty="0"/>
              <a:t>“Original” 8051 Microcontroller</a:t>
            </a:r>
            <a:endParaRPr dirty="0"/>
          </a:p>
        </p:txBody>
      </p:sp>
      <p:sp>
        <p:nvSpPr>
          <p:cNvPr id="20483" name="Text Box 4"/>
          <p:cNvSpPr txBox="1"/>
          <p:nvPr/>
        </p:nvSpPr>
        <p:spPr>
          <a:xfrm>
            <a:off x="822325" y="1554163"/>
            <a:ext cx="1539875" cy="65087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/>
            <a:r>
              <a:rPr sz="1800" b="1" dirty="0">
                <a:latin typeface="Times New Roman" panose="02020603050405020304" charset="0"/>
              </a:rPr>
              <a:t>Oscillator and timing</a:t>
            </a:r>
            <a:endParaRPr sz="1800" b="1" dirty="0">
              <a:latin typeface="Times New Roman" panose="02020603050405020304" charset="0"/>
            </a:endParaRPr>
          </a:p>
        </p:txBody>
      </p:sp>
      <p:sp>
        <p:nvSpPr>
          <p:cNvPr id="20484" name="Text Box 5"/>
          <p:cNvSpPr txBox="1"/>
          <p:nvPr/>
        </p:nvSpPr>
        <p:spPr>
          <a:xfrm>
            <a:off x="2819400" y="1512888"/>
            <a:ext cx="1539875" cy="935037"/>
          </a:xfrm>
          <a:prstGeom prst="rect">
            <a:avLst/>
          </a:prstGeom>
          <a:solidFill>
            <a:srgbClr val="B2B2B2"/>
          </a:solidFill>
          <a:ln w="1905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/>
            <a:r>
              <a:rPr sz="1800" b="1" dirty="0">
                <a:latin typeface="Times New Roman" panose="02020603050405020304" charset="0"/>
              </a:rPr>
              <a:t>4096 Bytes Program Memory</a:t>
            </a:r>
            <a:endParaRPr sz="1800" b="1" dirty="0">
              <a:latin typeface="Times New Roman" panose="02020603050405020304" charset="0"/>
            </a:endParaRPr>
          </a:p>
        </p:txBody>
      </p:sp>
      <p:sp>
        <p:nvSpPr>
          <p:cNvPr id="20485" name="Text Box 6"/>
          <p:cNvSpPr txBox="1"/>
          <p:nvPr/>
        </p:nvSpPr>
        <p:spPr>
          <a:xfrm>
            <a:off x="4724400" y="1512888"/>
            <a:ext cx="1447800" cy="935037"/>
          </a:xfrm>
          <a:prstGeom prst="rect">
            <a:avLst/>
          </a:prstGeom>
          <a:solidFill>
            <a:srgbClr val="B2B2B2"/>
          </a:solidFill>
          <a:ln w="19050" cap="flat" cmpd="sng">
            <a:solidFill>
              <a:srgbClr val="66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/>
            <a:r>
              <a:rPr sz="1800" b="1" dirty="0">
                <a:latin typeface="Times New Roman" panose="02020603050405020304" charset="0"/>
              </a:rPr>
              <a:t>128 Bytes Data Memory</a:t>
            </a:r>
            <a:endParaRPr sz="1800" b="1" dirty="0">
              <a:latin typeface="Times New Roman" panose="02020603050405020304" charset="0"/>
            </a:endParaRPr>
          </a:p>
        </p:txBody>
      </p:sp>
      <p:sp>
        <p:nvSpPr>
          <p:cNvPr id="20486" name="Text Box 7"/>
          <p:cNvSpPr txBox="1"/>
          <p:nvPr/>
        </p:nvSpPr>
        <p:spPr>
          <a:xfrm>
            <a:off x="6629400" y="1512888"/>
            <a:ext cx="1752600" cy="925512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/>
            <a:r>
              <a:rPr sz="1800" b="1" dirty="0">
                <a:latin typeface="Times New Roman" panose="02020603050405020304" charset="0"/>
              </a:rPr>
              <a:t>Two 16 Bit Timer/Event Counters</a:t>
            </a:r>
            <a:endParaRPr sz="1800" b="1" dirty="0">
              <a:latin typeface="Times New Roman" panose="02020603050405020304" charset="0"/>
            </a:endParaRPr>
          </a:p>
        </p:txBody>
      </p:sp>
      <p:sp>
        <p:nvSpPr>
          <p:cNvPr id="20487" name="Text Box 8"/>
          <p:cNvSpPr txBox="1"/>
          <p:nvPr/>
        </p:nvSpPr>
        <p:spPr>
          <a:xfrm>
            <a:off x="838200" y="2895600"/>
            <a:ext cx="914400" cy="669925"/>
          </a:xfrm>
          <a:prstGeom prst="rect">
            <a:avLst/>
          </a:prstGeom>
          <a:solidFill>
            <a:srgbClr val="B2B2B2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/>
            <a:r>
              <a:rPr sz="1800" b="1" dirty="0">
                <a:latin typeface="Times New Roman" panose="02020603050405020304" charset="0"/>
              </a:rPr>
              <a:t>8051 CPU</a:t>
            </a:r>
            <a:endParaRPr sz="1800" b="1" dirty="0">
              <a:latin typeface="Times New Roman" panose="02020603050405020304" charset="0"/>
            </a:endParaRPr>
          </a:p>
        </p:txBody>
      </p:sp>
      <p:sp>
        <p:nvSpPr>
          <p:cNvPr id="20488" name="Text Box 9"/>
          <p:cNvSpPr txBox="1"/>
          <p:nvPr/>
        </p:nvSpPr>
        <p:spPr>
          <a:xfrm>
            <a:off x="2057400" y="3962400"/>
            <a:ext cx="1600200" cy="925513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/>
            <a:r>
              <a:rPr sz="1800" b="1" dirty="0">
                <a:latin typeface="Times New Roman" panose="02020603050405020304" charset="0"/>
              </a:rPr>
              <a:t>64 K Byte Bus Expansion Control</a:t>
            </a:r>
            <a:endParaRPr sz="1800" b="1" dirty="0">
              <a:latin typeface="Times New Roman" panose="02020603050405020304" charset="0"/>
            </a:endParaRPr>
          </a:p>
        </p:txBody>
      </p:sp>
      <p:sp>
        <p:nvSpPr>
          <p:cNvPr id="20489" name="Text Box 10"/>
          <p:cNvSpPr txBox="1"/>
          <p:nvPr/>
        </p:nvSpPr>
        <p:spPr>
          <a:xfrm>
            <a:off x="4191000" y="3886200"/>
            <a:ext cx="1905000" cy="650875"/>
          </a:xfrm>
          <a:prstGeom prst="rect">
            <a:avLst/>
          </a:prstGeom>
          <a:solidFill>
            <a:srgbClr val="B2B2B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/>
            <a:r>
              <a:rPr sz="1800" b="1" dirty="0">
                <a:latin typeface="Times New Roman" panose="02020603050405020304" charset="0"/>
              </a:rPr>
              <a:t>Programmable I/O</a:t>
            </a:r>
            <a:endParaRPr sz="1800" b="1" dirty="0">
              <a:latin typeface="Times New Roman" panose="02020603050405020304" charset="0"/>
            </a:endParaRPr>
          </a:p>
        </p:txBody>
      </p:sp>
      <p:sp>
        <p:nvSpPr>
          <p:cNvPr id="20490" name="Text Box 11"/>
          <p:cNvSpPr txBox="1"/>
          <p:nvPr/>
        </p:nvSpPr>
        <p:spPr>
          <a:xfrm>
            <a:off x="6477000" y="3886200"/>
            <a:ext cx="2209800" cy="120015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/>
            <a:r>
              <a:rPr sz="1800" b="1" dirty="0">
                <a:latin typeface="Times New Roman" panose="02020603050405020304" charset="0"/>
              </a:rPr>
              <a:t>Programmable Serial Port Full Duplex UART Synchronous Shifter</a:t>
            </a:r>
            <a:endParaRPr sz="1800" b="1" dirty="0">
              <a:latin typeface="Times New Roman" panose="02020603050405020304" charset="0"/>
            </a:endParaRPr>
          </a:p>
        </p:txBody>
      </p:sp>
      <p:sp>
        <p:nvSpPr>
          <p:cNvPr id="20491" name="Line 12"/>
          <p:cNvSpPr/>
          <p:nvPr/>
        </p:nvSpPr>
        <p:spPr>
          <a:xfrm>
            <a:off x="1752600" y="3200400"/>
            <a:ext cx="66294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triangle" w="med" len="med"/>
            <a:tailEnd type="none" w="med" len="med"/>
          </a:ln>
        </p:spPr>
      </p:sp>
      <p:sp>
        <p:nvSpPr>
          <p:cNvPr id="20492" name="Line 13"/>
          <p:cNvSpPr/>
          <p:nvPr/>
        </p:nvSpPr>
        <p:spPr>
          <a:xfrm>
            <a:off x="3581400" y="2438400"/>
            <a:ext cx="0" cy="7620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0493" name="Line 14"/>
          <p:cNvSpPr/>
          <p:nvPr/>
        </p:nvSpPr>
        <p:spPr>
          <a:xfrm>
            <a:off x="5257800" y="2438400"/>
            <a:ext cx="0" cy="7620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0494" name="Line 15"/>
          <p:cNvSpPr/>
          <p:nvPr/>
        </p:nvSpPr>
        <p:spPr>
          <a:xfrm>
            <a:off x="7772400" y="2438400"/>
            <a:ext cx="0" cy="7620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0495" name="Text Box 16"/>
          <p:cNvSpPr txBox="1"/>
          <p:nvPr/>
        </p:nvSpPr>
        <p:spPr>
          <a:xfrm>
            <a:off x="5410200" y="2819400"/>
            <a:ext cx="2212975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Internal data bus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20496" name="Line 17"/>
          <p:cNvSpPr/>
          <p:nvPr/>
        </p:nvSpPr>
        <p:spPr>
          <a:xfrm>
            <a:off x="2819400" y="3200400"/>
            <a:ext cx="0" cy="7620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0497" name="Line 18"/>
          <p:cNvSpPr/>
          <p:nvPr/>
        </p:nvSpPr>
        <p:spPr>
          <a:xfrm>
            <a:off x="5257800" y="3200400"/>
            <a:ext cx="0" cy="6858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0498" name="Line 19"/>
          <p:cNvSpPr/>
          <p:nvPr/>
        </p:nvSpPr>
        <p:spPr>
          <a:xfrm>
            <a:off x="7772400" y="3200400"/>
            <a:ext cx="0" cy="6858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0499" name="Rectangle 20"/>
          <p:cNvSpPr/>
          <p:nvPr/>
        </p:nvSpPr>
        <p:spPr>
          <a:xfrm>
            <a:off x="609600" y="1143000"/>
            <a:ext cx="8305800" cy="4114800"/>
          </a:xfrm>
          <a:prstGeom prst="rect">
            <a:avLst/>
          </a:prstGeom>
          <a:noFill/>
          <a:ln w="2857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20500" name="Line 21"/>
          <p:cNvSpPr/>
          <p:nvPr/>
        </p:nvSpPr>
        <p:spPr>
          <a:xfrm flipV="1">
            <a:off x="990600" y="3581400"/>
            <a:ext cx="0" cy="2057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501" name="Line 22"/>
          <p:cNvSpPr/>
          <p:nvPr/>
        </p:nvSpPr>
        <p:spPr>
          <a:xfrm flipV="1">
            <a:off x="1143000" y="3581400"/>
            <a:ext cx="0" cy="2057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502" name="Line 23"/>
          <p:cNvSpPr/>
          <p:nvPr/>
        </p:nvSpPr>
        <p:spPr>
          <a:xfrm flipV="1">
            <a:off x="1447800" y="3581400"/>
            <a:ext cx="0" cy="1371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503" name="Line 24"/>
          <p:cNvSpPr/>
          <p:nvPr/>
        </p:nvSpPr>
        <p:spPr>
          <a:xfrm flipV="1">
            <a:off x="1600200" y="3581400"/>
            <a:ext cx="0" cy="1371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504" name="Text Box 25"/>
          <p:cNvSpPr txBox="1"/>
          <p:nvPr/>
        </p:nvSpPr>
        <p:spPr>
          <a:xfrm>
            <a:off x="1219200" y="5486400"/>
            <a:ext cx="1708150" cy="3365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1600" dirty="0">
                <a:latin typeface="Times New Roman" panose="02020603050405020304" charset="0"/>
              </a:rPr>
              <a:t>External interrupts</a:t>
            </a:r>
            <a:endParaRPr sz="1600" dirty="0">
              <a:latin typeface="Times New Roman" panose="02020603050405020304" charset="0"/>
            </a:endParaRPr>
          </a:p>
        </p:txBody>
      </p:sp>
      <p:sp>
        <p:nvSpPr>
          <p:cNvPr id="20505" name="Text Box 26"/>
          <p:cNvSpPr txBox="1"/>
          <p:nvPr/>
        </p:nvSpPr>
        <p:spPr>
          <a:xfrm>
            <a:off x="1219200" y="4876800"/>
            <a:ext cx="1866900" cy="3365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1600" dirty="0">
                <a:latin typeface="Times New Roman" panose="02020603050405020304" charset="0"/>
              </a:rPr>
              <a:t>subsystem interrupts</a:t>
            </a:r>
            <a:endParaRPr sz="1600" dirty="0">
              <a:latin typeface="Times New Roman" panose="02020603050405020304" charset="0"/>
            </a:endParaRPr>
          </a:p>
        </p:txBody>
      </p:sp>
      <p:sp>
        <p:nvSpPr>
          <p:cNvPr id="20506" name="Text Box 27"/>
          <p:cNvSpPr txBox="1"/>
          <p:nvPr/>
        </p:nvSpPr>
        <p:spPr>
          <a:xfrm>
            <a:off x="3048000" y="5562600"/>
            <a:ext cx="806450" cy="3365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1600" dirty="0">
                <a:latin typeface="Times New Roman" panose="02020603050405020304" charset="0"/>
              </a:rPr>
              <a:t>Control</a:t>
            </a:r>
            <a:endParaRPr sz="1600" dirty="0">
              <a:latin typeface="Times New Roman" panose="02020603050405020304" charset="0"/>
            </a:endParaRPr>
          </a:p>
        </p:txBody>
      </p:sp>
      <p:sp>
        <p:nvSpPr>
          <p:cNvPr id="20507" name="Text Box 28"/>
          <p:cNvSpPr txBox="1"/>
          <p:nvPr/>
        </p:nvSpPr>
        <p:spPr>
          <a:xfrm>
            <a:off x="4495800" y="5486400"/>
            <a:ext cx="2209800" cy="8255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1600" dirty="0">
                <a:latin typeface="Times New Roman" panose="02020603050405020304" charset="0"/>
              </a:rPr>
              <a:t>Parallel ports</a:t>
            </a:r>
            <a:endParaRPr sz="1600" dirty="0">
              <a:latin typeface="Times New Roman" panose="02020603050405020304" charset="0"/>
            </a:endParaRPr>
          </a:p>
          <a:p>
            <a:r>
              <a:rPr sz="1600" dirty="0">
                <a:latin typeface="Times New Roman" panose="02020603050405020304" charset="0"/>
              </a:rPr>
              <a:t>Address Data Bus</a:t>
            </a:r>
            <a:endParaRPr sz="1600" dirty="0">
              <a:latin typeface="Times New Roman" panose="02020603050405020304" charset="0"/>
            </a:endParaRPr>
          </a:p>
          <a:p>
            <a:r>
              <a:rPr sz="1600" dirty="0">
                <a:latin typeface="Times New Roman" panose="02020603050405020304" charset="0"/>
              </a:rPr>
              <a:t>I/O pins</a:t>
            </a:r>
            <a:endParaRPr sz="1600" dirty="0">
              <a:latin typeface="Times New Roman" panose="02020603050405020304" charset="0"/>
            </a:endParaRPr>
          </a:p>
        </p:txBody>
      </p:sp>
      <p:sp>
        <p:nvSpPr>
          <p:cNvPr id="20508" name="Line 29"/>
          <p:cNvSpPr/>
          <p:nvPr/>
        </p:nvSpPr>
        <p:spPr>
          <a:xfrm flipH="1">
            <a:off x="4572000" y="4572000"/>
            <a:ext cx="0" cy="9144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0509" name="Line 30"/>
          <p:cNvSpPr/>
          <p:nvPr/>
        </p:nvSpPr>
        <p:spPr>
          <a:xfrm flipH="1">
            <a:off x="4876800" y="4572000"/>
            <a:ext cx="0" cy="9144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0510" name="Line 31"/>
          <p:cNvSpPr/>
          <p:nvPr/>
        </p:nvSpPr>
        <p:spPr>
          <a:xfrm flipH="1">
            <a:off x="5181600" y="4572000"/>
            <a:ext cx="0" cy="9144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0511" name="Line 32"/>
          <p:cNvSpPr/>
          <p:nvPr/>
        </p:nvSpPr>
        <p:spPr>
          <a:xfrm flipH="1">
            <a:off x="5486400" y="4572000"/>
            <a:ext cx="0" cy="9144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0512" name="Line 33"/>
          <p:cNvSpPr/>
          <p:nvPr/>
        </p:nvSpPr>
        <p:spPr>
          <a:xfrm flipH="1">
            <a:off x="5791200" y="4572000"/>
            <a:ext cx="0" cy="9144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0513" name="Line 34"/>
          <p:cNvSpPr/>
          <p:nvPr/>
        </p:nvSpPr>
        <p:spPr>
          <a:xfrm>
            <a:off x="3352800" y="4876800"/>
            <a:ext cx="0" cy="7620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514" name="Text Box 35"/>
          <p:cNvSpPr txBox="1"/>
          <p:nvPr/>
        </p:nvSpPr>
        <p:spPr>
          <a:xfrm>
            <a:off x="6553200" y="5791200"/>
            <a:ext cx="1141413" cy="3365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1600" dirty="0">
                <a:latin typeface="Times New Roman" panose="02020603050405020304" charset="0"/>
              </a:rPr>
              <a:t>Serial Input</a:t>
            </a:r>
            <a:endParaRPr sz="1600" dirty="0">
              <a:latin typeface="Times New Roman" panose="02020603050405020304" charset="0"/>
            </a:endParaRPr>
          </a:p>
        </p:txBody>
      </p:sp>
      <p:sp>
        <p:nvSpPr>
          <p:cNvPr id="20515" name="Text Box 36"/>
          <p:cNvSpPr txBox="1"/>
          <p:nvPr/>
        </p:nvSpPr>
        <p:spPr>
          <a:xfrm>
            <a:off x="7620000" y="5562600"/>
            <a:ext cx="1276350" cy="3365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1600" dirty="0">
                <a:latin typeface="Times New Roman" panose="02020603050405020304" charset="0"/>
              </a:rPr>
              <a:t>Serial Output</a:t>
            </a:r>
            <a:endParaRPr sz="1600" dirty="0">
              <a:latin typeface="Times New Roman" panose="02020603050405020304" charset="0"/>
            </a:endParaRPr>
          </a:p>
        </p:txBody>
      </p:sp>
      <p:sp>
        <p:nvSpPr>
          <p:cNvPr id="20516" name="Line 37"/>
          <p:cNvSpPr/>
          <p:nvPr/>
        </p:nvSpPr>
        <p:spPr>
          <a:xfrm flipH="1">
            <a:off x="6934200" y="5105400"/>
            <a:ext cx="0" cy="6858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triangle" w="med" len="med"/>
            <a:tailEnd type="none" w="med" len="med"/>
          </a:ln>
        </p:spPr>
      </p:sp>
      <p:sp>
        <p:nvSpPr>
          <p:cNvPr id="20517" name="Line 38"/>
          <p:cNvSpPr/>
          <p:nvPr/>
        </p:nvSpPr>
        <p:spPr>
          <a:xfrm flipH="1">
            <a:off x="8153400" y="5105400"/>
            <a:ext cx="0" cy="5334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518" name="Line 39"/>
          <p:cNvSpPr/>
          <p:nvPr/>
        </p:nvSpPr>
        <p:spPr>
          <a:xfrm flipH="1">
            <a:off x="7467600" y="990600"/>
            <a:ext cx="0" cy="5334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519" name="Line 40"/>
          <p:cNvSpPr/>
          <p:nvPr/>
        </p:nvSpPr>
        <p:spPr>
          <a:xfrm flipH="1">
            <a:off x="1295400" y="990600"/>
            <a:ext cx="0" cy="5334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520" name="Line 41"/>
          <p:cNvSpPr/>
          <p:nvPr/>
        </p:nvSpPr>
        <p:spPr>
          <a:xfrm flipH="1">
            <a:off x="1828800" y="990600"/>
            <a:ext cx="0" cy="5334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triangle" w="med" len="med"/>
            <a:tailEnd type="none" w="med" len="med"/>
          </a:ln>
        </p:spPr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charset="0"/>
              </a:rPr>
            </a:fld>
            <a:endParaRPr lang="en-US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r>
              <a:rPr dirty="0"/>
              <a:t>Review Binary/Hexidecimal</a:t>
            </a:r>
            <a:endParaRPr dirty="0"/>
          </a:p>
        </p:txBody>
      </p:sp>
      <p:graphicFrame>
        <p:nvGraphicFramePr>
          <p:cNvPr id="28758" name="Group 86"/>
          <p:cNvGraphicFramePr>
            <a:graphicFrameLocks noGrp="1"/>
          </p:cNvGraphicFramePr>
          <p:nvPr/>
        </p:nvGraphicFramePr>
        <p:xfrm>
          <a:off x="1479550" y="1309688"/>
          <a:ext cx="2765425" cy="4664075"/>
        </p:xfrm>
        <a:graphic>
          <a:graphicData uri="http://schemas.openxmlformats.org/drawingml/2006/table">
            <a:tbl>
              <a:tblPr/>
              <a:tblGrid>
                <a:gridCol w="741363"/>
                <a:gridCol w="892175"/>
                <a:gridCol w="1131887"/>
              </a:tblGrid>
              <a:tr h="274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Decimal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Binary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Hexidecimal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 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0000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 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0001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0010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0011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0100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0101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6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0110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6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7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0111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7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8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1000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8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9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1001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9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10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1010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11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1011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B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12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1100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C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13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1101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D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14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1110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15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1111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F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81" name="Text Box 87"/>
          <p:cNvSpPr txBox="1"/>
          <p:nvPr/>
        </p:nvSpPr>
        <p:spPr>
          <a:xfrm>
            <a:off x="4741863" y="1390650"/>
            <a:ext cx="2536825" cy="15525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Conversions:</a:t>
            </a:r>
            <a:endParaRPr dirty="0">
              <a:latin typeface="Times New Roman" panose="02020603050405020304" charset="0"/>
            </a:endParaRPr>
          </a:p>
          <a:p>
            <a:endParaRPr dirty="0">
              <a:latin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</a:rPr>
              <a:t>1000 1110 (binary)</a:t>
            </a:r>
            <a:endParaRPr dirty="0">
              <a:latin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</a:rPr>
              <a:t>    8      E    (hex)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21582" name="Freeform 88"/>
          <p:cNvSpPr/>
          <p:nvPr/>
        </p:nvSpPr>
        <p:spPr>
          <a:xfrm>
            <a:off x="4822825" y="2482850"/>
            <a:ext cx="369888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892836" y="103327200"/>
              </a:cxn>
              <a:cxn ang="0">
                <a:pos x="406175554" y="68045013"/>
              </a:cxn>
              <a:cxn ang="0">
                <a:pos x="570071386" y="136088438"/>
              </a:cxn>
            </a:cxnLst>
            <a:pathLst>
              <a:path w="240" h="54">
                <a:moveTo>
                  <a:pt x="0" y="0"/>
                </a:moveTo>
                <a:cubicBezTo>
                  <a:pt x="16" y="18"/>
                  <a:pt x="33" y="37"/>
                  <a:pt x="61" y="41"/>
                </a:cubicBezTo>
                <a:cubicBezTo>
                  <a:pt x="89" y="45"/>
                  <a:pt x="141" y="25"/>
                  <a:pt x="171" y="27"/>
                </a:cubicBezTo>
                <a:cubicBezTo>
                  <a:pt x="201" y="29"/>
                  <a:pt x="220" y="41"/>
                  <a:pt x="240" y="54"/>
                </a:cubicBezTo>
              </a:path>
            </a:pathLst>
          </a:custGeom>
          <a:noFill/>
          <a:ln w="9525" cap="flat" cmpd="sng">
            <a:solidFill>
              <a:schemeClr val="tx1">
                <a:alpha val="10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1583" name="Freeform 89"/>
          <p:cNvSpPr/>
          <p:nvPr/>
        </p:nvSpPr>
        <p:spPr>
          <a:xfrm flipH="1">
            <a:off x="5207000" y="2490788"/>
            <a:ext cx="2381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050164" y="103327200"/>
              </a:cxn>
              <a:cxn ang="0">
                <a:pos x="168338500" y="68045013"/>
              </a:cxn>
              <a:cxn ang="0">
                <a:pos x="236264648" y="136088438"/>
              </a:cxn>
            </a:cxnLst>
            <a:pathLst>
              <a:path w="240" h="54">
                <a:moveTo>
                  <a:pt x="0" y="0"/>
                </a:moveTo>
                <a:cubicBezTo>
                  <a:pt x="16" y="18"/>
                  <a:pt x="33" y="37"/>
                  <a:pt x="61" y="41"/>
                </a:cubicBezTo>
                <a:cubicBezTo>
                  <a:pt x="89" y="45"/>
                  <a:pt x="141" y="25"/>
                  <a:pt x="171" y="27"/>
                </a:cubicBezTo>
                <a:cubicBezTo>
                  <a:pt x="201" y="29"/>
                  <a:pt x="220" y="41"/>
                  <a:pt x="240" y="54"/>
                </a:cubicBezTo>
              </a:path>
            </a:pathLst>
          </a:custGeom>
          <a:noFill/>
          <a:ln w="9525" cap="flat" cmpd="sng">
            <a:solidFill>
              <a:schemeClr val="tx1">
                <a:alpha val="10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1584" name="Freeform 90"/>
          <p:cNvSpPr/>
          <p:nvPr/>
        </p:nvSpPr>
        <p:spPr>
          <a:xfrm>
            <a:off x="5499100" y="2492375"/>
            <a:ext cx="369888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892836" y="103327200"/>
              </a:cxn>
              <a:cxn ang="0">
                <a:pos x="406175554" y="68045013"/>
              </a:cxn>
              <a:cxn ang="0">
                <a:pos x="570071386" y="136088438"/>
              </a:cxn>
            </a:cxnLst>
            <a:pathLst>
              <a:path w="240" h="54">
                <a:moveTo>
                  <a:pt x="0" y="0"/>
                </a:moveTo>
                <a:cubicBezTo>
                  <a:pt x="16" y="18"/>
                  <a:pt x="33" y="37"/>
                  <a:pt x="61" y="41"/>
                </a:cubicBezTo>
                <a:cubicBezTo>
                  <a:pt x="89" y="45"/>
                  <a:pt x="141" y="25"/>
                  <a:pt x="171" y="27"/>
                </a:cubicBezTo>
                <a:cubicBezTo>
                  <a:pt x="201" y="29"/>
                  <a:pt x="220" y="41"/>
                  <a:pt x="240" y="54"/>
                </a:cubicBezTo>
              </a:path>
            </a:pathLst>
          </a:custGeom>
          <a:noFill/>
          <a:ln w="9525" cap="flat" cmpd="sng">
            <a:solidFill>
              <a:schemeClr val="tx1">
                <a:alpha val="10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1585" name="Freeform 91"/>
          <p:cNvSpPr/>
          <p:nvPr/>
        </p:nvSpPr>
        <p:spPr>
          <a:xfrm flipH="1">
            <a:off x="5883275" y="2500313"/>
            <a:ext cx="2381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050164" y="103327200"/>
              </a:cxn>
              <a:cxn ang="0">
                <a:pos x="168338500" y="68045013"/>
              </a:cxn>
              <a:cxn ang="0">
                <a:pos x="236264648" y="136088438"/>
              </a:cxn>
            </a:cxnLst>
            <a:pathLst>
              <a:path w="240" h="54">
                <a:moveTo>
                  <a:pt x="0" y="0"/>
                </a:moveTo>
                <a:cubicBezTo>
                  <a:pt x="16" y="18"/>
                  <a:pt x="33" y="37"/>
                  <a:pt x="61" y="41"/>
                </a:cubicBezTo>
                <a:cubicBezTo>
                  <a:pt x="89" y="45"/>
                  <a:pt x="141" y="25"/>
                  <a:pt x="171" y="27"/>
                </a:cubicBezTo>
                <a:cubicBezTo>
                  <a:pt x="201" y="29"/>
                  <a:pt x="220" y="41"/>
                  <a:pt x="240" y="54"/>
                </a:cubicBezTo>
              </a:path>
            </a:pathLst>
          </a:custGeom>
          <a:noFill/>
          <a:ln w="9525" cap="flat" cmpd="sng">
            <a:solidFill>
              <a:schemeClr val="tx1">
                <a:alpha val="10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1586" name="Text Box 92"/>
          <p:cNvSpPr txBox="1"/>
          <p:nvPr/>
        </p:nvSpPr>
        <p:spPr>
          <a:xfrm>
            <a:off x="4886325" y="3360738"/>
            <a:ext cx="2400300" cy="30130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Notations for hex:</a:t>
            </a:r>
            <a:endParaRPr dirty="0">
              <a:latin typeface="Times New Roman" panose="02020603050405020304" charset="0"/>
            </a:endParaRPr>
          </a:p>
          <a:p>
            <a:endParaRPr dirty="0">
              <a:latin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</a:rPr>
              <a:t>0x8E</a:t>
            </a:r>
            <a:endParaRPr dirty="0">
              <a:latin typeface="Times New Roman" panose="02020603050405020304" charset="0"/>
            </a:endParaRPr>
          </a:p>
          <a:p>
            <a:endParaRPr dirty="0">
              <a:latin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</a:rPr>
              <a:t>8Eh</a:t>
            </a:r>
            <a:endParaRPr dirty="0">
              <a:latin typeface="Times New Roman" panose="02020603050405020304" charset="0"/>
            </a:endParaRPr>
          </a:p>
          <a:p>
            <a:endParaRPr dirty="0">
              <a:latin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</a:rPr>
              <a:t>8E</a:t>
            </a:r>
            <a:r>
              <a:rPr baseline="-25000" dirty="0">
                <a:latin typeface="Times New Roman" panose="02020603050405020304" charset="0"/>
              </a:rPr>
              <a:t>16</a:t>
            </a:r>
            <a:endParaRPr baseline="-25000" dirty="0">
              <a:latin typeface="Times New Roman" panose="02020603050405020304" charset="0"/>
            </a:endParaRPr>
          </a:p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charset="0"/>
              </a:rPr>
            </a:fld>
            <a:endParaRPr lang="en-US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r>
              <a:rPr dirty="0"/>
              <a:t>On-Chip DATA Memory: RAM</a:t>
            </a:r>
            <a:endParaRPr dirty="0"/>
          </a:p>
        </p:txBody>
      </p:sp>
      <p:sp>
        <p:nvSpPr>
          <p:cNvPr id="22531" name="Rectangle 3"/>
          <p:cNvSpPr>
            <a:spLocks noGrp="1"/>
          </p:cNvSpPr>
          <p:nvPr>
            <p:ph idx="1" hasCustomPrompt="1"/>
          </p:nvPr>
        </p:nvSpPr>
        <p:spPr>
          <a:xfrm>
            <a:off x="685800" y="1497013"/>
            <a:ext cx="2743200" cy="4598987"/>
          </a:xfrm>
          <a:ln/>
        </p:spPr>
        <p:txBody>
          <a:bodyPr vert="horz" wrap="square" lIns="91440" tIns="45720" rIns="91440" bIns="45720" anchor="t"/>
          <a:p>
            <a:pPr eaLnBrk="1" hangingPunct="1">
              <a:buNone/>
            </a:pPr>
            <a:r>
              <a:rPr dirty="0"/>
              <a:t>Internal RAM </a:t>
            </a:r>
            <a:endParaRPr dirty="0"/>
          </a:p>
        </p:txBody>
      </p:sp>
      <p:sp>
        <p:nvSpPr>
          <p:cNvPr id="22532" name="Rectangle 5"/>
          <p:cNvSpPr/>
          <p:nvPr/>
        </p:nvSpPr>
        <p:spPr>
          <a:xfrm>
            <a:off x="5181600" y="1905000"/>
            <a:ext cx="3200400" cy="3810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Times New Roman" panose="02020603050405020304" charset="0"/>
            </a:endParaRPr>
          </a:p>
        </p:txBody>
      </p:sp>
      <p:pic>
        <p:nvPicPr>
          <p:cNvPr id="22533" name="Picture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14400" y="2133600"/>
            <a:ext cx="6934200" cy="3987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charset="0"/>
              </a:rPr>
            </a:fld>
            <a:endParaRPr lang="en-US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r>
              <a:rPr dirty="0"/>
              <a:t>Registers</a:t>
            </a:r>
            <a:endParaRPr dirty="0"/>
          </a:p>
        </p:txBody>
      </p:sp>
      <p:sp>
        <p:nvSpPr>
          <p:cNvPr id="23555" name="Rectangle 3"/>
          <p:cNvSpPr/>
          <p:nvPr/>
        </p:nvSpPr>
        <p:spPr>
          <a:xfrm>
            <a:off x="1676400" y="1190625"/>
            <a:ext cx="1524000" cy="48768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23556" name="Line 4"/>
          <p:cNvSpPr/>
          <p:nvPr/>
        </p:nvSpPr>
        <p:spPr>
          <a:xfrm>
            <a:off x="1676400" y="5915025"/>
            <a:ext cx="1524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57" name="Line 5"/>
          <p:cNvSpPr/>
          <p:nvPr/>
        </p:nvSpPr>
        <p:spPr>
          <a:xfrm>
            <a:off x="1676400" y="5762625"/>
            <a:ext cx="1524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58" name="Line 6"/>
          <p:cNvSpPr/>
          <p:nvPr/>
        </p:nvSpPr>
        <p:spPr>
          <a:xfrm>
            <a:off x="1676400" y="5610225"/>
            <a:ext cx="1524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59" name="Line 7"/>
          <p:cNvSpPr/>
          <p:nvPr/>
        </p:nvSpPr>
        <p:spPr>
          <a:xfrm>
            <a:off x="1676400" y="5457825"/>
            <a:ext cx="1524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60" name="Line 8"/>
          <p:cNvSpPr/>
          <p:nvPr/>
        </p:nvSpPr>
        <p:spPr>
          <a:xfrm>
            <a:off x="1676400" y="5305425"/>
            <a:ext cx="1524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61" name="Line 9"/>
          <p:cNvSpPr/>
          <p:nvPr/>
        </p:nvSpPr>
        <p:spPr>
          <a:xfrm>
            <a:off x="1676400" y="5153025"/>
            <a:ext cx="1524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62" name="Line 10"/>
          <p:cNvSpPr/>
          <p:nvPr/>
        </p:nvSpPr>
        <p:spPr>
          <a:xfrm>
            <a:off x="1676400" y="5000625"/>
            <a:ext cx="1524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63" name="Line 11"/>
          <p:cNvSpPr/>
          <p:nvPr/>
        </p:nvSpPr>
        <p:spPr>
          <a:xfrm>
            <a:off x="1676400" y="4848225"/>
            <a:ext cx="1524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64" name="Line 12"/>
          <p:cNvSpPr/>
          <p:nvPr/>
        </p:nvSpPr>
        <p:spPr>
          <a:xfrm>
            <a:off x="1676400" y="4695825"/>
            <a:ext cx="15240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65" name="Line 13"/>
          <p:cNvSpPr/>
          <p:nvPr/>
        </p:nvSpPr>
        <p:spPr>
          <a:xfrm>
            <a:off x="1676400" y="4543425"/>
            <a:ext cx="15240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66" name="Line 14"/>
          <p:cNvSpPr/>
          <p:nvPr/>
        </p:nvSpPr>
        <p:spPr>
          <a:xfrm>
            <a:off x="1676400" y="4391025"/>
            <a:ext cx="15240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67" name="Line 15"/>
          <p:cNvSpPr/>
          <p:nvPr/>
        </p:nvSpPr>
        <p:spPr>
          <a:xfrm>
            <a:off x="1676400" y="4238625"/>
            <a:ext cx="15240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68" name="Line 16"/>
          <p:cNvSpPr/>
          <p:nvPr/>
        </p:nvSpPr>
        <p:spPr>
          <a:xfrm>
            <a:off x="1676400" y="4086225"/>
            <a:ext cx="15240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69" name="Line 17"/>
          <p:cNvSpPr/>
          <p:nvPr/>
        </p:nvSpPr>
        <p:spPr>
          <a:xfrm>
            <a:off x="1676400" y="3933825"/>
            <a:ext cx="15240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70" name="Line 18"/>
          <p:cNvSpPr/>
          <p:nvPr/>
        </p:nvSpPr>
        <p:spPr>
          <a:xfrm>
            <a:off x="1676400" y="3781425"/>
            <a:ext cx="15240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71" name="Line 19"/>
          <p:cNvSpPr/>
          <p:nvPr/>
        </p:nvSpPr>
        <p:spPr>
          <a:xfrm>
            <a:off x="1676400" y="3629025"/>
            <a:ext cx="1524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72" name="Line 20"/>
          <p:cNvSpPr/>
          <p:nvPr/>
        </p:nvSpPr>
        <p:spPr>
          <a:xfrm>
            <a:off x="1676400" y="3476625"/>
            <a:ext cx="15240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73" name="Line 21"/>
          <p:cNvSpPr/>
          <p:nvPr/>
        </p:nvSpPr>
        <p:spPr>
          <a:xfrm>
            <a:off x="1676400" y="3324225"/>
            <a:ext cx="15240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74" name="Line 22"/>
          <p:cNvSpPr/>
          <p:nvPr/>
        </p:nvSpPr>
        <p:spPr>
          <a:xfrm>
            <a:off x="1676400" y="3171825"/>
            <a:ext cx="15240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75" name="Line 23"/>
          <p:cNvSpPr/>
          <p:nvPr/>
        </p:nvSpPr>
        <p:spPr>
          <a:xfrm>
            <a:off x="1676400" y="3019425"/>
            <a:ext cx="15240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76" name="Line 24"/>
          <p:cNvSpPr/>
          <p:nvPr/>
        </p:nvSpPr>
        <p:spPr>
          <a:xfrm>
            <a:off x="1676400" y="2867025"/>
            <a:ext cx="15240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77" name="Line 25"/>
          <p:cNvSpPr/>
          <p:nvPr/>
        </p:nvSpPr>
        <p:spPr>
          <a:xfrm>
            <a:off x="1676400" y="2714625"/>
            <a:ext cx="15240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78" name="Line 26"/>
          <p:cNvSpPr/>
          <p:nvPr/>
        </p:nvSpPr>
        <p:spPr>
          <a:xfrm>
            <a:off x="1676400" y="2562225"/>
            <a:ext cx="15240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79" name="Line 27"/>
          <p:cNvSpPr/>
          <p:nvPr/>
        </p:nvSpPr>
        <p:spPr>
          <a:xfrm>
            <a:off x="1676400" y="2409825"/>
            <a:ext cx="1524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80" name="Line 28"/>
          <p:cNvSpPr/>
          <p:nvPr/>
        </p:nvSpPr>
        <p:spPr>
          <a:xfrm>
            <a:off x="1676400" y="2257425"/>
            <a:ext cx="15240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81" name="Line 29"/>
          <p:cNvSpPr/>
          <p:nvPr/>
        </p:nvSpPr>
        <p:spPr>
          <a:xfrm>
            <a:off x="1676400" y="2105025"/>
            <a:ext cx="15240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82" name="Line 30"/>
          <p:cNvSpPr/>
          <p:nvPr/>
        </p:nvSpPr>
        <p:spPr>
          <a:xfrm>
            <a:off x="1676400" y="1952625"/>
            <a:ext cx="15240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83" name="Line 31"/>
          <p:cNvSpPr/>
          <p:nvPr/>
        </p:nvSpPr>
        <p:spPr>
          <a:xfrm>
            <a:off x="1676400" y="1800225"/>
            <a:ext cx="15240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84" name="Line 32"/>
          <p:cNvSpPr/>
          <p:nvPr/>
        </p:nvSpPr>
        <p:spPr>
          <a:xfrm>
            <a:off x="1676400" y="1647825"/>
            <a:ext cx="15240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85" name="Line 33"/>
          <p:cNvSpPr/>
          <p:nvPr/>
        </p:nvSpPr>
        <p:spPr>
          <a:xfrm>
            <a:off x="1676400" y="1495425"/>
            <a:ext cx="15240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86" name="Line 34"/>
          <p:cNvSpPr/>
          <p:nvPr/>
        </p:nvSpPr>
        <p:spPr>
          <a:xfrm>
            <a:off x="1676400" y="1343025"/>
            <a:ext cx="15240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87" name="Line 35"/>
          <p:cNvSpPr/>
          <p:nvPr/>
        </p:nvSpPr>
        <p:spPr>
          <a:xfrm>
            <a:off x="1676400" y="1190625"/>
            <a:ext cx="1524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88" name="Text Box 36"/>
          <p:cNvSpPr txBox="1"/>
          <p:nvPr/>
        </p:nvSpPr>
        <p:spPr>
          <a:xfrm>
            <a:off x="1371600" y="4806950"/>
            <a:ext cx="336550" cy="1336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lnSpc>
                <a:spcPct val="85000"/>
              </a:lnSpc>
            </a:pPr>
            <a:r>
              <a:rPr sz="1200" dirty="0">
                <a:latin typeface="Times New Roman" panose="02020603050405020304" charset="0"/>
              </a:rPr>
              <a:t>07</a:t>
            </a: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r>
              <a:rPr sz="1200" dirty="0">
                <a:latin typeface="Times New Roman" panose="02020603050405020304" charset="0"/>
              </a:rPr>
              <a:t>06</a:t>
            </a: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r>
              <a:rPr sz="1200" dirty="0">
                <a:latin typeface="Times New Roman" panose="02020603050405020304" charset="0"/>
              </a:rPr>
              <a:t>05</a:t>
            </a: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r>
              <a:rPr sz="1200" dirty="0">
                <a:latin typeface="Times New Roman" panose="02020603050405020304" charset="0"/>
              </a:rPr>
              <a:t>04</a:t>
            </a: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r>
              <a:rPr sz="1200" dirty="0">
                <a:latin typeface="Times New Roman" panose="02020603050405020304" charset="0"/>
              </a:rPr>
              <a:t>03</a:t>
            </a: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r>
              <a:rPr sz="1200" dirty="0">
                <a:latin typeface="Times New Roman" panose="02020603050405020304" charset="0"/>
              </a:rPr>
              <a:t>02</a:t>
            </a: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r>
              <a:rPr sz="1200" dirty="0">
                <a:latin typeface="Times New Roman" panose="02020603050405020304" charset="0"/>
              </a:rPr>
              <a:t>01</a:t>
            </a: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r>
              <a:rPr sz="1200" dirty="0">
                <a:latin typeface="Times New Roman" panose="02020603050405020304" charset="0"/>
              </a:rPr>
              <a:t>00</a:t>
            </a:r>
            <a:endParaRPr sz="1200" dirty="0">
              <a:latin typeface="Times New Roman" panose="02020603050405020304" charset="0"/>
            </a:endParaRPr>
          </a:p>
        </p:txBody>
      </p:sp>
      <p:sp>
        <p:nvSpPr>
          <p:cNvPr id="23589" name="Text Box 37"/>
          <p:cNvSpPr txBox="1"/>
          <p:nvPr/>
        </p:nvSpPr>
        <p:spPr>
          <a:xfrm>
            <a:off x="3200400" y="4806950"/>
            <a:ext cx="361950" cy="1336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lnSpc>
                <a:spcPct val="85000"/>
              </a:lnSpc>
            </a:pPr>
            <a:r>
              <a:rPr sz="1200" dirty="0">
                <a:latin typeface="Times New Roman" panose="02020603050405020304" charset="0"/>
              </a:rPr>
              <a:t>R7</a:t>
            </a: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r>
              <a:rPr sz="1200" dirty="0">
                <a:latin typeface="Times New Roman" panose="02020603050405020304" charset="0"/>
              </a:rPr>
              <a:t>R6</a:t>
            </a: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r>
              <a:rPr sz="1200" dirty="0">
                <a:latin typeface="Times New Roman" panose="02020603050405020304" charset="0"/>
              </a:rPr>
              <a:t>R5</a:t>
            </a: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r>
              <a:rPr sz="1200" dirty="0">
                <a:latin typeface="Times New Roman" panose="02020603050405020304" charset="0"/>
              </a:rPr>
              <a:t>R4</a:t>
            </a: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r>
              <a:rPr sz="1200" dirty="0">
                <a:latin typeface="Times New Roman" panose="02020603050405020304" charset="0"/>
              </a:rPr>
              <a:t>R3</a:t>
            </a: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r>
              <a:rPr sz="1200" dirty="0">
                <a:latin typeface="Times New Roman" panose="02020603050405020304" charset="0"/>
              </a:rPr>
              <a:t>R2</a:t>
            </a: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r>
              <a:rPr sz="1200" dirty="0">
                <a:latin typeface="Times New Roman" panose="02020603050405020304" charset="0"/>
              </a:rPr>
              <a:t>R1</a:t>
            </a: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r>
              <a:rPr sz="1200" dirty="0">
                <a:latin typeface="Times New Roman" panose="02020603050405020304" charset="0"/>
              </a:rPr>
              <a:t>R0</a:t>
            </a:r>
            <a:endParaRPr sz="1200" dirty="0">
              <a:latin typeface="Times New Roman" panose="02020603050405020304" charset="0"/>
            </a:endParaRPr>
          </a:p>
        </p:txBody>
      </p:sp>
      <p:sp>
        <p:nvSpPr>
          <p:cNvPr id="23590" name="Text Box 38"/>
          <p:cNvSpPr txBox="1"/>
          <p:nvPr/>
        </p:nvSpPr>
        <p:spPr>
          <a:xfrm>
            <a:off x="1371600" y="3587750"/>
            <a:ext cx="344488" cy="1336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lnSpc>
                <a:spcPct val="85000"/>
              </a:lnSpc>
            </a:pPr>
            <a:r>
              <a:rPr sz="1200" dirty="0">
                <a:latin typeface="Times New Roman" panose="02020603050405020304" charset="0"/>
              </a:rPr>
              <a:t>0F</a:t>
            </a: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r>
              <a:rPr sz="1200" dirty="0">
                <a:latin typeface="Times New Roman" panose="02020603050405020304" charset="0"/>
              </a:rPr>
              <a:t>08</a:t>
            </a:r>
            <a:endParaRPr sz="1200" dirty="0">
              <a:latin typeface="Times New Roman" panose="02020603050405020304" charset="0"/>
            </a:endParaRPr>
          </a:p>
        </p:txBody>
      </p:sp>
      <p:sp>
        <p:nvSpPr>
          <p:cNvPr id="23591" name="Text Box 39"/>
          <p:cNvSpPr txBox="1"/>
          <p:nvPr/>
        </p:nvSpPr>
        <p:spPr>
          <a:xfrm>
            <a:off x="1371600" y="2368550"/>
            <a:ext cx="336550" cy="1336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lnSpc>
                <a:spcPct val="85000"/>
              </a:lnSpc>
            </a:pPr>
            <a:r>
              <a:rPr sz="1200" dirty="0">
                <a:latin typeface="Times New Roman" panose="02020603050405020304" charset="0"/>
              </a:rPr>
              <a:t>17</a:t>
            </a: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r>
              <a:rPr sz="1200" dirty="0">
                <a:latin typeface="Times New Roman" panose="02020603050405020304" charset="0"/>
              </a:rPr>
              <a:t>10</a:t>
            </a:r>
            <a:endParaRPr sz="1200" dirty="0">
              <a:latin typeface="Times New Roman" panose="02020603050405020304" charset="0"/>
            </a:endParaRPr>
          </a:p>
        </p:txBody>
      </p:sp>
      <p:sp>
        <p:nvSpPr>
          <p:cNvPr id="23592" name="Text Box 40"/>
          <p:cNvSpPr txBox="1"/>
          <p:nvPr/>
        </p:nvSpPr>
        <p:spPr>
          <a:xfrm>
            <a:off x="1371600" y="1114425"/>
            <a:ext cx="344488" cy="1336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lnSpc>
                <a:spcPct val="85000"/>
              </a:lnSpc>
            </a:pPr>
            <a:r>
              <a:rPr sz="1200" dirty="0">
                <a:latin typeface="Times New Roman" panose="02020603050405020304" charset="0"/>
              </a:rPr>
              <a:t>1F</a:t>
            </a: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endParaRPr sz="1200" dirty="0">
              <a:latin typeface="Times New Roman" panose="02020603050405020304" charset="0"/>
            </a:endParaRPr>
          </a:p>
          <a:p>
            <a:pPr>
              <a:lnSpc>
                <a:spcPct val="85000"/>
              </a:lnSpc>
            </a:pPr>
            <a:r>
              <a:rPr sz="1200" dirty="0">
                <a:latin typeface="Times New Roman" panose="02020603050405020304" charset="0"/>
              </a:rPr>
              <a:t>18</a:t>
            </a:r>
            <a:endParaRPr sz="1200" dirty="0">
              <a:latin typeface="Times New Roman" panose="02020603050405020304" charset="0"/>
            </a:endParaRPr>
          </a:p>
        </p:txBody>
      </p:sp>
      <p:grpSp>
        <p:nvGrpSpPr>
          <p:cNvPr id="23593" name="Group 44"/>
          <p:cNvGrpSpPr/>
          <p:nvPr/>
        </p:nvGrpSpPr>
        <p:grpSpPr>
          <a:xfrm>
            <a:off x="3657600" y="1190625"/>
            <a:ext cx="228600" cy="1219200"/>
            <a:chOff x="2112" y="624"/>
            <a:chExt cx="144" cy="768"/>
          </a:xfrm>
        </p:grpSpPr>
        <p:sp>
          <p:nvSpPr>
            <p:cNvPr id="23610" name="Freeform 42"/>
            <p:cNvSpPr/>
            <p:nvPr/>
          </p:nvSpPr>
          <p:spPr>
            <a:xfrm>
              <a:off x="2112" y="624"/>
              <a:ext cx="144" cy="3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48"/>
                </a:cxn>
                <a:cxn ang="0">
                  <a:pos x="96" y="288"/>
                </a:cxn>
                <a:cxn ang="0">
                  <a:pos x="144" y="384"/>
                </a:cxn>
              </a:cxnLst>
              <a:pathLst>
                <a:path w="144" h="384">
                  <a:moveTo>
                    <a:pt x="0" y="0"/>
                  </a:moveTo>
                  <a:cubicBezTo>
                    <a:pt x="40" y="0"/>
                    <a:pt x="80" y="0"/>
                    <a:pt x="96" y="48"/>
                  </a:cubicBezTo>
                  <a:cubicBezTo>
                    <a:pt x="112" y="96"/>
                    <a:pt x="88" y="232"/>
                    <a:pt x="96" y="288"/>
                  </a:cubicBezTo>
                  <a:cubicBezTo>
                    <a:pt x="104" y="344"/>
                    <a:pt x="128" y="368"/>
                    <a:pt x="144" y="384"/>
                  </a:cubicBezTo>
                </a:path>
              </a:pathLst>
            </a:custGeom>
            <a:noFill/>
            <a:ln w="9525" cap="flat" cmpd="sng">
              <a:solidFill>
                <a:schemeClr val="tx1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611" name="Freeform 43"/>
            <p:cNvSpPr/>
            <p:nvPr/>
          </p:nvSpPr>
          <p:spPr>
            <a:xfrm flipV="1">
              <a:off x="2112" y="1008"/>
              <a:ext cx="144" cy="3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48"/>
                </a:cxn>
                <a:cxn ang="0">
                  <a:pos x="96" y="288"/>
                </a:cxn>
                <a:cxn ang="0">
                  <a:pos x="144" y="384"/>
                </a:cxn>
              </a:cxnLst>
              <a:pathLst>
                <a:path w="144" h="384">
                  <a:moveTo>
                    <a:pt x="0" y="0"/>
                  </a:moveTo>
                  <a:cubicBezTo>
                    <a:pt x="40" y="0"/>
                    <a:pt x="80" y="0"/>
                    <a:pt x="96" y="48"/>
                  </a:cubicBezTo>
                  <a:cubicBezTo>
                    <a:pt x="112" y="96"/>
                    <a:pt x="88" y="232"/>
                    <a:pt x="96" y="288"/>
                  </a:cubicBezTo>
                  <a:cubicBezTo>
                    <a:pt x="104" y="344"/>
                    <a:pt x="128" y="368"/>
                    <a:pt x="144" y="384"/>
                  </a:cubicBezTo>
                </a:path>
              </a:pathLst>
            </a:custGeom>
            <a:noFill/>
            <a:ln w="9525" cap="flat" cmpd="sng">
              <a:solidFill>
                <a:schemeClr val="tx1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23594" name="Group 45"/>
          <p:cNvGrpSpPr/>
          <p:nvPr/>
        </p:nvGrpSpPr>
        <p:grpSpPr>
          <a:xfrm>
            <a:off x="3657600" y="2409825"/>
            <a:ext cx="228600" cy="1219200"/>
            <a:chOff x="2112" y="624"/>
            <a:chExt cx="144" cy="768"/>
          </a:xfrm>
        </p:grpSpPr>
        <p:sp>
          <p:nvSpPr>
            <p:cNvPr id="23608" name="Freeform 46"/>
            <p:cNvSpPr/>
            <p:nvPr/>
          </p:nvSpPr>
          <p:spPr>
            <a:xfrm>
              <a:off x="2112" y="624"/>
              <a:ext cx="144" cy="3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48"/>
                </a:cxn>
                <a:cxn ang="0">
                  <a:pos x="96" y="288"/>
                </a:cxn>
                <a:cxn ang="0">
                  <a:pos x="144" y="384"/>
                </a:cxn>
              </a:cxnLst>
              <a:pathLst>
                <a:path w="144" h="384">
                  <a:moveTo>
                    <a:pt x="0" y="0"/>
                  </a:moveTo>
                  <a:cubicBezTo>
                    <a:pt x="40" y="0"/>
                    <a:pt x="80" y="0"/>
                    <a:pt x="96" y="48"/>
                  </a:cubicBezTo>
                  <a:cubicBezTo>
                    <a:pt x="112" y="96"/>
                    <a:pt x="88" y="232"/>
                    <a:pt x="96" y="288"/>
                  </a:cubicBezTo>
                  <a:cubicBezTo>
                    <a:pt x="104" y="344"/>
                    <a:pt x="128" y="368"/>
                    <a:pt x="144" y="384"/>
                  </a:cubicBezTo>
                </a:path>
              </a:pathLst>
            </a:custGeom>
            <a:noFill/>
            <a:ln w="9525" cap="flat" cmpd="sng">
              <a:solidFill>
                <a:schemeClr val="tx1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609" name="Freeform 47"/>
            <p:cNvSpPr/>
            <p:nvPr/>
          </p:nvSpPr>
          <p:spPr>
            <a:xfrm flipV="1">
              <a:off x="2112" y="1008"/>
              <a:ext cx="144" cy="3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48"/>
                </a:cxn>
                <a:cxn ang="0">
                  <a:pos x="96" y="288"/>
                </a:cxn>
                <a:cxn ang="0">
                  <a:pos x="144" y="384"/>
                </a:cxn>
              </a:cxnLst>
              <a:pathLst>
                <a:path w="144" h="384">
                  <a:moveTo>
                    <a:pt x="0" y="0"/>
                  </a:moveTo>
                  <a:cubicBezTo>
                    <a:pt x="40" y="0"/>
                    <a:pt x="80" y="0"/>
                    <a:pt x="96" y="48"/>
                  </a:cubicBezTo>
                  <a:cubicBezTo>
                    <a:pt x="112" y="96"/>
                    <a:pt x="88" y="232"/>
                    <a:pt x="96" y="288"/>
                  </a:cubicBezTo>
                  <a:cubicBezTo>
                    <a:pt x="104" y="344"/>
                    <a:pt x="128" y="368"/>
                    <a:pt x="144" y="384"/>
                  </a:cubicBezTo>
                </a:path>
              </a:pathLst>
            </a:custGeom>
            <a:noFill/>
            <a:ln w="9525" cap="flat" cmpd="sng">
              <a:solidFill>
                <a:schemeClr val="tx1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23595" name="Group 48"/>
          <p:cNvGrpSpPr/>
          <p:nvPr/>
        </p:nvGrpSpPr>
        <p:grpSpPr>
          <a:xfrm>
            <a:off x="3657600" y="3629025"/>
            <a:ext cx="228600" cy="1219200"/>
            <a:chOff x="2112" y="624"/>
            <a:chExt cx="144" cy="768"/>
          </a:xfrm>
        </p:grpSpPr>
        <p:sp>
          <p:nvSpPr>
            <p:cNvPr id="23606" name="Freeform 49"/>
            <p:cNvSpPr/>
            <p:nvPr/>
          </p:nvSpPr>
          <p:spPr>
            <a:xfrm>
              <a:off x="2112" y="624"/>
              <a:ext cx="144" cy="3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48"/>
                </a:cxn>
                <a:cxn ang="0">
                  <a:pos x="96" y="288"/>
                </a:cxn>
                <a:cxn ang="0">
                  <a:pos x="144" y="384"/>
                </a:cxn>
              </a:cxnLst>
              <a:pathLst>
                <a:path w="144" h="384">
                  <a:moveTo>
                    <a:pt x="0" y="0"/>
                  </a:moveTo>
                  <a:cubicBezTo>
                    <a:pt x="40" y="0"/>
                    <a:pt x="80" y="0"/>
                    <a:pt x="96" y="48"/>
                  </a:cubicBezTo>
                  <a:cubicBezTo>
                    <a:pt x="112" y="96"/>
                    <a:pt x="88" y="232"/>
                    <a:pt x="96" y="288"/>
                  </a:cubicBezTo>
                  <a:cubicBezTo>
                    <a:pt x="104" y="344"/>
                    <a:pt x="128" y="368"/>
                    <a:pt x="144" y="384"/>
                  </a:cubicBezTo>
                </a:path>
              </a:pathLst>
            </a:custGeom>
            <a:noFill/>
            <a:ln w="9525" cap="flat" cmpd="sng">
              <a:solidFill>
                <a:schemeClr val="tx1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607" name="Freeform 50"/>
            <p:cNvSpPr/>
            <p:nvPr/>
          </p:nvSpPr>
          <p:spPr>
            <a:xfrm flipV="1">
              <a:off x="2112" y="1008"/>
              <a:ext cx="144" cy="3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48"/>
                </a:cxn>
                <a:cxn ang="0">
                  <a:pos x="96" y="288"/>
                </a:cxn>
                <a:cxn ang="0">
                  <a:pos x="144" y="384"/>
                </a:cxn>
              </a:cxnLst>
              <a:pathLst>
                <a:path w="144" h="384">
                  <a:moveTo>
                    <a:pt x="0" y="0"/>
                  </a:moveTo>
                  <a:cubicBezTo>
                    <a:pt x="40" y="0"/>
                    <a:pt x="80" y="0"/>
                    <a:pt x="96" y="48"/>
                  </a:cubicBezTo>
                  <a:cubicBezTo>
                    <a:pt x="112" y="96"/>
                    <a:pt x="88" y="232"/>
                    <a:pt x="96" y="288"/>
                  </a:cubicBezTo>
                  <a:cubicBezTo>
                    <a:pt x="104" y="344"/>
                    <a:pt x="128" y="368"/>
                    <a:pt x="144" y="384"/>
                  </a:cubicBezTo>
                </a:path>
              </a:pathLst>
            </a:custGeom>
            <a:noFill/>
            <a:ln w="9525" cap="flat" cmpd="sng">
              <a:solidFill>
                <a:schemeClr val="tx1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23596" name="Group 51"/>
          <p:cNvGrpSpPr/>
          <p:nvPr/>
        </p:nvGrpSpPr>
        <p:grpSpPr>
          <a:xfrm>
            <a:off x="3657600" y="4848225"/>
            <a:ext cx="228600" cy="1219200"/>
            <a:chOff x="2112" y="624"/>
            <a:chExt cx="144" cy="768"/>
          </a:xfrm>
        </p:grpSpPr>
        <p:sp>
          <p:nvSpPr>
            <p:cNvPr id="23604" name="Freeform 52"/>
            <p:cNvSpPr/>
            <p:nvPr/>
          </p:nvSpPr>
          <p:spPr>
            <a:xfrm>
              <a:off x="2112" y="624"/>
              <a:ext cx="144" cy="3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48"/>
                </a:cxn>
                <a:cxn ang="0">
                  <a:pos x="96" y="288"/>
                </a:cxn>
                <a:cxn ang="0">
                  <a:pos x="144" y="384"/>
                </a:cxn>
              </a:cxnLst>
              <a:pathLst>
                <a:path w="144" h="384">
                  <a:moveTo>
                    <a:pt x="0" y="0"/>
                  </a:moveTo>
                  <a:cubicBezTo>
                    <a:pt x="40" y="0"/>
                    <a:pt x="80" y="0"/>
                    <a:pt x="96" y="48"/>
                  </a:cubicBezTo>
                  <a:cubicBezTo>
                    <a:pt x="112" y="96"/>
                    <a:pt x="88" y="232"/>
                    <a:pt x="96" y="288"/>
                  </a:cubicBezTo>
                  <a:cubicBezTo>
                    <a:pt x="104" y="344"/>
                    <a:pt x="128" y="368"/>
                    <a:pt x="144" y="384"/>
                  </a:cubicBezTo>
                </a:path>
              </a:pathLst>
            </a:custGeom>
            <a:noFill/>
            <a:ln w="9525" cap="flat" cmpd="sng">
              <a:solidFill>
                <a:schemeClr val="tx1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605" name="Freeform 53"/>
            <p:cNvSpPr/>
            <p:nvPr/>
          </p:nvSpPr>
          <p:spPr>
            <a:xfrm flipV="1">
              <a:off x="2112" y="1008"/>
              <a:ext cx="144" cy="3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48"/>
                </a:cxn>
                <a:cxn ang="0">
                  <a:pos x="96" y="288"/>
                </a:cxn>
                <a:cxn ang="0">
                  <a:pos x="144" y="384"/>
                </a:cxn>
              </a:cxnLst>
              <a:pathLst>
                <a:path w="144" h="384">
                  <a:moveTo>
                    <a:pt x="0" y="0"/>
                  </a:moveTo>
                  <a:cubicBezTo>
                    <a:pt x="40" y="0"/>
                    <a:pt x="80" y="0"/>
                    <a:pt x="96" y="48"/>
                  </a:cubicBezTo>
                  <a:cubicBezTo>
                    <a:pt x="112" y="96"/>
                    <a:pt x="88" y="232"/>
                    <a:pt x="96" y="288"/>
                  </a:cubicBezTo>
                  <a:cubicBezTo>
                    <a:pt x="104" y="344"/>
                    <a:pt x="128" y="368"/>
                    <a:pt x="144" y="384"/>
                  </a:cubicBezTo>
                </a:path>
              </a:pathLst>
            </a:custGeom>
            <a:noFill/>
            <a:ln w="9525" cap="flat" cmpd="sng">
              <a:solidFill>
                <a:schemeClr val="tx1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23597" name="Text Box 54"/>
          <p:cNvSpPr txBox="1"/>
          <p:nvPr/>
        </p:nvSpPr>
        <p:spPr>
          <a:xfrm>
            <a:off x="4098925" y="1571625"/>
            <a:ext cx="105568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Bank 3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23598" name="Text Box 55"/>
          <p:cNvSpPr txBox="1"/>
          <p:nvPr/>
        </p:nvSpPr>
        <p:spPr>
          <a:xfrm>
            <a:off x="4114800" y="2790825"/>
            <a:ext cx="105568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Bank 2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23599" name="Text Box 56"/>
          <p:cNvSpPr txBox="1"/>
          <p:nvPr/>
        </p:nvSpPr>
        <p:spPr>
          <a:xfrm>
            <a:off x="4114800" y="4010025"/>
            <a:ext cx="105568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Bank 1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23600" name="Text Box 57"/>
          <p:cNvSpPr txBox="1"/>
          <p:nvPr/>
        </p:nvSpPr>
        <p:spPr>
          <a:xfrm>
            <a:off x="4114800" y="5229225"/>
            <a:ext cx="105568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Bank 0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23601" name="Text Box 58"/>
          <p:cNvSpPr txBox="1"/>
          <p:nvPr/>
        </p:nvSpPr>
        <p:spPr>
          <a:xfrm>
            <a:off x="5715000" y="1143000"/>
            <a:ext cx="2832100" cy="8223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Four Register Banks</a:t>
            </a:r>
            <a:endParaRPr dirty="0">
              <a:latin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</a:rPr>
              <a:t>Each bank has R0-R7</a:t>
            </a:r>
            <a:endParaRPr dirty="0">
              <a:latin typeface="Times New Roman" panose="02020603050405020304" charset="0"/>
            </a:endParaRPr>
          </a:p>
        </p:txBody>
      </p:sp>
      <p:pic>
        <p:nvPicPr>
          <p:cNvPr id="23602" name="Picture 5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562600" y="3505200"/>
            <a:ext cx="3276600" cy="18843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3603" name="AutoShape 60"/>
          <p:cNvSpPr/>
          <p:nvPr/>
        </p:nvSpPr>
        <p:spPr>
          <a:xfrm rot="-2078835">
            <a:off x="4800600" y="5486400"/>
            <a:ext cx="1524000" cy="381000"/>
          </a:xfrm>
          <a:prstGeom prst="rightArrow">
            <a:avLst>
              <a:gd name="adj1" fmla="val 57500"/>
              <a:gd name="adj2" fmla="val 115833"/>
            </a:avLst>
          </a:prstGeom>
          <a:solidFill>
            <a:schemeClr val="bg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r>
              <a:rPr dirty="0"/>
              <a:t>Bit Addressable Memory</a:t>
            </a:r>
            <a:endParaRPr dirty="0"/>
          </a:p>
        </p:txBody>
      </p:sp>
      <p:sp>
        <p:nvSpPr>
          <p:cNvPr id="24579" name="Text Box 3"/>
          <p:cNvSpPr txBox="1"/>
          <p:nvPr/>
        </p:nvSpPr>
        <p:spPr>
          <a:xfrm>
            <a:off x="4648200" y="1143000"/>
            <a:ext cx="35052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dirty="0">
                <a:latin typeface="Times New Roman" panose="02020603050405020304" charset="0"/>
              </a:rPr>
              <a:t>20h – 2Fh (16 locations X 8-bits = 128 bits)</a:t>
            </a:r>
            <a:endParaRPr dirty="0">
              <a:latin typeface="Times New Roman" panose="02020603050405020304" charset="0"/>
            </a:endParaRPr>
          </a:p>
        </p:txBody>
      </p:sp>
      <p:graphicFrame>
        <p:nvGraphicFramePr>
          <p:cNvPr id="16554" name="Group 170"/>
          <p:cNvGraphicFramePr>
            <a:graphicFrameLocks noGrp="1"/>
          </p:cNvGraphicFramePr>
          <p:nvPr/>
        </p:nvGraphicFramePr>
        <p:xfrm>
          <a:off x="1143000" y="1219200"/>
          <a:ext cx="3276600" cy="4876800"/>
        </p:xfrm>
        <a:graphic>
          <a:graphicData uri="http://schemas.openxmlformats.org/drawingml/2006/table">
            <a:tbl>
              <a:tblPr/>
              <a:tblGrid>
                <a:gridCol w="409575"/>
                <a:gridCol w="409575"/>
                <a:gridCol w="409575"/>
                <a:gridCol w="409575"/>
                <a:gridCol w="409575"/>
                <a:gridCol w="409575"/>
                <a:gridCol w="409575"/>
                <a:gridCol w="409575"/>
              </a:tblGrid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7F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78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1A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0F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08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07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06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05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04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03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02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01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charset="0"/>
                        </a:rPr>
                        <a:t>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35" name="Text Box 167"/>
          <p:cNvSpPr txBox="1"/>
          <p:nvPr/>
        </p:nvSpPr>
        <p:spPr>
          <a:xfrm>
            <a:off x="762000" y="3657600"/>
            <a:ext cx="361950" cy="23907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lnSpc>
                <a:spcPct val="135000"/>
              </a:lnSpc>
            </a:pPr>
            <a:r>
              <a:rPr sz="1400" dirty="0">
                <a:latin typeface="Times New Roman" panose="02020603050405020304" charset="0"/>
              </a:rPr>
              <a:t>27</a:t>
            </a:r>
            <a:endParaRPr sz="1400" dirty="0">
              <a:latin typeface="Times New Roman" panose="02020603050405020304" charset="0"/>
            </a:endParaRPr>
          </a:p>
          <a:p>
            <a:pPr>
              <a:lnSpc>
                <a:spcPct val="135000"/>
              </a:lnSpc>
            </a:pPr>
            <a:r>
              <a:rPr sz="1400" dirty="0">
                <a:latin typeface="Times New Roman" panose="02020603050405020304" charset="0"/>
              </a:rPr>
              <a:t>26</a:t>
            </a:r>
            <a:endParaRPr sz="1400" dirty="0">
              <a:latin typeface="Times New Roman" panose="02020603050405020304" charset="0"/>
            </a:endParaRPr>
          </a:p>
          <a:p>
            <a:pPr>
              <a:lnSpc>
                <a:spcPct val="135000"/>
              </a:lnSpc>
            </a:pPr>
            <a:r>
              <a:rPr sz="1400" dirty="0">
                <a:latin typeface="Times New Roman" panose="02020603050405020304" charset="0"/>
              </a:rPr>
              <a:t>25</a:t>
            </a:r>
            <a:endParaRPr sz="1400" dirty="0">
              <a:latin typeface="Times New Roman" panose="02020603050405020304" charset="0"/>
            </a:endParaRPr>
          </a:p>
          <a:p>
            <a:pPr>
              <a:lnSpc>
                <a:spcPct val="135000"/>
              </a:lnSpc>
            </a:pPr>
            <a:r>
              <a:rPr sz="1400" dirty="0">
                <a:latin typeface="Times New Roman" panose="02020603050405020304" charset="0"/>
              </a:rPr>
              <a:t>24</a:t>
            </a:r>
            <a:endParaRPr sz="1400" dirty="0">
              <a:latin typeface="Times New Roman" panose="02020603050405020304" charset="0"/>
            </a:endParaRPr>
          </a:p>
          <a:p>
            <a:pPr>
              <a:lnSpc>
                <a:spcPct val="135000"/>
              </a:lnSpc>
            </a:pPr>
            <a:r>
              <a:rPr sz="1400" dirty="0">
                <a:latin typeface="Times New Roman" panose="02020603050405020304" charset="0"/>
              </a:rPr>
              <a:t>23</a:t>
            </a:r>
            <a:endParaRPr sz="1400" dirty="0">
              <a:latin typeface="Times New Roman" panose="02020603050405020304" charset="0"/>
            </a:endParaRPr>
          </a:p>
          <a:p>
            <a:pPr>
              <a:lnSpc>
                <a:spcPct val="135000"/>
              </a:lnSpc>
            </a:pPr>
            <a:r>
              <a:rPr sz="1400" dirty="0">
                <a:latin typeface="Times New Roman" panose="02020603050405020304" charset="0"/>
              </a:rPr>
              <a:t>22</a:t>
            </a:r>
            <a:endParaRPr sz="1400" dirty="0">
              <a:latin typeface="Times New Roman" panose="02020603050405020304" charset="0"/>
            </a:endParaRPr>
          </a:p>
          <a:p>
            <a:pPr>
              <a:lnSpc>
                <a:spcPct val="135000"/>
              </a:lnSpc>
            </a:pPr>
            <a:r>
              <a:rPr sz="1400" dirty="0">
                <a:latin typeface="Times New Roman" panose="02020603050405020304" charset="0"/>
              </a:rPr>
              <a:t>21</a:t>
            </a:r>
            <a:endParaRPr sz="1400" dirty="0">
              <a:latin typeface="Times New Roman" panose="02020603050405020304" charset="0"/>
            </a:endParaRPr>
          </a:p>
          <a:p>
            <a:pPr>
              <a:lnSpc>
                <a:spcPct val="135000"/>
              </a:lnSpc>
            </a:pPr>
            <a:r>
              <a:rPr sz="1400" dirty="0">
                <a:latin typeface="Times New Roman" panose="02020603050405020304" charset="0"/>
              </a:rPr>
              <a:t>20</a:t>
            </a:r>
            <a:endParaRPr sz="1400" dirty="0">
              <a:latin typeface="Times New Roman" panose="02020603050405020304" charset="0"/>
            </a:endParaRPr>
          </a:p>
        </p:txBody>
      </p:sp>
      <p:sp>
        <p:nvSpPr>
          <p:cNvPr id="24736" name="Text Box 168"/>
          <p:cNvSpPr txBox="1"/>
          <p:nvPr/>
        </p:nvSpPr>
        <p:spPr>
          <a:xfrm>
            <a:off x="762000" y="1143000"/>
            <a:ext cx="401638" cy="2555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lnSpc>
                <a:spcPct val="145000"/>
              </a:lnSpc>
            </a:pPr>
            <a:r>
              <a:rPr sz="1400" dirty="0">
                <a:latin typeface="Times New Roman" panose="02020603050405020304" charset="0"/>
              </a:rPr>
              <a:t>2F</a:t>
            </a:r>
            <a:endParaRPr sz="1400" dirty="0">
              <a:latin typeface="Times New Roman" panose="02020603050405020304" charset="0"/>
            </a:endParaRPr>
          </a:p>
          <a:p>
            <a:pPr>
              <a:lnSpc>
                <a:spcPct val="145000"/>
              </a:lnSpc>
            </a:pPr>
            <a:r>
              <a:rPr sz="1400" dirty="0">
                <a:latin typeface="Times New Roman" panose="02020603050405020304" charset="0"/>
              </a:rPr>
              <a:t>2E</a:t>
            </a:r>
            <a:endParaRPr sz="1400" dirty="0">
              <a:latin typeface="Times New Roman" panose="02020603050405020304" charset="0"/>
            </a:endParaRPr>
          </a:p>
          <a:p>
            <a:pPr>
              <a:lnSpc>
                <a:spcPct val="145000"/>
              </a:lnSpc>
            </a:pPr>
            <a:r>
              <a:rPr sz="1400" dirty="0">
                <a:latin typeface="Times New Roman" panose="02020603050405020304" charset="0"/>
              </a:rPr>
              <a:t>2D</a:t>
            </a:r>
            <a:endParaRPr sz="1400" dirty="0">
              <a:latin typeface="Times New Roman" panose="02020603050405020304" charset="0"/>
            </a:endParaRPr>
          </a:p>
          <a:p>
            <a:pPr>
              <a:lnSpc>
                <a:spcPct val="145000"/>
              </a:lnSpc>
            </a:pPr>
            <a:r>
              <a:rPr sz="1400" dirty="0">
                <a:latin typeface="Times New Roman" panose="02020603050405020304" charset="0"/>
              </a:rPr>
              <a:t>2C</a:t>
            </a:r>
            <a:endParaRPr sz="1400" dirty="0">
              <a:latin typeface="Times New Roman" panose="02020603050405020304" charset="0"/>
            </a:endParaRPr>
          </a:p>
          <a:p>
            <a:pPr>
              <a:lnSpc>
                <a:spcPct val="145000"/>
              </a:lnSpc>
            </a:pPr>
            <a:r>
              <a:rPr sz="1400" dirty="0">
                <a:latin typeface="Times New Roman" panose="02020603050405020304" charset="0"/>
              </a:rPr>
              <a:t>2B</a:t>
            </a:r>
            <a:endParaRPr sz="1400" dirty="0">
              <a:latin typeface="Times New Roman" panose="02020603050405020304" charset="0"/>
            </a:endParaRPr>
          </a:p>
          <a:p>
            <a:pPr>
              <a:lnSpc>
                <a:spcPct val="145000"/>
              </a:lnSpc>
            </a:pPr>
            <a:r>
              <a:rPr sz="1400" dirty="0">
                <a:latin typeface="Times New Roman" panose="02020603050405020304" charset="0"/>
              </a:rPr>
              <a:t>2A</a:t>
            </a:r>
            <a:endParaRPr sz="1400" dirty="0">
              <a:latin typeface="Times New Roman" panose="02020603050405020304" charset="0"/>
            </a:endParaRPr>
          </a:p>
          <a:p>
            <a:pPr>
              <a:lnSpc>
                <a:spcPct val="145000"/>
              </a:lnSpc>
            </a:pPr>
            <a:r>
              <a:rPr sz="1400" dirty="0">
                <a:latin typeface="Times New Roman" panose="02020603050405020304" charset="0"/>
              </a:rPr>
              <a:t>29</a:t>
            </a:r>
            <a:endParaRPr sz="1400" dirty="0">
              <a:latin typeface="Times New Roman" panose="02020603050405020304" charset="0"/>
            </a:endParaRPr>
          </a:p>
          <a:p>
            <a:pPr>
              <a:lnSpc>
                <a:spcPct val="145000"/>
              </a:lnSpc>
            </a:pPr>
            <a:r>
              <a:rPr sz="1400" dirty="0">
                <a:latin typeface="Times New Roman" panose="02020603050405020304" charset="0"/>
              </a:rPr>
              <a:t>28</a:t>
            </a:r>
            <a:endParaRPr sz="1400" dirty="0">
              <a:latin typeface="Times New Roman" panose="02020603050405020304" charset="0"/>
            </a:endParaRPr>
          </a:p>
        </p:txBody>
      </p:sp>
      <p:sp>
        <p:nvSpPr>
          <p:cNvPr id="24737" name="Text Box 171"/>
          <p:cNvSpPr txBox="1"/>
          <p:nvPr/>
        </p:nvSpPr>
        <p:spPr>
          <a:xfrm>
            <a:off x="4724400" y="2133600"/>
            <a:ext cx="2757488" cy="15525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Bit addressing:</a:t>
            </a:r>
            <a:endParaRPr dirty="0">
              <a:latin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</a:rPr>
              <a:t>	mov C, 1Ah</a:t>
            </a:r>
            <a:endParaRPr dirty="0">
              <a:latin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</a:rPr>
              <a:t>	or</a:t>
            </a:r>
            <a:endParaRPr dirty="0">
              <a:latin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</a:rPr>
              <a:t>	mov C, 23h.2</a:t>
            </a:r>
            <a:endParaRPr dirty="0">
              <a:latin typeface="Times New Roman" panose="02020603050405020304" charset="0"/>
            </a:endParaRPr>
          </a:p>
        </p:txBody>
      </p:sp>
      <p:pic>
        <p:nvPicPr>
          <p:cNvPr id="24738" name="Picture 17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638800" y="4114800"/>
            <a:ext cx="3276600" cy="18843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4739" name="AutoShape 173"/>
          <p:cNvSpPr/>
          <p:nvPr/>
        </p:nvSpPr>
        <p:spPr>
          <a:xfrm rot="-2078835">
            <a:off x="4648200" y="5638800"/>
            <a:ext cx="1524000" cy="381000"/>
          </a:xfrm>
          <a:prstGeom prst="rightArrow">
            <a:avLst>
              <a:gd name="adj1" fmla="val 57500"/>
              <a:gd name="adj2" fmla="val 115833"/>
            </a:avLst>
          </a:prstGeom>
          <a:solidFill>
            <a:schemeClr val="bg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r>
              <a:rPr dirty="0"/>
              <a:t>Special Function Registers</a:t>
            </a:r>
            <a:endParaRPr dirty="0"/>
          </a:p>
        </p:txBody>
      </p:sp>
      <p:pic>
        <p:nvPicPr>
          <p:cNvPr id="25603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562600" y="1371600"/>
            <a:ext cx="3276600" cy="18843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604" name="AutoShape 4"/>
          <p:cNvSpPr/>
          <p:nvPr/>
        </p:nvSpPr>
        <p:spPr>
          <a:xfrm rot="-7069341">
            <a:off x="7505700" y="2400300"/>
            <a:ext cx="1524000" cy="381000"/>
          </a:xfrm>
          <a:prstGeom prst="rightArrow">
            <a:avLst>
              <a:gd name="adj1" fmla="val 57500"/>
              <a:gd name="adj2" fmla="val 115833"/>
            </a:avLst>
          </a:prstGeom>
          <a:solidFill>
            <a:schemeClr val="bg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25605" name="Text Box 5"/>
          <p:cNvSpPr txBox="1"/>
          <p:nvPr/>
        </p:nvSpPr>
        <p:spPr>
          <a:xfrm>
            <a:off x="669925" y="1717675"/>
            <a:ext cx="3646488" cy="37433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DATA registers</a:t>
            </a:r>
            <a:endParaRPr dirty="0">
              <a:latin typeface="Times New Roman" panose="02020603050405020304" charset="0"/>
            </a:endParaRPr>
          </a:p>
          <a:p>
            <a:endParaRPr dirty="0">
              <a:latin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</a:rPr>
              <a:t>CONTROL registers</a:t>
            </a:r>
            <a:endParaRPr dirty="0">
              <a:latin typeface="Times New Roman" panose="02020603050405020304" charset="0"/>
            </a:endParaRPr>
          </a:p>
          <a:p>
            <a:endParaRPr dirty="0">
              <a:latin typeface="Times New Roman" panose="02020603050405020304" charset="0"/>
            </a:endParaRPr>
          </a:p>
          <a:p>
            <a:pPr>
              <a:buChar char="•"/>
            </a:pPr>
            <a:r>
              <a:rPr dirty="0">
                <a:latin typeface="Times New Roman" panose="02020603050405020304" charset="0"/>
              </a:rPr>
              <a:t>Timers</a:t>
            </a:r>
            <a:endParaRPr dirty="0">
              <a:latin typeface="Times New Roman" panose="02020603050405020304" charset="0"/>
            </a:endParaRPr>
          </a:p>
          <a:p>
            <a:pPr>
              <a:buChar char="•"/>
            </a:pPr>
            <a:r>
              <a:rPr dirty="0">
                <a:latin typeface="Times New Roman" panose="02020603050405020304" charset="0"/>
              </a:rPr>
              <a:t>Serial ports</a:t>
            </a:r>
            <a:endParaRPr dirty="0">
              <a:latin typeface="Times New Roman" panose="02020603050405020304" charset="0"/>
            </a:endParaRPr>
          </a:p>
          <a:p>
            <a:pPr>
              <a:buChar char="•"/>
            </a:pPr>
            <a:r>
              <a:rPr dirty="0">
                <a:latin typeface="Times New Roman" panose="02020603050405020304" charset="0"/>
              </a:rPr>
              <a:t>Interrupt system</a:t>
            </a:r>
            <a:endParaRPr dirty="0">
              <a:latin typeface="Times New Roman" panose="02020603050405020304" charset="0"/>
            </a:endParaRPr>
          </a:p>
          <a:p>
            <a:pPr>
              <a:buChar char="•"/>
            </a:pPr>
            <a:r>
              <a:rPr dirty="0">
                <a:latin typeface="Times New Roman" panose="02020603050405020304" charset="0"/>
              </a:rPr>
              <a:t>Analog to Digital converter</a:t>
            </a:r>
            <a:endParaRPr dirty="0">
              <a:latin typeface="Times New Roman" panose="02020603050405020304" charset="0"/>
            </a:endParaRPr>
          </a:p>
          <a:p>
            <a:pPr>
              <a:buChar char="•"/>
            </a:pPr>
            <a:r>
              <a:rPr dirty="0">
                <a:latin typeface="Times New Roman" panose="02020603050405020304" charset="0"/>
              </a:rPr>
              <a:t>Digital to Analog converter</a:t>
            </a:r>
            <a:endParaRPr dirty="0">
              <a:latin typeface="Times New Roman" panose="02020603050405020304" charset="0"/>
            </a:endParaRPr>
          </a:p>
          <a:p>
            <a:pPr>
              <a:buChar char="•"/>
            </a:pPr>
            <a:r>
              <a:rPr dirty="0">
                <a:latin typeface="Times New Roman" panose="02020603050405020304" charset="0"/>
              </a:rPr>
              <a:t>Etc.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25606" name="Text Box 6"/>
          <p:cNvSpPr txBox="1"/>
          <p:nvPr/>
        </p:nvSpPr>
        <p:spPr>
          <a:xfrm>
            <a:off x="4937125" y="3546475"/>
            <a:ext cx="3673475" cy="1552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dirty="0">
                <a:latin typeface="Times New Roman" panose="02020603050405020304" charset="0"/>
              </a:rPr>
              <a:t>Addresses 80h – FFh</a:t>
            </a:r>
            <a:endParaRPr dirty="0">
              <a:latin typeface="Times New Roman" panose="02020603050405020304" charset="0"/>
            </a:endParaRPr>
          </a:p>
          <a:p>
            <a:endParaRPr dirty="0">
              <a:latin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</a:rPr>
              <a:t>Direct Addressing used to access SPRs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25607" name="Line 8"/>
          <p:cNvSpPr/>
          <p:nvPr/>
        </p:nvSpPr>
        <p:spPr>
          <a:xfrm flipV="1">
            <a:off x="5181600" y="1676400"/>
            <a:ext cx="0" cy="19050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5608" name="Line 9"/>
          <p:cNvSpPr/>
          <p:nvPr/>
        </p:nvSpPr>
        <p:spPr>
          <a:xfrm>
            <a:off x="5181600" y="1676400"/>
            <a:ext cx="457200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5609" name="Rectangle 10"/>
          <p:cNvSpPr/>
          <p:nvPr/>
        </p:nvSpPr>
        <p:spPr>
          <a:xfrm>
            <a:off x="7315200" y="1447800"/>
            <a:ext cx="1371600" cy="533400"/>
          </a:xfrm>
          <a:prstGeom prst="rect">
            <a:avLst/>
          </a:prstGeom>
          <a:noFill/>
          <a:ln w="57150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r>
              <a:rPr dirty="0"/>
              <a:t>On-Chip Memory: Program/Data</a:t>
            </a:r>
            <a:endParaRPr dirty="0"/>
          </a:p>
        </p:txBody>
      </p:sp>
      <p:pic>
        <p:nvPicPr>
          <p:cNvPr id="26627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8600" y="1295400"/>
            <a:ext cx="3486150" cy="4419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628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1371600"/>
            <a:ext cx="5181600" cy="3686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r>
              <a:rPr dirty="0"/>
              <a:t>8051 CPU Registers</a:t>
            </a:r>
            <a:endParaRPr dirty="0"/>
          </a:p>
        </p:txBody>
      </p:sp>
      <p:pic>
        <p:nvPicPr>
          <p:cNvPr id="27651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9600" y="1066800"/>
            <a:ext cx="4333875" cy="5081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7652" name="Text Box 4"/>
          <p:cNvSpPr txBox="1"/>
          <p:nvPr/>
        </p:nvSpPr>
        <p:spPr>
          <a:xfrm>
            <a:off x="5257800" y="1260475"/>
            <a:ext cx="3730625" cy="26479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A (Accumulator)</a:t>
            </a:r>
            <a:endParaRPr dirty="0">
              <a:latin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</a:rPr>
              <a:t>B</a:t>
            </a:r>
            <a:endParaRPr dirty="0">
              <a:latin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</a:rPr>
              <a:t>PSW (Program Status Word)</a:t>
            </a:r>
            <a:endParaRPr dirty="0">
              <a:latin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</a:rPr>
              <a:t>SP (Stack Pointer)</a:t>
            </a:r>
            <a:endParaRPr dirty="0">
              <a:latin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</a:rPr>
              <a:t>PC (Program Counter)</a:t>
            </a:r>
            <a:endParaRPr dirty="0">
              <a:latin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</a:rPr>
              <a:t>DPTR (Data Pointer)</a:t>
            </a:r>
            <a:endParaRPr dirty="0">
              <a:latin typeface="Times New Roman" panose="02020603050405020304" charset="0"/>
            </a:endParaRPr>
          </a:p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27653" name="Rectangle 5"/>
          <p:cNvSpPr/>
          <p:nvPr/>
        </p:nvSpPr>
        <p:spPr>
          <a:xfrm>
            <a:off x="2971800" y="1676400"/>
            <a:ext cx="762000" cy="152400"/>
          </a:xfrm>
          <a:prstGeom prst="rect">
            <a:avLst/>
          </a:prstGeom>
          <a:noFill/>
          <a:ln w="2857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27654" name="Rectangle 6"/>
          <p:cNvSpPr/>
          <p:nvPr/>
        </p:nvSpPr>
        <p:spPr>
          <a:xfrm>
            <a:off x="1143000" y="1676400"/>
            <a:ext cx="762000" cy="152400"/>
          </a:xfrm>
          <a:prstGeom prst="rect">
            <a:avLst/>
          </a:prstGeom>
          <a:noFill/>
          <a:ln w="2857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27655" name="Rectangle 7"/>
          <p:cNvSpPr/>
          <p:nvPr/>
        </p:nvSpPr>
        <p:spPr>
          <a:xfrm>
            <a:off x="1219200" y="2438400"/>
            <a:ext cx="457200" cy="152400"/>
          </a:xfrm>
          <a:prstGeom prst="rect">
            <a:avLst/>
          </a:prstGeom>
          <a:noFill/>
          <a:ln w="2857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27656" name="Rectangle 8"/>
          <p:cNvSpPr/>
          <p:nvPr/>
        </p:nvSpPr>
        <p:spPr>
          <a:xfrm>
            <a:off x="1219200" y="3657600"/>
            <a:ext cx="1143000" cy="152400"/>
          </a:xfrm>
          <a:prstGeom prst="rect">
            <a:avLst/>
          </a:prstGeom>
          <a:noFill/>
          <a:ln w="2857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27657" name="Rectangle 9"/>
          <p:cNvSpPr/>
          <p:nvPr/>
        </p:nvSpPr>
        <p:spPr>
          <a:xfrm>
            <a:off x="1219200" y="4267200"/>
            <a:ext cx="1143000" cy="152400"/>
          </a:xfrm>
          <a:prstGeom prst="rect">
            <a:avLst/>
          </a:prstGeom>
          <a:noFill/>
          <a:ln w="2857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27658" name="Rectangle 10"/>
          <p:cNvSpPr/>
          <p:nvPr/>
        </p:nvSpPr>
        <p:spPr>
          <a:xfrm>
            <a:off x="3886200" y="1676400"/>
            <a:ext cx="838200" cy="152400"/>
          </a:xfrm>
          <a:prstGeom prst="rect">
            <a:avLst/>
          </a:prstGeom>
          <a:noFill/>
          <a:ln w="2857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27659" name="Text Box 11"/>
          <p:cNvSpPr txBox="1"/>
          <p:nvPr/>
        </p:nvSpPr>
        <p:spPr>
          <a:xfrm>
            <a:off x="5241925" y="3927475"/>
            <a:ext cx="2759075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dirty="0">
                <a:latin typeface="Times New Roman" panose="02020603050405020304" charset="0"/>
              </a:rPr>
              <a:t>Used in assembler instructions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r>
              <a:rPr sz="4000" dirty="0"/>
              <a:t>On-Chip Facilities Overview</a:t>
            </a:r>
            <a:br>
              <a:rPr sz="4000" dirty="0"/>
            </a:br>
            <a:r>
              <a:rPr sz="4000" dirty="0"/>
              <a:t>(Original 8051)</a:t>
            </a:r>
            <a:endParaRPr sz="4000" dirty="0"/>
          </a:p>
        </p:txBody>
      </p:sp>
      <p:sp>
        <p:nvSpPr>
          <p:cNvPr id="28675" name="Rectangle 3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/>
          <a:p>
            <a:pPr eaLnBrk="1" hangingPunct="1"/>
            <a:endParaRPr dirty="0"/>
          </a:p>
          <a:p>
            <a:pPr eaLnBrk="1" hangingPunct="1"/>
            <a:r>
              <a:rPr dirty="0"/>
              <a:t>Parallel Input/Output Ports</a:t>
            </a:r>
            <a:endParaRPr dirty="0"/>
          </a:p>
          <a:p>
            <a:pPr eaLnBrk="1" hangingPunct="1"/>
            <a:r>
              <a:rPr dirty="0"/>
              <a:t>System Clock Generator</a:t>
            </a:r>
            <a:endParaRPr dirty="0"/>
          </a:p>
          <a:p>
            <a:pPr eaLnBrk="1" hangingPunct="1"/>
            <a:r>
              <a:rPr dirty="0"/>
              <a:t>Serial Port</a:t>
            </a:r>
            <a:endParaRPr dirty="0"/>
          </a:p>
          <a:p>
            <a:pPr eaLnBrk="1" hangingPunct="1"/>
            <a:r>
              <a:rPr dirty="0"/>
              <a:t>Timers</a:t>
            </a:r>
            <a:endParaRPr dirty="0"/>
          </a:p>
          <a:p>
            <a:pPr eaLnBrk="1" hangingPunct="1"/>
            <a:r>
              <a:rPr dirty="0"/>
              <a:t>Interrupt Control</a:t>
            </a:r>
            <a:endParaRPr dirty="0"/>
          </a:p>
          <a:p>
            <a:pPr eaLnBrk="1" hangingPunct="1"/>
            <a:endParaRPr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charset="0"/>
              </a:rPr>
            </a:fld>
            <a:endParaRPr lang="en-US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r>
              <a:rPr dirty="0"/>
              <a:t>Overview</a:t>
            </a:r>
            <a:endParaRPr dirty="0"/>
          </a:p>
        </p:txBody>
      </p:sp>
      <p:sp>
        <p:nvSpPr>
          <p:cNvPr id="11267" name="Rectangle 3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/>
          <a:p>
            <a:pPr eaLnBrk="1" hangingPunct="1"/>
            <a:r>
              <a:rPr dirty="0"/>
              <a:t>Basic components of digital computers</a:t>
            </a:r>
            <a:endParaRPr dirty="0"/>
          </a:p>
          <a:p>
            <a:pPr eaLnBrk="1" hangingPunct="1"/>
            <a:r>
              <a:rPr dirty="0"/>
              <a:t>Microcontrollers and Embedded Systems</a:t>
            </a:r>
            <a:endParaRPr dirty="0"/>
          </a:p>
          <a:p>
            <a:pPr eaLnBrk="1" hangingPunct="1"/>
            <a:r>
              <a:rPr dirty="0"/>
              <a:t>Applications and Common Microcontrollers</a:t>
            </a:r>
            <a:endParaRPr dirty="0"/>
          </a:p>
          <a:p>
            <a:pPr eaLnBrk="1" hangingPunct="1"/>
            <a:r>
              <a:rPr lang="tr-TR" altLang="x-none" dirty="0"/>
              <a:t>MSP430</a:t>
            </a:r>
            <a:r>
              <a:rPr dirty="0"/>
              <a:t> Family of Microcontrollers</a:t>
            </a:r>
            <a:endParaRPr dirty="0"/>
          </a:p>
          <a:p>
            <a:pPr eaLnBrk="1" hangingPunct="1"/>
            <a:r>
              <a:rPr dirty="0"/>
              <a:t>On-chip memory, registers</a:t>
            </a:r>
            <a:endParaRPr dirty="0"/>
          </a:p>
          <a:p>
            <a:pPr eaLnBrk="1" hangingPunct="1"/>
            <a:r>
              <a:rPr dirty="0"/>
              <a:t>On-chip facilities overview</a:t>
            </a:r>
            <a:endParaRPr dirty="0"/>
          </a:p>
          <a:p>
            <a:pPr eaLnBrk="1" hangingPunct="1"/>
            <a:endParaRPr dirty="0"/>
          </a:p>
          <a:p>
            <a:pPr eaLnBrk="1" hangingPunct="1"/>
            <a:endParaRPr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charset="0"/>
              </a:rPr>
            </a:fld>
            <a:endParaRPr lang="en-US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r>
              <a:rPr dirty="0"/>
              <a:t>Parallel I/O Ports</a:t>
            </a:r>
            <a:endParaRPr dirty="0"/>
          </a:p>
        </p:txBody>
      </p:sp>
      <p:sp>
        <p:nvSpPr>
          <p:cNvPr id="29699" name="Text Box 3"/>
          <p:cNvSpPr txBox="1"/>
          <p:nvPr/>
        </p:nvSpPr>
        <p:spPr>
          <a:xfrm>
            <a:off x="1720850" y="2946400"/>
            <a:ext cx="854075" cy="83185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Port0</a:t>
            </a:r>
            <a:endParaRPr dirty="0">
              <a:latin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</a:rPr>
              <a:t>latch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29700" name="Text Box 4"/>
          <p:cNvSpPr txBox="1"/>
          <p:nvPr/>
        </p:nvSpPr>
        <p:spPr>
          <a:xfrm>
            <a:off x="3032125" y="2946400"/>
            <a:ext cx="854075" cy="83185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Port1</a:t>
            </a:r>
            <a:endParaRPr dirty="0">
              <a:latin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</a:rPr>
              <a:t>latch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29701" name="Text Box 5"/>
          <p:cNvSpPr txBox="1"/>
          <p:nvPr/>
        </p:nvSpPr>
        <p:spPr>
          <a:xfrm>
            <a:off x="4327525" y="2946400"/>
            <a:ext cx="854075" cy="83185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Port2</a:t>
            </a:r>
            <a:endParaRPr dirty="0">
              <a:latin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</a:rPr>
              <a:t>latch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29702" name="Text Box 6"/>
          <p:cNvSpPr txBox="1"/>
          <p:nvPr/>
        </p:nvSpPr>
        <p:spPr>
          <a:xfrm>
            <a:off x="5622925" y="2946400"/>
            <a:ext cx="854075" cy="83185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Port3</a:t>
            </a:r>
            <a:endParaRPr dirty="0">
              <a:latin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</a:rPr>
              <a:t>latch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29703" name="Text Box 7"/>
          <p:cNvSpPr txBox="1"/>
          <p:nvPr/>
        </p:nvSpPr>
        <p:spPr>
          <a:xfrm>
            <a:off x="1676400" y="4267200"/>
            <a:ext cx="914400" cy="46672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/>
            <a:r>
              <a:rPr dirty="0">
                <a:latin typeface="Times New Roman" panose="02020603050405020304" charset="0"/>
              </a:rPr>
              <a:t>Port0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29704" name="Text Box 8"/>
          <p:cNvSpPr txBox="1"/>
          <p:nvPr/>
        </p:nvSpPr>
        <p:spPr>
          <a:xfrm>
            <a:off x="3048000" y="4267200"/>
            <a:ext cx="854075" cy="46672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Port1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29705" name="Text Box 9"/>
          <p:cNvSpPr txBox="1"/>
          <p:nvPr/>
        </p:nvSpPr>
        <p:spPr>
          <a:xfrm>
            <a:off x="4343400" y="4267200"/>
            <a:ext cx="854075" cy="46672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Port2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29706" name="Text Box 10"/>
          <p:cNvSpPr txBox="1"/>
          <p:nvPr/>
        </p:nvSpPr>
        <p:spPr>
          <a:xfrm>
            <a:off x="5638800" y="4267200"/>
            <a:ext cx="854075" cy="46672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Port3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29707" name="Line 11"/>
          <p:cNvSpPr/>
          <p:nvPr/>
        </p:nvSpPr>
        <p:spPr>
          <a:xfrm>
            <a:off x="2133600" y="3743325"/>
            <a:ext cx="0" cy="5334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9708" name="Line 12"/>
          <p:cNvSpPr/>
          <p:nvPr/>
        </p:nvSpPr>
        <p:spPr>
          <a:xfrm>
            <a:off x="3429000" y="3743325"/>
            <a:ext cx="0" cy="5334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9709" name="Line 13"/>
          <p:cNvSpPr/>
          <p:nvPr/>
        </p:nvSpPr>
        <p:spPr>
          <a:xfrm>
            <a:off x="4724400" y="3743325"/>
            <a:ext cx="0" cy="5334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9710" name="Line 14"/>
          <p:cNvSpPr/>
          <p:nvPr/>
        </p:nvSpPr>
        <p:spPr>
          <a:xfrm>
            <a:off x="6019800" y="3743325"/>
            <a:ext cx="0" cy="5334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9711" name="Line 15"/>
          <p:cNvSpPr/>
          <p:nvPr/>
        </p:nvSpPr>
        <p:spPr>
          <a:xfrm>
            <a:off x="2133600" y="4724400"/>
            <a:ext cx="0" cy="5334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9712" name="Line 16"/>
          <p:cNvSpPr/>
          <p:nvPr/>
        </p:nvSpPr>
        <p:spPr>
          <a:xfrm>
            <a:off x="3429000" y="4724400"/>
            <a:ext cx="0" cy="5334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9713" name="Line 17"/>
          <p:cNvSpPr/>
          <p:nvPr/>
        </p:nvSpPr>
        <p:spPr>
          <a:xfrm>
            <a:off x="4724400" y="4724400"/>
            <a:ext cx="0" cy="5334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9714" name="Line 18"/>
          <p:cNvSpPr/>
          <p:nvPr/>
        </p:nvSpPr>
        <p:spPr>
          <a:xfrm>
            <a:off x="6019800" y="4724400"/>
            <a:ext cx="0" cy="5334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9715" name="Text Box 19"/>
          <p:cNvSpPr txBox="1"/>
          <p:nvPr/>
        </p:nvSpPr>
        <p:spPr>
          <a:xfrm>
            <a:off x="1143000" y="1447800"/>
            <a:ext cx="5938838" cy="8223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Char char="•"/>
            </a:pPr>
            <a:r>
              <a:rPr dirty="0">
                <a:latin typeface="Times New Roman" panose="02020603050405020304" charset="0"/>
              </a:rPr>
              <a:t> Each port can be input or output</a:t>
            </a:r>
            <a:endParaRPr dirty="0">
              <a:latin typeface="Times New Roman" panose="02020603050405020304" charset="0"/>
            </a:endParaRPr>
          </a:p>
          <a:p>
            <a:pPr>
              <a:buChar char="•"/>
            </a:pPr>
            <a:r>
              <a:rPr dirty="0">
                <a:latin typeface="Times New Roman" panose="02020603050405020304" charset="0"/>
              </a:rPr>
              <a:t> Direction is set in  Special Function Registers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r>
              <a:rPr dirty="0"/>
              <a:t>System Clock Generator</a:t>
            </a:r>
            <a:endParaRPr dirty="0"/>
          </a:p>
        </p:txBody>
      </p:sp>
      <p:pic>
        <p:nvPicPr>
          <p:cNvPr id="30723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00200" y="2133600"/>
            <a:ext cx="2733675" cy="14414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24" name="Rectangle 4"/>
          <p:cNvSpPr/>
          <p:nvPr/>
        </p:nvSpPr>
        <p:spPr>
          <a:xfrm>
            <a:off x="4343400" y="2057400"/>
            <a:ext cx="1524000" cy="15240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30725" name="Text Box 5"/>
          <p:cNvSpPr txBox="1"/>
          <p:nvPr/>
        </p:nvSpPr>
        <p:spPr>
          <a:xfrm>
            <a:off x="4632325" y="2327275"/>
            <a:ext cx="960438" cy="8223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/>
            <a:r>
              <a:rPr dirty="0">
                <a:latin typeface="Times New Roman" panose="02020603050405020304" charset="0"/>
              </a:rPr>
              <a:t>Input</a:t>
            </a:r>
            <a:endParaRPr dirty="0">
              <a:latin typeface="Times New Roman" panose="02020603050405020304" charset="0"/>
            </a:endParaRPr>
          </a:p>
          <a:p>
            <a:pPr algn="ctr"/>
            <a:r>
              <a:rPr dirty="0">
                <a:latin typeface="Times New Roman" panose="02020603050405020304" charset="0"/>
              </a:rPr>
              <a:t>circuit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30726" name="Line 6"/>
          <p:cNvSpPr/>
          <p:nvPr/>
        </p:nvSpPr>
        <p:spPr>
          <a:xfrm>
            <a:off x="5867400" y="2743200"/>
            <a:ext cx="1219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0727" name="Line 7"/>
          <p:cNvSpPr/>
          <p:nvPr/>
        </p:nvSpPr>
        <p:spPr>
          <a:xfrm>
            <a:off x="3825875" y="3581400"/>
            <a:ext cx="0" cy="1447800"/>
          </a:xfrm>
          <a:prstGeom prst="line">
            <a:avLst/>
          </a:prstGeom>
          <a:ln w="38100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30728" name="Line 8"/>
          <p:cNvSpPr/>
          <p:nvPr/>
        </p:nvSpPr>
        <p:spPr>
          <a:xfrm>
            <a:off x="3824288" y="1309688"/>
            <a:ext cx="15875" cy="792162"/>
          </a:xfrm>
          <a:prstGeom prst="line">
            <a:avLst/>
          </a:prstGeom>
          <a:ln w="38100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30729" name="Text Box 9"/>
          <p:cNvSpPr txBox="1"/>
          <p:nvPr/>
        </p:nvSpPr>
        <p:spPr>
          <a:xfrm>
            <a:off x="4586288" y="4311650"/>
            <a:ext cx="10985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3600" dirty="0">
                <a:latin typeface="Times New Roman" panose="02020603050405020304" charset="0"/>
              </a:rPr>
              <a:t>8051</a:t>
            </a:r>
            <a:endParaRPr sz="3600" dirty="0">
              <a:latin typeface="Times New Roman" panose="02020603050405020304" charset="0"/>
            </a:endParaRPr>
          </a:p>
        </p:txBody>
      </p:sp>
      <p:sp>
        <p:nvSpPr>
          <p:cNvPr id="30730" name="Text Box 10"/>
          <p:cNvSpPr txBox="1"/>
          <p:nvPr/>
        </p:nvSpPr>
        <p:spPr>
          <a:xfrm>
            <a:off x="6126163" y="2266950"/>
            <a:ext cx="9461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sysclk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30731" name="Text Box 11"/>
          <p:cNvSpPr txBox="1"/>
          <p:nvPr/>
        </p:nvSpPr>
        <p:spPr>
          <a:xfrm>
            <a:off x="1158875" y="5299075"/>
            <a:ext cx="710088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Original 8051 uses 12 sysclk cycles per “machine cycle”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30732" name="Text Box 12"/>
          <p:cNvSpPr txBox="1"/>
          <p:nvPr/>
        </p:nvSpPr>
        <p:spPr>
          <a:xfrm>
            <a:off x="319088" y="1611313"/>
            <a:ext cx="3309937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External crystal oscillator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r>
              <a:rPr dirty="0"/>
              <a:t>Serial Port (UART)</a:t>
            </a:r>
            <a:endParaRPr dirty="0"/>
          </a:p>
        </p:txBody>
      </p:sp>
      <p:sp>
        <p:nvSpPr>
          <p:cNvPr id="31747" name="Rectangle 3"/>
          <p:cNvSpPr/>
          <p:nvPr/>
        </p:nvSpPr>
        <p:spPr>
          <a:xfrm>
            <a:off x="1935163" y="2682875"/>
            <a:ext cx="2133600" cy="1309688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31748" name="Text Box 4"/>
          <p:cNvSpPr txBox="1"/>
          <p:nvPr/>
        </p:nvSpPr>
        <p:spPr>
          <a:xfrm>
            <a:off x="2622550" y="2922588"/>
            <a:ext cx="893763" cy="8223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/>
            <a:r>
              <a:rPr dirty="0">
                <a:latin typeface="Times New Roman" panose="02020603050405020304" charset="0"/>
              </a:rPr>
              <a:t>Serial</a:t>
            </a:r>
            <a:endParaRPr dirty="0">
              <a:latin typeface="Times New Roman" panose="02020603050405020304" charset="0"/>
            </a:endParaRPr>
          </a:p>
          <a:p>
            <a:pPr algn="ctr"/>
            <a:r>
              <a:rPr dirty="0">
                <a:latin typeface="Times New Roman" panose="02020603050405020304" charset="0"/>
              </a:rPr>
              <a:t>Port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31749" name="Line 5"/>
          <p:cNvSpPr/>
          <p:nvPr/>
        </p:nvSpPr>
        <p:spPr>
          <a:xfrm>
            <a:off x="4068763" y="2911475"/>
            <a:ext cx="112871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1750" name="Line 6"/>
          <p:cNvSpPr/>
          <p:nvPr/>
        </p:nvSpPr>
        <p:spPr>
          <a:xfrm flipH="1">
            <a:off x="4068763" y="3687763"/>
            <a:ext cx="1144587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1751" name="Text Box 7"/>
          <p:cNvSpPr txBox="1"/>
          <p:nvPr/>
        </p:nvSpPr>
        <p:spPr>
          <a:xfrm>
            <a:off x="4251325" y="2463800"/>
            <a:ext cx="186690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TX (transmit)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31752" name="Text Box 8"/>
          <p:cNvSpPr txBox="1"/>
          <p:nvPr/>
        </p:nvSpPr>
        <p:spPr>
          <a:xfrm>
            <a:off x="4221163" y="3225800"/>
            <a:ext cx="176530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RX (receive)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31753" name="Text Box 9"/>
          <p:cNvSpPr txBox="1"/>
          <p:nvPr/>
        </p:nvSpPr>
        <p:spPr>
          <a:xfrm>
            <a:off x="1309688" y="4292600"/>
            <a:ext cx="6518275" cy="11874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Data sent and received serially</a:t>
            </a:r>
            <a:endParaRPr dirty="0">
              <a:latin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</a:rPr>
              <a:t>BAUD rate must agree between sender and receiver</a:t>
            </a:r>
            <a:endParaRPr dirty="0">
              <a:latin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</a:rPr>
              <a:t>Transmission modes selected using SFR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31754" name="Text Box 10"/>
          <p:cNvSpPr txBox="1"/>
          <p:nvPr/>
        </p:nvSpPr>
        <p:spPr>
          <a:xfrm>
            <a:off x="593725" y="1595438"/>
            <a:ext cx="421798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Original 8051 had one serial port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r>
              <a:rPr dirty="0"/>
              <a:t>Internal Timers</a:t>
            </a:r>
            <a:endParaRPr dirty="0"/>
          </a:p>
        </p:txBody>
      </p:sp>
      <p:sp>
        <p:nvSpPr>
          <p:cNvPr id="32771" name="Text Box 3"/>
          <p:cNvSpPr txBox="1"/>
          <p:nvPr/>
        </p:nvSpPr>
        <p:spPr>
          <a:xfrm>
            <a:off x="868363" y="1366838"/>
            <a:ext cx="3432175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Original 8051 has 2 timers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32772" name="Rectangle 4"/>
          <p:cNvSpPr/>
          <p:nvPr/>
        </p:nvSpPr>
        <p:spPr>
          <a:xfrm>
            <a:off x="1143000" y="2501900"/>
            <a:ext cx="3094038" cy="32067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32773" name="Line 5"/>
          <p:cNvSpPr/>
          <p:nvPr/>
        </p:nvSpPr>
        <p:spPr>
          <a:xfrm>
            <a:off x="2682875" y="2517775"/>
            <a:ext cx="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74" name="Text Box 6"/>
          <p:cNvSpPr txBox="1"/>
          <p:nvPr/>
        </p:nvSpPr>
        <p:spPr>
          <a:xfrm>
            <a:off x="2209800" y="2039938"/>
            <a:ext cx="100488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16 bits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32775" name="Text Box 7"/>
          <p:cNvSpPr txBox="1"/>
          <p:nvPr/>
        </p:nvSpPr>
        <p:spPr>
          <a:xfrm>
            <a:off x="1933575" y="2816225"/>
            <a:ext cx="1503363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TH0 : TL0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32776" name="Text Box 8"/>
          <p:cNvSpPr txBox="1"/>
          <p:nvPr/>
        </p:nvSpPr>
        <p:spPr>
          <a:xfrm>
            <a:off x="2122488" y="3321050"/>
            <a:ext cx="115570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/>
            <a:r>
              <a:rPr dirty="0">
                <a:latin typeface="Times New Roman" panose="02020603050405020304" charset="0"/>
              </a:rPr>
              <a:t>Timer 0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32777" name="Rectangle 9"/>
          <p:cNvSpPr/>
          <p:nvPr/>
        </p:nvSpPr>
        <p:spPr>
          <a:xfrm>
            <a:off x="4999038" y="2470150"/>
            <a:ext cx="3094037" cy="32067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32778" name="Line 10"/>
          <p:cNvSpPr/>
          <p:nvPr/>
        </p:nvSpPr>
        <p:spPr>
          <a:xfrm>
            <a:off x="6538913" y="2486025"/>
            <a:ext cx="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79" name="Text Box 11"/>
          <p:cNvSpPr txBox="1"/>
          <p:nvPr/>
        </p:nvSpPr>
        <p:spPr>
          <a:xfrm>
            <a:off x="6065838" y="2008188"/>
            <a:ext cx="1004887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16 bits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32780" name="Text Box 12"/>
          <p:cNvSpPr txBox="1"/>
          <p:nvPr/>
        </p:nvSpPr>
        <p:spPr>
          <a:xfrm>
            <a:off x="5789613" y="2784475"/>
            <a:ext cx="1503362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TH1 : TL1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32781" name="Text Box 13"/>
          <p:cNvSpPr txBox="1"/>
          <p:nvPr/>
        </p:nvSpPr>
        <p:spPr>
          <a:xfrm>
            <a:off x="5978525" y="3289300"/>
            <a:ext cx="115570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/>
            <a:r>
              <a:rPr dirty="0">
                <a:latin typeface="Times New Roman" panose="02020603050405020304" charset="0"/>
              </a:rPr>
              <a:t>Timer 1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32782" name="Text Box 14"/>
          <p:cNvSpPr txBox="1"/>
          <p:nvPr/>
        </p:nvSpPr>
        <p:spPr>
          <a:xfrm>
            <a:off x="852488" y="4178300"/>
            <a:ext cx="7980362" cy="11874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Timers increment on each system clock</a:t>
            </a:r>
            <a:endParaRPr dirty="0">
              <a:latin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</a:rPr>
              <a:t>Timer registers (TH0, TL0, TH1, TL1) can be read or written to</a:t>
            </a:r>
            <a:endParaRPr dirty="0">
              <a:latin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</a:rPr>
              <a:t>Timer overflow can cause “interrupts” or set SFR bits high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r>
              <a:rPr dirty="0"/>
              <a:t>Interrupt Control</a:t>
            </a:r>
            <a:endParaRPr dirty="0"/>
          </a:p>
        </p:txBody>
      </p:sp>
      <p:sp>
        <p:nvSpPr>
          <p:cNvPr id="33795" name="Text Box 3"/>
          <p:cNvSpPr txBox="1"/>
          <p:nvPr/>
        </p:nvSpPr>
        <p:spPr>
          <a:xfrm>
            <a:off x="1330325" y="1027113"/>
            <a:ext cx="1708150" cy="46640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2000" dirty="0">
                <a:solidFill>
                  <a:srgbClr val="5F5F5F"/>
                </a:solidFill>
                <a:latin typeface="Courier New" panose="02070309020205020404" pitchFamily="49" charset="0"/>
              </a:rPr>
              <a:t>…</a:t>
            </a:r>
            <a:endParaRPr sz="2000" dirty="0">
              <a:solidFill>
                <a:srgbClr val="5F5F5F"/>
              </a:solidFill>
              <a:latin typeface="Courier New" panose="02070309020205020404" pitchFamily="49" charset="0"/>
            </a:endParaRPr>
          </a:p>
          <a:p>
            <a:r>
              <a:rPr sz="2000" dirty="0">
                <a:solidFill>
                  <a:srgbClr val="5F5F5F"/>
                </a:solidFill>
                <a:latin typeface="Courier New" panose="02070309020205020404" pitchFamily="49" charset="0"/>
              </a:rPr>
              <a:t>mov a, #2</a:t>
            </a:r>
            <a:endParaRPr sz="2000" dirty="0">
              <a:solidFill>
                <a:srgbClr val="5F5F5F"/>
              </a:solidFill>
              <a:latin typeface="Courier New" panose="02070309020205020404" pitchFamily="49" charset="0"/>
            </a:endParaRPr>
          </a:p>
          <a:p>
            <a:r>
              <a:rPr sz="2000" dirty="0">
                <a:solidFill>
                  <a:srgbClr val="5F5F5F"/>
                </a:solidFill>
                <a:latin typeface="Courier New" panose="02070309020205020404" pitchFamily="49" charset="0"/>
              </a:rPr>
              <a:t>mov b, #16</a:t>
            </a:r>
            <a:endParaRPr sz="2000" dirty="0">
              <a:solidFill>
                <a:srgbClr val="5F5F5F"/>
              </a:solidFill>
              <a:latin typeface="Courier New" panose="02070309020205020404" pitchFamily="49" charset="0"/>
            </a:endParaRPr>
          </a:p>
          <a:p>
            <a:r>
              <a:rPr sz="2000" dirty="0">
                <a:solidFill>
                  <a:srgbClr val="5F5F5F"/>
                </a:solidFill>
                <a:latin typeface="Courier New" panose="02070309020205020404" pitchFamily="49" charset="0"/>
              </a:rPr>
              <a:t>mul ab</a:t>
            </a:r>
            <a:endParaRPr sz="2000" dirty="0">
              <a:solidFill>
                <a:srgbClr val="5F5F5F"/>
              </a:solidFill>
              <a:latin typeface="Courier New" panose="02070309020205020404" pitchFamily="49" charset="0"/>
            </a:endParaRPr>
          </a:p>
          <a:p>
            <a:r>
              <a:rPr sz="2000" dirty="0">
                <a:solidFill>
                  <a:srgbClr val="5F5F5F"/>
                </a:solidFill>
                <a:latin typeface="Courier New" panose="02070309020205020404" pitchFamily="49" charset="0"/>
              </a:rPr>
              <a:t>mov R0, a</a:t>
            </a:r>
            <a:endParaRPr sz="2000" dirty="0">
              <a:solidFill>
                <a:srgbClr val="5F5F5F"/>
              </a:solidFill>
              <a:latin typeface="Courier New" panose="02070309020205020404" pitchFamily="49" charset="0"/>
            </a:endParaRPr>
          </a:p>
          <a:p>
            <a:r>
              <a:rPr sz="2000" dirty="0">
                <a:solidFill>
                  <a:srgbClr val="5F5F5F"/>
                </a:solidFill>
                <a:latin typeface="Courier New" panose="02070309020205020404" pitchFamily="49" charset="0"/>
              </a:rPr>
              <a:t>mov R1, b</a:t>
            </a:r>
            <a:endParaRPr sz="2000" dirty="0">
              <a:solidFill>
                <a:srgbClr val="5F5F5F"/>
              </a:solidFill>
              <a:latin typeface="Courier New" panose="02070309020205020404" pitchFamily="49" charset="0"/>
            </a:endParaRPr>
          </a:p>
          <a:p>
            <a:r>
              <a:rPr sz="2000" dirty="0">
                <a:solidFill>
                  <a:srgbClr val="5F5F5F"/>
                </a:solidFill>
                <a:latin typeface="Courier New" panose="02070309020205020404" pitchFamily="49" charset="0"/>
              </a:rPr>
              <a:t>mov a, #12</a:t>
            </a:r>
            <a:endParaRPr sz="2000" dirty="0">
              <a:solidFill>
                <a:srgbClr val="5F5F5F"/>
              </a:solidFill>
              <a:latin typeface="Courier New" panose="02070309020205020404" pitchFamily="49" charset="0"/>
            </a:endParaRPr>
          </a:p>
          <a:p>
            <a:r>
              <a:rPr sz="2000" dirty="0">
                <a:solidFill>
                  <a:srgbClr val="5F5F5F"/>
                </a:solidFill>
                <a:latin typeface="Courier New" panose="02070309020205020404" pitchFamily="49" charset="0"/>
              </a:rPr>
              <a:t>mov b, #20</a:t>
            </a:r>
            <a:endParaRPr sz="2000" dirty="0">
              <a:solidFill>
                <a:srgbClr val="5F5F5F"/>
              </a:solidFill>
              <a:latin typeface="Courier New" panose="02070309020205020404" pitchFamily="49" charset="0"/>
            </a:endParaRPr>
          </a:p>
          <a:p>
            <a:r>
              <a:rPr sz="2000" dirty="0">
                <a:solidFill>
                  <a:srgbClr val="5F5F5F"/>
                </a:solidFill>
                <a:latin typeface="Courier New" panose="02070309020205020404" pitchFamily="49" charset="0"/>
              </a:rPr>
              <a:t>mul ab</a:t>
            </a:r>
            <a:endParaRPr sz="2000" dirty="0">
              <a:solidFill>
                <a:srgbClr val="5F5F5F"/>
              </a:solidFill>
              <a:latin typeface="Courier New" panose="02070309020205020404" pitchFamily="49" charset="0"/>
            </a:endParaRPr>
          </a:p>
          <a:p>
            <a:r>
              <a:rPr sz="2000" dirty="0">
                <a:solidFill>
                  <a:srgbClr val="5F5F5F"/>
                </a:solidFill>
                <a:latin typeface="Courier New" panose="02070309020205020404" pitchFamily="49" charset="0"/>
              </a:rPr>
              <a:t>add a, R0</a:t>
            </a:r>
            <a:endParaRPr sz="2000" dirty="0">
              <a:solidFill>
                <a:srgbClr val="5F5F5F"/>
              </a:solidFill>
              <a:latin typeface="Courier New" panose="02070309020205020404" pitchFamily="49" charset="0"/>
            </a:endParaRPr>
          </a:p>
          <a:p>
            <a:r>
              <a:rPr sz="2000" dirty="0">
                <a:solidFill>
                  <a:srgbClr val="5F5F5F"/>
                </a:solidFill>
                <a:latin typeface="Courier New" panose="02070309020205020404" pitchFamily="49" charset="0"/>
              </a:rPr>
              <a:t>mov R0, a</a:t>
            </a:r>
            <a:endParaRPr sz="2000" dirty="0">
              <a:solidFill>
                <a:srgbClr val="5F5F5F"/>
              </a:solidFill>
              <a:latin typeface="Courier New" panose="02070309020205020404" pitchFamily="49" charset="0"/>
            </a:endParaRPr>
          </a:p>
          <a:p>
            <a:r>
              <a:rPr sz="2000" dirty="0">
                <a:solidFill>
                  <a:srgbClr val="5F5F5F"/>
                </a:solidFill>
                <a:latin typeface="Courier New" panose="02070309020205020404" pitchFamily="49" charset="0"/>
              </a:rPr>
              <a:t>mov a, R1</a:t>
            </a:r>
            <a:endParaRPr sz="2000" dirty="0">
              <a:solidFill>
                <a:srgbClr val="5F5F5F"/>
              </a:solidFill>
              <a:latin typeface="Courier New" panose="02070309020205020404" pitchFamily="49" charset="0"/>
            </a:endParaRPr>
          </a:p>
          <a:p>
            <a:r>
              <a:rPr sz="2000" dirty="0">
                <a:solidFill>
                  <a:srgbClr val="5F5F5F"/>
                </a:solidFill>
                <a:latin typeface="Courier New" panose="02070309020205020404" pitchFamily="49" charset="0"/>
              </a:rPr>
              <a:t>addc a, b</a:t>
            </a:r>
            <a:endParaRPr sz="2000" dirty="0">
              <a:solidFill>
                <a:srgbClr val="5F5F5F"/>
              </a:solidFill>
              <a:latin typeface="Courier New" panose="02070309020205020404" pitchFamily="49" charset="0"/>
            </a:endParaRPr>
          </a:p>
          <a:p>
            <a:r>
              <a:rPr sz="2000" dirty="0">
                <a:solidFill>
                  <a:srgbClr val="5F5F5F"/>
                </a:solidFill>
                <a:latin typeface="Courier New" panose="02070309020205020404" pitchFamily="49" charset="0"/>
              </a:rPr>
              <a:t>mov R1, a</a:t>
            </a:r>
            <a:endParaRPr sz="2000" dirty="0">
              <a:solidFill>
                <a:srgbClr val="5F5F5F"/>
              </a:solidFill>
              <a:latin typeface="Courier New" panose="02070309020205020404" pitchFamily="49" charset="0"/>
            </a:endParaRPr>
          </a:p>
          <a:p>
            <a:r>
              <a:rPr sz="2000" dirty="0">
                <a:solidFill>
                  <a:srgbClr val="5F5F5F"/>
                </a:solidFill>
                <a:latin typeface="Courier New" panose="02070309020205020404" pitchFamily="49" charset="0"/>
              </a:rPr>
              <a:t>end</a:t>
            </a:r>
            <a:endParaRPr sz="2000" dirty="0">
              <a:solidFill>
                <a:srgbClr val="5F5F5F"/>
              </a:solidFill>
              <a:latin typeface="Courier New" panose="02070309020205020404" pitchFamily="49" charset="0"/>
            </a:endParaRPr>
          </a:p>
        </p:txBody>
      </p:sp>
      <p:sp>
        <p:nvSpPr>
          <p:cNvPr id="33796" name="Line 4"/>
          <p:cNvSpPr/>
          <p:nvPr/>
        </p:nvSpPr>
        <p:spPr>
          <a:xfrm flipH="1">
            <a:off x="1081088" y="1309688"/>
            <a:ext cx="1587" cy="4297362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3797" name="Text Box 5"/>
          <p:cNvSpPr txBox="1"/>
          <p:nvPr/>
        </p:nvSpPr>
        <p:spPr>
          <a:xfrm rot="5400000">
            <a:off x="-409575" y="3303588"/>
            <a:ext cx="2543175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Program Execution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33798" name="Line 6"/>
          <p:cNvSpPr/>
          <p:nvPr/>
        </p:nvSpPr>
        <p:spPr>
          <a:xfrm>
            <a:off x="3275013" y="3063875"/>
            <a:ext cx="1690687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3799" name="Text Box 7"/>
          <p:cNvSpPr txBox="1"/>
          <p:nvPr/>
        </p:nvSpPr>
        <p:spPr>
          <a:xfrm>
            <a:off x="3427413" y="2609850"/>
            <a:ext cx="123190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interrupt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33800" name="Text Box 8"/>
          <p:cNvSpPr txBox="1"/>
          <p:nvPr/>
        </p:nvSpPr>
        <p:spPr>
          <a:xfrm>
            <a:off x="5014913" y="2874963"/>
            <a:ext cx="3902075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000" dirty="0">
                <a:solidFill>
                  <a:srgbClr val="5F5F5F"/>
                </a:solidFill>
                <a:latin typeface="Courier New" panose="02070309020205020404" pitchFamily="49" charset="0"/>
              </a:rPr>
              <a:t>ISR:	orl   P1MDIN, #40h</a:t>
            </a:r>
            <a:endParaRPr sz="2000" dirty="0">
              <a:solidFill>
                <a:srgbClr val="5F5F5F"/>
              </a:solidFill>
              <a:latin typeface="Courier New" panose="02070309020205020404" pitchFamily="49" charset="0"/>
            </a:endParaRPr>
          </a:p>
          <a:p>
            <a:r>
              <a:rPr sz="2000" dirty="0">
                <a:solidFill>
                  <a:srgbClr val="5F5F5F"/>
                </a:solidFill>
                <a:latin typeface="Courier New" panose="02070309020205020404" pitchFamily="49" charset="0"/>
              </a:rPr>
              <a:t>	orl   P1MDOUT,#40h</a:t>
            </a:r>
            <a:endParaRPr sz="2000" dirty="0">
              <a:solidFill>
                <a:srgbClr val="5F5F5F"/>
              </a:solidFill>
              <a:latin typeface="Courier New" panose="02070309020205020404" pitchFamily="49" charset="0"/>
            </a:endParaRPr>
          </a:p>
          <a:p>
            <a:r>
              <a:rPr sz="2000" dirty="0">
                <a:solidFill>
                  <a:srgbClr val="5F5F5F"/>
                </a:solidFill>
                <a:latin typeface="Courier New" panose="02070309020205020404" pitchFamily="49" charset="0"/>
              </a:rPr>
              <a:t>	cpl P1.6 </a:t>
            </a:r>
            <a:endParaRPr sz="2000" dirty="0">
              <a:solidFill>
                <a:srgbClr val="5F5F5F"/>
              </a:solidFill>
              <a:latin typeface="Courier New" panose="02070309020205020404" pitchFamily="49" charset="0"/>
            </a:endParaRPr>
          </a:p>
          <a:p>
            <a:r>
              <a:rPr sz="2000" dirty="0">
                <a:solidFill>
                  <a:srgbClr val="5F5F5F"/>
                </a:solidFill>
                <a:latin typeface="Courier New" panose="02070309020205020404" pitchFamily="49" charset="0"/>
              </a:rPr>
              <a:t>	reti</a:t>
            </a:r>
            <a:endParaRPr sz="2000" dirty="0">
              <a:solidFill>
                <a:srgbClr val="5F5F5F"/>
              </a:solidFill>
              <a:latin typeface="Courier New" panose="02070309020205020404" pitchFamily="49" charset="0"/>
            </a:endParaRPr>
          </a:p>
        </p:txBody>
      </p:sp>
      <p:sp>
        <p:nvSpPr>
          <p:cNvPr id="33801" name="Line 9"/>
          <p:cNvSpPr/>
          <p:nvPr/>
        </p:nvSpPr>
        <p:spPr>
          <a:xfrm flipH="1" flipV="1">
            <a:off x="4160838" y="4008438"/>
            <a:ext cx="1738312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802" name="Line 10"/>
          <p:cNvSpPr/>
          <p:nvPr/>
        </p:nvSpPr>
        <p:spPr>
          <a:xfrm flipV="1">
            <a:off x="4175125" y="3368675"/>
            <a:ext cx="0" cy="655638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803" name="Line 11"/>
          <p:cNvSpPr/>
          <p:nvPr/>
        </p:nvSpPr>
        <p:spPr>
          <a:xfrm flipH="1">
            <a:off x="3292475" y="3368675"/>
            <a:ext cx="882650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3804" name="Text Box 12"/>
          <p:cNvSpPr txBox="1"/>
          <p:nvPr/>
        </p:nvSpPr>
        <p:spPr>
          <a:xfrm>
            <a:off x="4565650" y="3582988"/>
            <a:ext cx="911225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return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r>
              <a:rPr dirty="0"/>
              <a:t>Interrupt Control</a:t>
            </a:r>
            <a:endParaRPr dirty="0"/>
          </a:p>
        </p:txBody>
      </p:sp>
      <p:sp>
        <p:nvSpPr>
          <p:cNvPr id="34819" name="Text Box 3"/>
          <p:cNvSpPr txBox="1"/>
          <p:nvPr/>
        </p:nvSpPr>
        <p:spPr>
          <a:xfrm>
            <a:off x="1157288" y="1900238"/>
            <a:ext cx="6767512" cy="30130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Original 8051 has five sources of interrupts</a:t>
            </a:r>
            <a:endParaRPr dirty="0">
              <a:latin typeface="Times New Roman" panose="02020603050405020304" charset="0"/>
            </a:endParaRPr>
          </a:p>
          <a:p>
            <a:pPr lvl="1" eaLnBrk="1" hangingPunct="1">
              <a:buChar char="•"/>
            </a:pPr>
            <a:r>
              <a:rPr dirty="0">
                <a:latin typeface="Times New Roman" panose="02020603050405020304" charset="0"/>
              </a:rPr>
              <a:t> Timer 1 overflow</a:t>
            </a:r>
            <a:endParaRPr dirty="0">
              <a:latin typeface="Times New Roman" panose="02020603050405020304" charset="0"/>
            </a:endParaRPr>
          </a:p>
          <a:p>
            <a:pPr lvl="1" eaLnBrk="1" hangingPunct="1">
              <a:buChar char="•"/>
            </a:pPr>
            <a:r>
              <a:rPr dirty="0">
                <a:latin typeface="Times New Roman" panose="02020603050405020304" charset="0"/>
              </a:rPr>
              <a:t> Timer 2 overflow</a:t>
            </a:r>
            <a:endParaRPr dirty="0">
              <a:latin typeface="Times New Roman" panose="02020603050405020304" charset="0"/>
            </a:endParaRPr>
          </a:p>
          <a:p>
            <a:pPr lvl="1" eaLnBrk="1" hangingPunct="1">
              <a:buChar char="•"/>
            </a:pPr>
            <a:r>
              <a:rPr dirty="0">
                <a:latin typeface="Times New Roman" panose="02020603050405020304" charset="0"/>
              </a:rPr>
              <a:t> External Interrupt 0</a:t>
            </a:r>
            <a:endParaRPr dirty="0">
              <a:latin typeface="Times New Roman" panose="02020603050405020304" charset="0"/>
            </a:endParaRPr>
          </a:p>
          <a:p>
            <a:pPr lvl="1" eaLnBrk="1" hangingPunct="1">
              <a:buChar char="•"/>
            </a:pPr>
            <a:r>
              <a:rPr dirty="0">
                <a:latin typeface="Times New Roman" panose="02020603050405020304" charset="0"/>
              </a:rPr>
              <a:t> External Interrupt 1</a:t>
            </a:r>
            <a:endParaRPr dirty="0">
              <a:latin typeface="Times New Roman" panose="02020603050405020304" charset="0"/>
            </a:endParaRPr>
          </a:p>
          <a:p>
            <a:pPr lvl="1" eaLnBrk="1" hangingPunct="1">
              <a:buChar char="•"/>
            </a:pPr>
            <a:r>
              <a:rPr dirty="0">
                <a:latin typeface="Times New Roman" panose="02020603050405020304" charset="0"/>
              </a:rPr>
              <a:t> Serial Port events (buffer full, buffee empty, etc)</a:t>
            </a:r>
            <a:endParaRPr dirty="0">
              <a:latin typeface="Times New Roman" panose="02020603050405020304" charset="0"/>
            </a:endParaRPr>
          </a:p>
          <a:p>
            <a:endParaRPr dirty="0">
              <a:latin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</a:rPr>
              <a:t>Interrupts enabled and disabled using SFR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r>
              <a:rPr dirty="0"/>
              <a:t>Basic Components of Digital Computer</a:t>
            </a:r>
            <a:endParaRPr dirty="0"/>
          </a:p>
        </p:txBody>
      </p:sp>
      <p:sp>
        <p:nvSpPr>
          <p:cNvPr id="12291" name="Rectangle 3"/>
          <p:cNvSpPr>
            <a:spLocks noGrp="1"/>
          </p:cNvSpPr>
          <p:nvPr>
            <p:ph type="body" sz="half" idx="1" hasCustomPrompt="1"/>
          </p:nvPr>
        </p:nvSpPr>
        <p:spPr>
          <a:ln/>
        </p:spPr>
        <p:txBody>
          <a:bodyPr vert="horz" wrap="square" lIns="91440" tIns="45720" rIns="91440" bIns="45720" anchor="t"/>
          <a:p>
            <a:pPr eaLnBrk="1" hangingPunct="1">
              <a:buClrTx/>
              <a:buSzTx/>
              <a:buFontTx/>
            </a:pPr>
            <a:endParaRPr sz="2800" dirty="0"/>
          </a:p>
          <a:p>
            <a:pPr eaLnBrk="1" hangingPunct="1">
              <a:buClrTx/>
              <a:buSzTx/>
              <a:buFontTx/>
            </a:pPr>
            <a:endParaRPr sz="2800" dirty="0"/>
          </a:p>
          <a:p>
            <a:pPr eaLnBrk="1" hangingPunct="1">
              <a:buClrTx/>
              <a:buSzTx/>
              <a:buFontTx/>
            </a:pPr>
            <a:r>
              <a:rPr sz="2800" dirty="0"/>
              <a:t>CPU</a:t>
            </a:r>
            <a:endParaRPr sz="2800" dirty="0"/>
          </a:p>
          <a:p>
            <a:pPr eaLnBrk="1" hangingPunct="1">
              <a:buClrTx/>
              <a:buSzTx/>
              <a:buFontTx/>
            </a:pPr>
            <a:r>
              <a:rPr sz="2800" dirty="0"/>
              <a:t>Memory</a:t>
            </a:r>
            <a:endParaRPr sz="2800" dirty="0"/>
          </a:p>
          <a:p>
            <a:pPr eaLnBrk="1" hangingPunct="1">
              <a:buClrTx/>
              <a:buSzTx/>
              <a:buFontTx/>
            </a:pPr>
            <a:r>
              <a:rPr sz="2800" dirty="0"/>
              <a:t>I/O</a:t>
            </a:r>
            <a:endParaRPr sz="2800" dirty="0"/>
          </a:p>
        </p:txBody>
      </p:sp>
      <p:sp>
        <p:nvSpPr>
          <p:cNvPr id="12292" name="Rectangle 5"/>
          <p:cNvSpPr/>
          <p:nvPr/>
        </p:nvSpPr>
        <p:spPr>
          <a:xfrm>
            <a:off x="4419600" y="3200400"/>
            <a:ext cx="1143000" cy="13716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12293" name="Text Box 6"/>
          <p:cNvSpPr txBox="1"/>
          <p:nvPr/>
        </p:nvSpPr>
        <p:spPr>
          <a:xfrm>
            <a:off x="4572000" y="3657600"/>
            <a:ext cx="777875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CPU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2294" name="Text Box 7"/>
          <p:cNvSpPr txBox="1"/>
          <p:nvPr/>
        </p:nvSpPr>
        <p:spPr>
          <a:xfrm>
            <a:off x="6156325" y="3165475"/>
            <a:ext cx="1243013" cy="46672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dirty="0">
                <a:latin typeface="Times New Roman" panose="02020603050405020304" charset="0"/>
              </a:rPr>
              <a:t>Memory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2295" name="Text Box 8"/>
          <p:cNvSpPr txBox="1"/>
          <p:nvPr/>
        </p:nvSpPr>
        <p:spPr>
          <a:xfrm>
            <a:off x="6384925" y="4003675"/>
            <a:ext cx="600075" cy="46672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I/O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2296" name="Rectangle 9"/>
          <p:cNvSpPr/>
          <p:nvPr/>
        </p:nvSpPr>
        <p:spPr>
          <a:xfrm>
            <a:off x="3810000" y="2514600"/>
            <a:ext cx="4038600" cy="28956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12297" name="Line 10"/>
          <p:cNvSpPr/>
          <p:nvPr/>
        </p:nvSpPr>
        <p:spPr>
          <a:xfrm flipV="1">
            <a:off x="2286000" y="4724400"/>
            <a:ext cx="1524000" cy="381000"/>
          </a:xfrm>
          <a:prstGeom prst="line">
            <a:avLst/>
          </a:prstGeom>
          <a:ln w="57150" cap="flat" cmpd="sng">
            <a:solidFill>
              <a:schemeClr val="hlink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298" name="Text Box 11"/>
          <p:cNvSpPr txBox="1"/>
          <p:nvPr/>
        </p:nvSpPr>
        <p:spPr>
          <a:xfrm>
            <a:off x="762000" y="5029200"/>
            <a:ext cx="2454275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dirty="0">
                <a:latin typeface="Times New Roman" panose="02020603050405020304" charset="0"/>
              </a:rPr>
              <a:t>Could be a chip, a board, or several boards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r>
              <a:rPr dirty="0"/>
              <a:t>Microcontrollers</a:t>
            </a:r>
            <a:endParaRPr dirty="0"/>
          </a:p>
        </p:txBody>
      </p:sp>
      <p:sp>
        <p:nvSpPr>
          <p:cNvPr id="13315" name="Rectangle 3"/>
          <p:cNvSpPr/>
          <p:nvPr/>
        </p:nvSpPr>
        <p:spPr>
          <a:xfrm>
            <a:off x="4267200" y="2514600"/>
            <a:ext cx="1143000" cy="9144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13316" name="Text Box 4"/>
          <p:cNvSpPr txBox="1"/>
          <p:nvPr/>
        </p:nvSpPr>
        <p:spPr>
          <a:xfrm>
            <a:off x="4419600" y="2743200"/>
            <a:ext cx="777875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CPU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3317" name="Text Box 5"/>
          <p:cNvSpPr txBox="1"/>
          <p:nvPr/>
        </p:nvSpPr>
        <p:spPr>
          <a:xfrm>
            <a:off x="5776913" y="2619375"/>
            <a:ext cx="1677987" cy="4064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sz="2000" dirty="0">
                <a:latin typeface="Times New Roman" panose="02020603050405020304" charset="0"/>
              </a:rPr>
              <a:t>ROM     RAM</a:t>
            </a:r>
            <a:endParaRPr sz="2000" dirty="0">
              <a:latin typeface="Times New Roman" panose="02020603050405020304" charset="0"/>
            </a:endParaRPr>
          </a:p>
        </p:txBody>
      </p:sp>
      <p:sp>
        <p:nvSpPr>
          <p:cNvPr id="13318" name="Text Box 6"/>
          <p:cNvSpPr txBox="1"/>
          <p:nvPr/>
        </p:nvSpPr>
        <p:spPr>
          <a:xfrm>
            <a:off x="6386513" y="3516313"/>
            <a:ext cx="600075" cy="46672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I/O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3319" name="Rectangle 7"/>
          <p:cNvSpPr/>
          <p:nvPr/>
        </p:nvSpPr>
        <p:spPr>
          <a:xfrm>
            <a:off x="3733800" y="1905000"/>
            <a:ext cx="4038600" cy="37338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13320" name="Line 8"/>
          <p:cNvSpPr/>
          <p:nvPr/>
        </p:nvSpPr>
        <p:spPr>
          <a:xfrm flipV="1">
            <a:off x="2286000" y="4724400"/>
            <a:ext cx="1447800" cy="381000"/>
          </a:xfrm>
          <a:prstGeom prst="line">
            <a:avLst/>
          </a:prstGeom>
          <a:ln w="57150" cap="flat" cmpd="sng">
            <a:solidFill>
              <a:schemeClr val="hlink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3321" name="Text Box 9"/>
          <p:cNvSpPr txBox="1"/>
          <p:nvPr/>
        </p:nvSpPr>
        <p:spPr>
          <a:xfrm>
            <a:off x="762000" y="5029200"/>
            <a:ext cx="24542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dirty="0">
                <a:latin typeface="Times New Roman" panose="02020603050405020304" charset="0"/>
              </a:rPr>
              <a:t>A single chip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3322" name="Text Box 10"/>
          <p:cNvSpPr txBox="1"/>
          <p:nvPr/>
        </p:nvSpPr>
        <p:spPr>
          <a:xfrm>
            <a:off x="4038600" y="4191000"/>
            <a:ext cx="3357563" cy="119697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Subsystems:</a:t>
            </a:r>
            <a:endParaRPr dirty="0">
              <a:latin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</a:rPr>
              <a:t>Timers, Counters, Analog</a:t>
            </a:r>
            <a:endParaRPr dirty="0">
              <a:latin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</a:rPr>
              <a:t>Interfaces, I/O interfaces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3323" name="Text Box 11"/>
          <p:cNvSpPr txBox="1"/>
          <p:nvPr/>
        </p:nvSpPr>
        <p:spPr>
          <a:xfrm>
            <a:off x="5930900" y="2185988"/>
            <a:ext cx="123348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Memory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3324" name="Line 12"/>
          <p:cNvSpPr/>
          <p:nvPr/>
        </p:nvSpPr>
        <p:spPr>
          <a:xfrm>
            <a:off x="6618288" y="2627313"/>
            <a:ext cx="0" cy="406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r>
              <a:rPr dirty="0"/>
              <a:t>Embedded Systems</a:t>
            </a:r>
            <a:endParaRPr dirty="0"/>
          </a:p>
        </p:txBody>
      </p:sp>
      <p:pic>
        <p:nvPicPr>
          <p:cNvPr id="14339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3400" y="1828800"/>
            <a:ext cx="3962400" cy="28606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340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1828800"/>
            <a:ext cx="2771775" cy="2724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r>
              <a:rPr dirty="0"/>
              <a:t>Real Time Control</a:t>
            </a:r>
            <a:endParaRPr dirty="0"/>
          </a:p>
        </p:txBody>
      </p:sp>
      <p:pic>
        <p:nvPicPr>
          <p:cNvPr id="15363" name="Picture 5" descr="robotic%20arm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48200" y="2286000"/>
            <a:ext cx="3360738" cy="2308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4" name="Text Box 9"/>
          <p:cNvSpPr txBox="1"/>
          <p:nvPr/>
        </p:nvSpPr>
        <p:spPr>
          <a:xfrm>
            <a:off x="517525" y="2327275"/>
            <a:ext cx="3292475" cy="2647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dirty="0">
                <a:latin typeface="Times New Roman" panose="02020603050405020304" charset="0"/>
              </a:rPr>
              <a:t>Must be able to respond</a:t>
            </a:r>
            <a:endParaRPr dirty="0">
              <a:latin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</a:rPr>
              <a:t>predictably and in a known amount of time</a:t>
            </a:r>
            <a:endParaRPr dirty="0">
              <a:latin typeface="Times New Roman" panose="02020603050405020304" charset="0"/>
            </a:endParaRPr>
          </a:p>
          <a:p>
            <a:endParaRPr dirty="0">
              <a:latin typeface="Times New Roman" panose="02020603050405020304" charset="0"/>
            </a:endParaRPr>
          </a:p>
          <a:p>
            <a:r>
              <a:rPr dirty="0">
                <a:latin typeface="Times New Roman" panose="02020603050405020304" charset="0"/>
              </a:rPr>
              <a:t>Environment cannot wait for microcontroller to respond.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Rectangle 2"/>
          <p:cNvSpPr>
            <a:spLocks noGrp="1"/>
          </p:cNvSpPr>
          <p:nvPr>
            <p:ph type="title" hasCustomPrompt="1"/>
          </p:nvPr>
        </p:nvSpPr>
        <p:spPr>
          <a:xfrm>
            <a:off x="811213" y="263525"/>
            <a:ext cx="7772400" cy="11430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sz="4000" dirty="0"/>
              <a:t>Embedded System</a:t>
            </a:r>
            <a:br>
              <a:rPr sz="4000" dirty="0"/>
            </a:br>
            <a:r>
              <a:rPr sz="4000" dirty="0"/>
              <a:t>General Block Diagram</a:t>
            </a:r>
            <a:endParaRPr sz="4000" dirty="0"/>
          </a:p>
        </p:txBody>
      </p:sp>
      <p:sp>
        <p:nvSpPr>
          <p:cNvPr id="16387" name="Rectangle 4"/>
          <p:cNvSpPr/>
          <p:nvPr/>
        </p:nvSpPr>
        <p:spPr>
          <a:xfrm>
            <a:off x="3482975" y="2846388"/>
            <a:ext cx="2120900" cy="143192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dirty="0">
                <a:latin typeface="Times New Roman" panose="02020603050405020304" charset="0"/>
              </a:rPr>
              <a:t>Microcontroller</a:t>
            </a:r>
            <a:endParaRPr dirty="0">
              <a:latin typeface="Times New Roman" panose="02020603050405020304" charset="0"/>
            </a:endParaRPr>
          </a:p>
          <a:p>
            <a:pPr algn="ctr"/>
            <a:r>
              <a:rPr dirty="0">
                <a:latin typeface="Times New Roman" panose="02020603050405020304" charset="0"/>
              </a:rPr>
              <a:t>(uC)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6388" name="Text Box 9"/>
          <p:cNvSpPr txBox="1"/>
          <p:nvPr/>
        </p:nvSpPr>
        <p:spPr>
          <a:xfrm>
            <a:off x="1133475" y="2559050"/>
            <a:ext cx="973138" cy="466725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sensor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6389" name="Text Box 10"/>
          <p:cNvSpPr txBox="1"/>
          <p:nvPr/>
        </p:nvSpPr>
        <p:spPr>
          <a:xfrm>
            <a:off x="1147763" y="3333750"/>
            <a:ext cx="973137" cy="466725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sensor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6390" name="Text Box 11"/>
          <p:cNvSpPr txBox="1"/>
          <p:nvPr/>
        </p:nvSpPr>
        <p:spPr>
          <a:xfrm>
            <a:off x="1162050" y="4108450"/>
            <a:ext cx="973138" cy="466725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sensor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6391" name="Text Box 12"/>
          <p:cNvSpPr txBox="1"/>
          <p:nvPr/>
        </p:nvSpPr>
        <p:spPr>
          <a:xfrm rot="5400000">
            <a:off x="1477963" y="3232150"/>
            <a:ext cx="2638425" cy="466725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Sensor conditioning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6392" name="Text Box 13"/>
          <p:cNvSpPr txBox="1"/>
          <p:nvPr/>
        </p:nvSpPr>
        <p:spPr>
          <a:xfrm rot="5400000">
            <a:off x="5119688" y="3297238"/>
            <a:ext cx="2298700" cy="466725"/>
          </a:xfrm>
          <a:prstGeom prst="rect">
            <a:avLst/>
          </a:prstGeom>
          <a:noFill/>
          <a:ln w="9525" cap="flat" cmpd="sng">
            <a:solidFill>
              <a:srgbClr val="990033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Output interfaces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6393" name="Text Box 14"/>
          <p:cNvSpPr txBox="1"/>
          <p:nvPr/>
        </p:nvSpPr>
        <p:spPr>
          <a:xfrm>
            <a:off x="7064375" y="2714625"/>
            <a:ext cx="1173163" cy="466725"/>
          </a:xfrm>
          <a:prstGeom prst="rect">
            <a:avLst/>
          </a:prstGeom>
          <a:noFill/>
          <a:ln w="9525" cap="flat" cmpd="sng">
            <a:solidFill>
              <a:srgbClr val="990033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actuator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6394" name="Text Box 15"/>
          <p:cNvSpPr txBox="1"/>
          <p:nvPr/>
        </p:nvSpPr>
        <p:spPr>
          <a:xfrm>
            <a:off x="6908800" y="3630613"/>
            <a:ext cx="1274763" cy="466725"/>
          </a:xfrm>
          <a:prstGeom prst="rect">
            <a:avLst/>
          </a:prstGeom>
          <a:noFill/>
          <a:ln w="9525" cap="flat" cmpd="sng">
            <a:solidFill>
              <a:srgbClr val="990033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indicator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6395" name="Line 16"/>
          <p:cNvSpPr/>
          <p:nvPr/>
        </p:nvSpPr>
        <p:spPr>
          <a:xfrm>
            <a:off x="2105025" y="2795588"/>
            <a:ext cx="447675" cy="0"/>
          </a:xfrm>
          <a:prstGeom prst="line">
            <a:avLst/>
          </a:prstGeom>
          <a:ln w="9525" cap="flat" cmpd="sng">
            <a:solidFill>
              <a:schemeClr val="accent2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396" name="Line 17"/>
          <p:cNvSpPr/>
          <p:nvPr/>
        </p:nvSpPr>
        <p:spPr>
          <a:xfrm>
            <a:off x="2101850" y="3568700"/>
            <a:ext cx="447675" cy="0"/>
          </a:xfrm>
          <a:prstGeom prst="line">
            <a:avLst/>
          </a:prstGeom>
          <a:ln w="9525" cap="flat" cmpd="sng">
            <a:solidFill>
              <a:schemeClr val="accent2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397" name="Line 18"/>
          <p:cNvSpPr/>
          <p:nvPr/>
        </p:nvSpPr>
        <p:spPr>
          <a:xfrm>
            <a:off x="2098675" y="4341813"/>
            <a:ext cx="447675" cy="0"/>
          </a:xfrm>
          <a:prstGeom prst="line">
            <a:avLst/>
          </a:prstGeom>
          <a:ln w="9525" cap="flat" cmpd="sng">
            <a:solidFill>
              <a:schemeClr val="accent2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398" name="Line 19"/>
          <p:cNvSpPr/>
          <p:nvPr/>
        </p:nvSpPr>
        <p:spPr>
          <a:xfrm>
            <a:off x="3033713" y="2981325"/>
            <a:ext cx="447675" cy="0"/>
          </a:xfrm>
          <a:prstGeom prst="line">
            <a:avLst/>
          </a:prstGeom>
          <a:ln w="9525" cap="flat" cmpd="sng">
            <a:solidFill>
              <a:schemeClr val="accent2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399" name="Line 20"/>
          <p:cNvSpPr/>
          <p:nvPr/>
        </p:nvSpPr>
        <p:spPr>
          <a:xfrm>
            <a:off x="3030538" y="3548063"/>
            <a:ext cx="447675" cy="0"/>
          </a:xfrm>
          <a:prstGeom prst="line">
            <a:avLst/>
          </a:prstGeom>
          <a:ln w="9525" cap="flat" cmpd="sng">
            <a:solidFill>
              <a:schemeClr val="accent2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400" name="Line 21"/>
          <p:cNvSpPr/>
          <p:nvPr/>
        </p:nvSpPr>
        <p:spPr>
          <a:xfrm>
            <a:off x="3060700" y="4113213"/>
            <a:ext cx="447675" cy="0"/>
          </a:xfrm>
          <a:prstGeom prst="line">
            <a:avLst/>
          </a:prstGeom>
          <a:ln w="9525" cap="flat" cmpd="sng">
            <a:solidFill>
              <a:schemeClr val="accent2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401" name="Line 22"/>
          <p:cNvSpPr/>
          <p:nvPr/>
        </p:nvSpPr>
        <p:spPr>
          <a:xfrm>
            <a:off x="5583238" y="3322638"/>
            <a:ext cx="447675" cy="0"/>
          </a:xfrm>
          <a:prstGeom prst="line">
            <a:avLst/>
          </a:prstGeom>
          <a:ln w="9525" cap="flat" cmpd="sng">
            <a:solidFill>
              <a:srgbClr val="990033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402" name="Line 23"/>
          <p:cNvSpPr/>
          <p:nvPr/>
        </p:nvSpPr>
        <p:spPr>
          <a:xfrm>
            <a:off x="5580063" y="3889375"/>
            <a:ext cx="447675" cy="0"/>
          </a:xfrm>
          <a:prstGeom prst="line">
            <a:avLst/>
          </a:prstGeom>
          <a:ln w="9525" cap="flat" cmpd="sng">
            <a:solidFill>
              <a:srgbClr val="990033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403" name="Line 25"/>
          <p:cNvSpPr/>
          <p:nvPr/>
        </p:nvSpPr>
        <p:spPr>
          <a:xfrm>
            <a:off x="6503988" y="2967038"/>
            <a:ext cx="552450" cy="0"/>
          </a:xfrm>
          <a:prstGeom prst="line">
            <a:avLst/>
          </a:prstGeom>
          <a:ln w="9525" cap="flat" cmpd="sng">
            <a:solidFill>
              <a:srgbClr val="990033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404" name="Line 26"/>
          <p:cNvSpPr/>
          <p:nvPr/>
        </p:nvSpPr>
        <p:spPr>
          <a:xfrm>
            <a:off x="6503988" y="3881438"/>
            <a:ext cx="414337" cy="0"/>
          </a:xfrm>
          <a:prstGeom prst="line">
            <a:avLst/>
          </a:prstGeom>
          <a:ln w="9525" cap="flat" cmpd="sng">
            <a:solidFill>
              <a:srgbClr val="990033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charset="0"/>
              </a:rPr>
            </a:fld>
            <a:endParaRPr lang="en-US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Rectangle 2"/>
          <p:cNvSpPr>
            <a:spLocks noGrp="1"/>
          </p:cNvSpPr>
          <p:nvPr>
            <p:ph type="title" hasCustomPrompt="1"/>
          </p:nvPr>
        </p:nvSpPr>
        <p:spPr>
          <a:xfrm>
            <a:off x="762000" y="228600"/>
            <a:ext cx="7772400" cy="11430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dirty="0"/>
              <a:t>Common Microcontrollers</a:t>
            </a:r>
            <a:endParaRPr dirty="0"/>
          </a:p>
        </p:txBody>
      </p:sp>
      <p:sp>
        <p:nvSpPr>
          <p:cNvPr id="17411" name="Text Box 3"/>
          <p:cNvSpPr txBox="1"/>
          <p:nvPr/>
        </p:nvSpPr>
        <p:spPr>
          <a:xfrm>
            <a:off x="1524000" y="1524000"/>
            <a:ext cx="3810000" cy="5226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har char="•"/>
            </a:pPr>
            <a:r>
              <a:rPr sz="1600" dirty="0">
                <a:latin typeface="Times New Roman" panose="02020603050405020304" charset="0"/>
              </a:rPr>
              <a:t>Atmel </a:t>
            </a:r>
            <a:endParaRPr sz="1600" dirty="0">
              <a:latin typeface="Times New Roman" panose="02020603050405020304" charset="0"/>
            </a:endParaRPr>
          </a:p>
          <a:p>
            <a:pPr>
              <a:buChar char="•"/>
            </a:pPr>
            <a:r>
              <a:rPr sz="1600" dirty="0">
                <a:latin typeface="Times New Roman" panose="02020603050405020304" charset="0"/>
              </a:rPr>
              <a:t>ARM </a:t>
            </a:r>
            <a:endParaRPr sz="1600" dirty="0">
              <a:latin typeface="Times New Roman" panose="02020603050405020304" charset="0"/>
            </a:endParaRPr>
          </a:p>
          <a:p>
            <a:pPr>
              <a:buChar char="•"/>
            </a:pPr>
            <a:r>
              <a:rPr sz="1600" dirty="0">
                <a:latin typeface="Times New Roman" panose="02020603050405020304" charset="0"/>
              </a:rPr>
              <a:t>Intel </a:t>
            </a:r>
            <a:endParaRPr sz="1600" dirty="0">
              <a:latin typeface="Times New Roman" panose="02020603050405020304" charset="0"/>
            </a:endParaRPr>
          </a:p>
          <a:p>
            <a:pPr lvl="1" eaLnBrk="1" hangingPunct="1">
              <a:buChar char="•"/>
            </a:pPr>
            <a:r>
              <a:rPr sz="1600" dirty="0">
                <a:latin typeface="Times New Roman" panose="02020603050405020304" charset="0"/>
              </a:rPr>
              <a:t>8-bit </a:t>
            </a:r>
            <a:endParaRPr sz="1600" dirty="0">
              <a:latin typeface="Times New Roman" panose="02020603050405020304" charset="0"/>
            </a:endParaRPr>
          </a:p>
          <a:p>
            <a:pPr lvl="2" eaLnBrk="1" hangingPunct="1">
              <a:buChar char="•"/>
            </a:pPr>
            <a:r>
              <a:rPr sz="1600" dirty="0">
                <a:latin typeface="Times New Roman" panose="02020603050405020304" charset="0"/>
              </a:rPr>
              <a:t>8XC42 </a:t>
            </a:r>
            <a:endParaRPr sz="1600" dirty="0">
              <a:latin typeface="Times New Roman" panose="02020603050405020304" charset="0"/>
            </a:endParaRPr>
          </a:p>
          <a:p>
            <a:pPr lvl="2" eaLnBrk="1" hangingPunct="1">
              <a:buChar char="•"/>
            </a:pPr>
            <a:r>
              <a:rPr sz="1600" dirty="0">
                <a:latin typeface="Times New Roman" panose="02020603050405020304" charset="0"/>
              </a:rPr>
              <a:t>MCS48 </a:t>
            </a:r>
            <a:endParaRPr sz="1600" dirty="0">
              <a:latin typeface="Times New Roman" panose="02020603050405020304" charset="0"/>
            </a:endParaRPr>
          </a:p>
          <a:p>
            <a:pPr lvl="2" eaLnBrk="1" hangingPunct="1">
              <a:buChar char="•"/>
            </a:pPr>
            <a:r>
              <a:rPr sz="1600" b="1" dirty="0">
                <a:latin typeface="Times New Roman" panose="02020603050405020304" charset="0"/>
              </a:rPr>
              <a:t>MCS51 </a:t>
            </a:r>
            <a:endParaRPr sz="1600" b="1" dirty="0">
              <a:latin typeface="Times New Roman" panose="02020603050405020304" charset="0"/>
            </a:endParaRPr>
          </a:p>
          <a:p>
            <a:pPr lvl="2" eaLnBrk="1" hangingPunct="1">
              <a:buChar char="•"/>
            </a:pPr>
            <a:r>
              <a:rPr sz="1600" dirty="0">
                <a:latin typeface="Times New Roman" panose="02020603050405020304" charset="0"/>
              </a:rPr>
              <a:t>8xC251 </a:t>
            </a:r>
            <a:endParaRPr sz="1600" dirty="0">
              <a:latin typeface="Times New Roman" panose="02020603050405020304" charset="0"/>
            </a:endParaRPr>
          </a:p>
          <a:p>
            <a:pPr lvl="1" eaLnBrk="1" hangingPunct="1">
              <a:buChar char="•"/>
            </a:pPr>
            <a:r>
              <a:rPr sz="1600" dirty="0">
                <a:latin typeface="Times New Roman" panose="02020603050405020304" charset="0"/>
              </a:rPr>
              <a:t>16-bit </a:t>
            </a:r>
            <a:endParaRPr sz="1600" dirty="0">
              <a:latin typeface="Times New Roman" panose="02020603050405020304" charset="0"/>
            </a:endParaRPr>
          </a:p>
          <a:p>
            <a:pPr lvl="2" eaLnBrk="1" hangingPunct="1">
              <a:buChar char="•"/>
            </a:pPr>
            <a:r>
              <a:rPr sz="1600" dirty="0">
                <a:latin typeface="Times New Roman" panose="02020603050405020304" charset="0"/>
              </a:rPr>
              <a:t>MCS96 </a:t>
            </a:r>
            <a:endParaRPr sz="1600" dirty="0">
              <a:latin typeface="Times New Roman" panose="02020603050405020304" charset="0"/>
            </a:endParaRPr>
          </a:p>
          <a:p>
            <a:pPr lvl="2" eaLnBrk="1" hangingPunct="1">
              <a:buChar char="•"/>
            </a:pPr>
            <a:r>
              <a:rPr sz="1600" dirty="0">
                <a:latin typeface="Times New Roman" panose="02020603050405020304" charset="0"/>
              </a:rPr>
              <a:t>MXS296 </a:t>
            </a:r>
            <a:endParaRPr sz="1600" dirty="0">
              <a:latin typeface="Times New Roman" panose="02020603050405020304" charset="0"/>
            </a:endParaRPr>
          </a:p>
          <a:p>
            <a:pPr>
              <a:buChar char="•"/>
            </a:pPr>
            <a:r>
              <a:rPr sz="1600" dirty="0">
                <a:latin typeface="Times New Roman" panose="02020603050405020304" charset="0"/>
              </a:rPr>
              <a:t>National Semiconductor </a:t>
            </a:r>
            <a:endParaRPr sz="1600" dirty="0">
              <a:latin typeface="Times New Roman" panose="02020603050405020304" charset="0"/>
            </a:endParaRPr>
          </a:p>
          <a:p>
            <a:pPr lvl="1" eaLnBrk="1" hangingPunct="1">
              <a:buChar char="•"/>
            </a:pPr>
            <a:r>
              <a:rPr sz="1600" dirty="0">
                <a:latin typeface="Times New Roman" panose="02020603050405020304" charset="0"/>
              </a:rPr>
              <a:t>COP8 </a:t>
            </a:r>
            <a:endParaRPr sz="1600" dirty="0">
              <a:latin typeface="Times New Roman" panose="02020603050405020304" charset="0"/>
            </a:endParaRPr>
          </a:p>
          <a:p>
            <a:pPr>
              <a:buChar char="•"/>
            </a:pPr>
            <a:r>
              <a:rPr sz="1600" dirty="0">
                <a:latin typeface="Times New Roman" panose="02020603050405020304" charset="0"/>
              </a:rPr>
              <a:t>Microchip </a:t>
            </a:r>
            <a:endParaRPr sz="1600" dirty="0">
              <a:latin typeface="Times New Roman" panose="02020603050405020304" charset="0"/>
            </a:endParaRPr>
          </a:p>
          <a:p>
            <a:pPr lvl="1" eaLnBrk="1" hangingPunct="1">
              <a:buChar char="•"/>
            </a:pPr>
            <a:r>
              <a:rPr sz="1600" dirty="0">
                <a:latin typeface="Times New Roman" panose="02020603050405020304" charset="0"/>
              </a:rPr>
              <a:t>12-bit instruction PIC </a:t>
            </a:r>
            <a:endParaRPr sz="1600" dirty="0">
              <a:latin typeface="Times New Roman" panose="02020603050405020304" charset="0"/>
            </a:endParaRPr>
          </a:p>
          <a:p>
            <a:pPr lvl="1" eaLnBrk="1" hangingPunct="1">
              <a:buChar char="•"/>
            </a:pPr>
            <a:r>
              <a:rPr sz="1600" dirty="0">
                <a:latin typeface="Times New Roman" panose="02020603050405020304" charset="0"/>
              </a:rPr>
              <a:t>14-bit instruction PIC </a:t>
            </a:r>
            <a:endParaRPr sz="1600" dirty="0">
              <a:latin typeface="Times New Roman" panose="02020603050405020304" charset="0"/>
            </a:endParaRPr>
          </a:p>
          <a:p>
            <a:pPr lvl="2" eaLnBrk="1" hangingPunct="1">
              <a:buChar char="•"/>
            </a:pPr>
            <a:r>
              <a:rPr sz="1600" dirty="0">
                <a:latin typeface="Times New Roman" panose="02020603050405020304" charset="0"/>
              </a:rPr>
              <a:t>PIC16F84 </a:t>
            </a:r>
            <a:endParaRPr sz="1600" dirty="0">
              <a:latin typeface="Times New Roman" panose="02020603050405020304" charset="0"/>
            </a:endParaRPr>
          </a:p>
          <a:p>
            <a:pPr lvl="1" eaLnBrk="1" hangingPunct="1">
              <a:buChar char="•"/>
            </a:pPr>
            <a:r>
              <a:rPr sz="1600" dirty="0">
                <a:latin typeface="Times New Roman" panose="02020603050405020304" charset="0"/>
              </a:rPr>
              <a:t>16-bit instruction PIC </a:t>
            </a:r>
            <a:endParaRPr sz="1600" dirty="0">
              <a:latin typeface="Times New Roman" panose="02020603050405020304" charset="0"/>
            </a:endParaRPr>
          </a:p>
          <a:p>
            <a:pPr>
              <a:buChar char="•"/>
            </a:pPr>
            <a:r>
              <a:rPr sz="1600" dirty="0">
                <a:latin typeface="Times New Roman" panose="02020603050405020304" charset="0"/>
              </a:rPr>
              <a:t>NEC </a:t>
            </a:r>
            <a:endParaRPr sz="1600" dirty="0">
              <a:latin typeface="Times New Roman" panose="02020603050405020304" charset="0"/>
            </a:endParaRPr>
          </a:p>
          <a:p>
            <a:pPr>
              <a:buChar char="•"/>
            </a:pPr>
            <a:endParaRPr sz="1600" dirty="0">
              <a:latin typeface="Times New Roman" panose="02020603050405020304" charset="0"/>
            </a:endParaRPr>
          </a:p>
          <a:p>
            <a:endParaRPr sz="1600" dirty="0">
              <a:latin typeface="Times New Roman" panose="02020603050405020304" charset="0"/>
            </a:endParaRPr>
          </a:p>
        </p:txBody>
      </p:sp>
      <p:sp>
        <p:nvSpPr>
          <p:cNvPr id="17412" name="Text Box 4"/>
          <p:cNvSpPr txBox="1"/>
          <p:nvPr/>
        </p:nvSpPr>
        <p:spPr>
          <a:xfrm>
            <a:off x="5635625" y="1524000"/>
            <a:ext cx="2338388" cy="4648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Char char="•"/>
            </a:pPr>
            <a:r>
              <a:rPr sz="1600" dirty="0">
                <a:latin typeface="Times New Roman" panose="02020603050405020304" charset="0"/>
              </a:rPr>
              <a:t>Motorola </a:t>
            </a:r>
            <a:endParaRPr sz="1600" dirty="0">
              <a:latin typeface="Times New Roman" panose="02020603050405020304" charset="0"/>
            </a:endParaRPr>
          </a:p>
          <a:p>
            <a:pPr lvl="1" eaLnBrk="1" hangingPunct="1">
              <a:buChar char="•"/>
            </a:pPr>
            <a:r>
              <a:rPr sz="1600" dirty="0">
                <a:latin typeface="Times New Roman" panose="02020603050405020304" charset="0"/>
              </a:rPr>
              <a:t>8-bit </a:t>
            </a:r>
            <a:endParaRPr sz="1600" dirty="0">
              <a:latin typeface="Times New Roman" panose="02020603050405020304" charset="0"/>
            </a:endParaRPr>
          </a:p>
          <a:p>
            <a:pPr lvl="2" eaLnBrk="1" hangingPunct="1">
              <a:buChar char="•"/>
            </a:pPr>
            <a:r>
              <a:rPr sz="1600" dirty="0">
                <a:latin typeface="Times New Roman" panose="02020603050405020304" charset="0"/>
              </a:rPr>
              <a:t>68HC05 </a:t>
            </a:r>
            <a:endParaRPr sz="1600" dirty="0">
              <a:latin typeface="Times New Roman" panose="02020603050405020304" charset="0"/>
            </a:endParaRPr>
          </a:p>
          <a:p>
            <a:pPr lvl="2" eaLnBrk="1" hangingPunct="1">
              <a:buChar char="•"/>
            </a:pPr>
            <a:r>
              <a:rPr sz="1600" dirty="0">
                <a:latin typeface="Times New Roman" panose="02020603050405020304" charset="0"/>
              </a:rPr>
              <a:t>68HC08 </a:t>
            </a:r>
            <a:endParaRPr sz="1600" dirty="0">
              <a:latin typeface="Times New Roman" panose="02020603050405020304" charset="0"/>
            </a:endParaRPr>
          </a:p>
          <a:p>
            <a:pPr lvl="2" eaLnBrk="1" hangingPunct="1">
              <a:buChar char="•"/>
            </a:pPr>
            <a:r>
              <a:rPr sz="1600" dirty="0">
                <a:latin typeface="Times New Roman" panose="02020603050405020304" charset="0"/>
              </a:rPr>
              <a:t>68HC11 </a:t>
            </a:r>
            <a:endParaRPr sz="1600" dirty="0">
              <a:latin typeface="Times New Roman" panose="02020603050405020304" charset="0"/>
            </a:endParaRPr>
          </a:p>
          <a:p>
            <a:pPr lvl="1" eaLnBrk="1" hangingPunct="1">
              <a:buChar char="•"/>
            </a:pPr>
            <a:r>
              <a:rPr sz="1600" dirty="0">
                <a:latin typeface="Times New Roman" panose="02020603050405020304" charset="0"/>
              </a:rPr>
              <a:t>16-bit </a:t>
            </a:r>
            <a:endParaRPr sz="1600" dirty="0">
              <a:latin typeface="Times New Roman" panose="02020603050405020304" charset="0"/>
            </a:endParaRPr>
          </a:p>
          <a:p>
            <a:pPr lvl="2" eaLnBrk="1" hangingPunct="1">
              <a:buChar char="•"/>
            </a:pPr>
            <a:r>
              <a:rPr sz="1600" dirty="0">
                <a:latin typeface="Times New Roman" panose="02020603050405020304" charset="0"/>
              </a:rPr>
              <a:t>68HC12 </a:t>
            </a:r>
            <a:endParaRPr sz="1600" dirty="0">
              <a:latin typeface="Times New Roman" panose="02020603050405020304" charset="0"/>
            </a:endParaRPr>
          </a:p>
          <a:p>
            <a:pPr lvl="2" eaLnBrk="1" hangingPunct="1">
              <a:buChar char="•"/>
            </a:pPr>
            <a:r>
              <a:rPr sz="1600" dirty="0">
                <a:latin typeface="Times New Roman" panose="02020603050405020304" charset="0"/>
              </a:rPr>
              <a:t>68HC16 </a:t>
            </a:r>
            <a:endParaRPr sz="1600" dirty="0">
              <a:latin typeface="Times New Roman" panose="02020603050405020304" charset="0"/>
            </a:endParaRPr>
          </a:p>
          <a:p>
            <a:pPr lvl="1" eaLnBrk="1" hangingPunct="1">
              <a:buChar char="•"/>
            </a:pPr>
            <a:r>
              <a:rPr sz="1600" dirty="0">
                <a:latin typeface="Times New Roman" panose="02020603050405020304" charset="0"/>
              </a:rPr>
              <a:t>32-bit </a:t>
            </a:r>
            <a:endParaRPr sz="1600" dirty="0">
              <a:latin typeface="Times New Roman" panose="02020603050405020304" charset="0"/>
            </a:endParaRPr>
          </a:p>
          <a:p>
            <a:pPr lvl="2" eaLnBrk="1" hangingPunct="1">
              <a:buChar char="•"/>
            </a:pPr>
            <a:r>
              <a:rPr sz="1600" dirty="0">
                <a:latin typeface="Times New Roman" panose="02020603050405020304" charset="0"/>
              </a:rPr>
              <a:t>683xx </a:t>
            </a:r>
            <a:endParaRPr sz="1600" dirty="0">
              <a:latin typeface="Times New Roman" panose="02020603050405020304" charset="0"/>
            </a:endParaRPr>
          </a:p>
          <a:p>
            <a:pPr>
              <a:buChar char="•"/>
            </a:pPr>
            <a:r>
              <a:rPr sz="1600" dirty="0">
                <a:latin typeface="Times New Roman" panose="02020603050405020304" charset="0"/>
              </a:rPr>
              <a:t>Texas Instruments </a:t>
            </a:r>
            <a:endParaRPr sz="1600" dirty="0">
              <a:latin typeface="Times New Roman" panose="02020603050405020304" charset="0"/>
            </a:endParaRPr>
          </a:p>
          <a:p>
            <a:pPr lvl="1" eaLnBrk="1" hangingPunct="1">
              <a:buChar char="•"/>
            </a:pPr>
            <a:r>
              <a:rPr sz="1600" dirty="0">
                <a:latin typeface="Times New Roman" panose="02020603050405020304" charset="0"/>
              </a:rPr>
              <a:t>TMS370</a:t>
            </a:r>
            <a:r>
              <a:rPr lang="tr-TR" altLang="x-none" sz="1600" dirty="0">
                <a:latin typeface="Times New Roman" panose="02020603050405020304" charset="0"/>
              </a:rPr>
              <a:t>, 16/32 bit</a:t>
            </a:r>
            <a:r>
              <a:rPr sz="1600" dirty="0">
                <a:latin typeface="Times New Roman" panose="02020603050405020304" charset="0"/>
              </a:rPr>
              <a:t> </a:t>
            </a:r>
            <a:endParaRPr sz="1600" dirty="0">
              <a:latin typeface="Times New Roman" panose="02020603050405020304" charset="0"/>
            </a:endParaRPr>
          </a:p>
          <a:p>
            <a:pPr lvl="1" eaLnBrk="1" hangingPunct="1">
              <a:buChar char="•"/>
            </a:pPr>
            <a:r>
              <a:rPr sz="1600" dirty="0">
                <a:solidFill>
                  <a:srgbClr val="FF0000"/>
                </a:solidFill>
                <a:latin typeface="Times New Roman" panose="02020603050405020304" charset="0"/>
              </a:rPr>
              <a:t>MSP430 </a:t>
            </a:r>
            <a:r>
              <a:rPr lang="tr-TR" altLang="x-none" sz="1600" dirty="0">
                <a:solidFill>
                  <a:srgbClr val="FF0000"/>
                </a:solidFill>
                <a:latin typeface="Times New Roman" panose="02020603050405020304" charset="0"/>
              </a:rPr>
              <a:t>, 16 bit</a:t>
            </a:r>
            <a:endParaRPr sz="1600" dirty="0">
              <a:solidFill>
                <a:srgbClr val="FF0000"/>
              </a:solidFill>
              <a:latin typeface="Times New Roman" panose="02020603050405020304" charset="0"/>
            </a:endParaRPr>
          </a:p>
          <a:p>
            <a:pPr>
              <a:buChar char="•"/>
            </a:pPr>
            <a:r>
              <a:rPr sz="1600" dirty="0">
                <a:latin typeface="Times New Roman" panose="02020603050405020304" charset="0"/>
              </a:rPr>
              <a:t>Zilog </a:t>
            </a:r>
            <a:endParaRPr sz="1600" dirty="0">
              <a:latin typeface="Times New Roman" panose="02020603050405020304" charset="0"/>
            </a:endParaRPr>
          </a:p>
          <a:p>
            <a:pPr lvl="1" eaLnBrk="1" hangingPunct="1">
              <a:buChar char="•"/>
            </a:pPr>
            <a:r>
              <a:rPr sz="1600" dirty="0">
                <a:latin typeface="Times New Roman" panose="02020603050405020304" charset="0"/>
              </a:rPr>
              <a:t>Z8 </a:t>
            </a:r>
            <a:endParaRPr sz="1600" dirty="0">
              <a:latin typeface="Times New Roman" panose="02020603050405020304" charset="0"/>
            </a:endParaRPr>
          </a:p>
          <a:p>
            <a:pPr lvl="1" eaLnBrk="1" hangingPunct="1">
              <a:buChar char="•"/>
            </a:pPr>
            <a:r>
              <a:rPr sz="1600" dirty="0">
                <a:latin typeface="Times New Roman" panose="02020603050405020304" charset="0"/>
              </a:rPr>
              <a:t>Z86E02 </a:t>
            </a:r>
            <a:endParaRPr sz="1600" dirty="0">
              <a:latin typeface="Times New Roman" panose="02020603050405020304" charset="0"/>
            </a:endParaRPr>
          </a:p>
          <a:p>
            <a:pPr lvl="1" eaLnBrk="1" hangingPunct="1">
              <a:buChar char="•"/>
            </a:pPr>
            <a:endParaRPr sz="1600" dirty="0">
              <a:latin typeface="Times New Roman" panose="02020603050405020304" charset="0"/>
            </a:endParaRPr>
          </a:p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r>
              <a:rPr dirty="0"/>
              <a:t>Microcontroller Architectures</a:t>
            </a:r>
            <a:endParaRPr dirty="0"/>
          </a:p>
        </p:txBody>
      </p:sp>
      <p:sp>
        <p:nvSpPr>
          <p:cNvPr id="18435" name="Rectangle 4"/>
          <p:cNvSpPr/>
          <p:nvPr/>
        </p:nvSpPr>
        <p:spPr>
          <a:xfrm>
            <a:off x="696913" y="1654175"/>
            <a:ext cx="855662" cy="175577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18436" name="Text Box 5"/>
          <p:cNvSpPr txBox="1"/>
          <p:nvPr/>
        </p:nvSpPr>
        <p:spPr>
          <a:xfrm>
            <a:off x="766763" y="2308225"/>
            <a:ext cx="679450" cy="396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2000" dirty="0">
                <a:latin typeface="Times New Roman" panose="02020603050405020304" charset="0"/>
              </a:rPr>
              <a:t>CPU</a:t>
            </a:r>
            <a:endParaRPr sz="2000" dirty="0">
              <a:latin typeface="Times New Roman" panose="02020603050405020304" charset="0"/>
            </a:endParaRPr>
          </a:p>
        </p:txBody>
      </p:sp>
      <p:sp>
        <p:nvSpPr>
          <p:cNvPr id="18437" name="Text Box 6"/>
          <p:cNvSpPr txBox="1"/>
          <p:nvPr/>
        </p:nvSpPr>
        <p:spPr>
          <a:xfrm>
            <a:off x="3349625" y="1684338"/>
            <a:ext cx="1260475" cy="16256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endParaRPr sz="2000" dirty="0">
              <a:latin typeface="Times New Roman" panose="02020603050405020304" charset="0"/>
            </a:endParaRPr>
          </a:p>
          <a:p>
            <a:r>
              <a:rPr sz="2000" dirty="0">
                <a:latin typeface="Times New Roman" panose="02020603050405020304" charset="0"/>
              </a:rPr>
              <a:t>Program + Data</a:t>
            </a:r>
            <a:endParaRPr sz="2000" dirty="0">
              <a:latin typeface="Times New Roman" panose="02020603050405020304" charset="0"/>
            </a:endParaRPr>
          </a:p>
          <a:p>
            <a:endParaRPr sz="2000" dirty="0">
              <a:latin typeface="Times New Roman" panose="02020603050405020304" charset="0"/>
            </a:endParaRPr>
          </a:p>
          <a:p>
            <a:endParaRPr sz="2000" dirty="0">
              <a:latin typeface="Times New Roman" panose="02020603050405020304" charset="0"/>
            </a:endParaRPr>
          </a:p>
        </p:txBody>
      </p:sp>
      <p:sp>
        <p:nvSpPr>
          <p:cNvPr id="18438" name="Line 7"/>
          <p:cNvSpPr/>
          <p:nvPr/>
        </p:nvSpPr>
        <p:spPr>
          <a:xfrm>
            <a:off x="1552575" y="2147888"/>
            <a:ext cx="1800225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8439" name="Text Box 8"/>
          <p:cNvSpPr txBox="1"/>
          <p:nvPr/>
        </p:nvSpPr>
        <p:spPr>
          <a:xfrm>
            <a:off x="1662113" y="1741488"/>
            <a:ext cx="1474787" cy="396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2000" dirty="0">
                <a:latin typeface="Times New Roman" panose="02020603050405020304" charset="0"/>
              </a:rPr>
              <a:t>Address Bus</a:t>
            </a:r>
            <a:endParaRPr sz="2000" dirty="0">
              <a:latin typeface="Times New Roman" panose="02020603050405020304" charset="0"/>
            </a:endParaRPr>
          </a:p>
        </p:txBody>
      </p:sp>
      <p:sp>
        <p:nvSpPr>
          <p:cNvPr id="18440" name="Line 9"/>
          <p:cNvSpPr/>
          <p:nvPr/>
        </p:nvSpPr>
        <p:spPr>
          <a:xfrm flipV="1">
            <a:off x="1547813" y="2714625"/>
            <a:ext cx="1814512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18441" name="Text Box 10"/>
          <p:cNvSpPr txBox="1"/>
          <p:nvPr/>
        </p:nvSpPr>
        <p:spPr>
          <a:xfrm>
            <a:off x="1855788" y="2359025"/>
            <a:ext cx="1122362" cy="396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2000" dirty="0">
                <a:latin typeface="Times New Roman" panose="02020603050405020304" charset="0"/>
              </a:rPr>
              <a:t>Data Bus</a:t>
            </a:r>
            <a:endParaRPr sz="2000" dirty="0">
              <a:latin typeface="Times New Roman" panose="02020603050405020304" charset="0"/>
            </a:endParaRPr>
          </a:p>
        </p:txBody>
      </p:sp>
      <p:sp>
        <p:nvSpPr>
          <p:cNvPr id="18442" name="Text Box 11"/>
          <p:cNvSpPr txBox="1"/>
          <p:nvPr/>
        </p:nvSpPr>
        <p:spPr>
          <a:xfrm>
            <a:off x="3333750" y="1270000"/>
            <a:ext cx="123348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Memory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8443" name="Text Box 12"/>
          <p:cNvSpPr txBox="1"/>
          <p:nvPr/>
        </p:nvSpPr>
        <p:spPr>
          <a:xfrm>
            <a:off x="5059363" y="2174875"/>
            <a:ext cx="2566987" cy="10668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3200" dirty="0">
                <a:latin typeface="Times New Roman" panose="02020603050405020304" charset="0"/>
              </a:rPr>
              <a:t>Von Neumann</a:t>
            </a:r>
            <a:endParaRPr sz="3200" dirty="0">
              <a:latin typeface="Times New Roman" panose="02020603050405020304" charset="0"/>
            </a:endParaRPr>
          </a:p>
          <a:p>
            <a:r>
              <a:rPr sz="3200" dirty="0">
                <a:latin typeface="Times New Roman" panose="02020603050405020304" charset="0"/>
              </a:rPr>
              <a:t>Architecture</a:t>
            </a:r>
            <a:endParaRPr sz="3200" dirty="0">
              <a:latin typeface="Times New Roman" panose="02020603050405020304" charset="0"/>
            </a:endParaRPr>
          </a:p>
        </p:txBody>
      </p:sp>
      <p:sp>
        <p:nvSpPr>
          <p:cNvPr id="18444" name="Rectangle 13"/>
          <p:cNvSpPr/>
          <p:nvPr/>
        </p:nvSpPr>
        <p:spPr>
          <a:xfrm>
            <a:off x="717550" y="3925888"/>
            <a:ext cx="855663" cy="23368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Times New Roman" panose="02020603050405020304" charset="0"/>
            </a:endParaRPr>
          </a:p>
        </p:txBody>
      </p:sp>
      <p:sp>
        <p:nvSpPr>
          <p:cNvPr id="18445" name="Text Box 14"/>
          <p:cNvSpPr txBox="1"/>
          <p:nvPr/>
        </p:nvSpPr>
        <p:spPr>
          <a:xfrm>
            <a:off x="787400" y="4579938"/>
            <a:ext cx="679450" cy="396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2000" dirty="0">
                <a:latin typeface="Times New Roman" panose="02020603050405020304" charset="0"/>
              </a:rPr>
              <a:t>CPU</a:t>
            </a:r>
            <a:endParaRPr sz="2000" dirty="0">
              <a:latin typeface="Times New Roman" panose="02020603050405020304" charset="0"/>
            </a:endParaRPr>
          </a:p>
        </p:txBody>
      </p:sp>
      <p:sp>
        <p:nvSpPr>
          <p:cNvPr id="18446" name="Text Box 15"/>
          <p:cNvSpPr txBox="1"/>
          <p:nvPr/>
        </p:nvSpPr>
        <p:spPr>
          <a:xfrm>
            <a:off x="3370263" y="3956050"/>
            <a:ext cx="1260475" cy="10160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endParaRPr sz="2000" dirty="0">
              <a:latin typeface="Times New Roman" panose="02020603050405020304" charset="0"/>
            </a:endParaRPr>
          </a:p>
          <a:p>
            <a:r>
              <a:rPr sz="2000" dirty="0">
                <a:latin typeface="Times New Roman" panose="02020603050405020304" charset="0"/>
              </a:rPr>
              <a:t>Program</a:t>
            </a:r>
            <a:endParaRPr sz="2000" dirty="0">
              <a:latin typeface="Times New Roman" panose="02020603050405020304" charset="0"/>
            </a:endParaRPr>
          </a:p>
          <a:p>
            <a:endParaRPr sz="2000" dirty="0">
              <a:latin typeface="Times New Roman" panose="02020603050405020304" charset="0"/>
            </a:endParaRPr>
          </a:p>
        </p:txBody>
      </p:sp>
      <p:sp>
        <p:nvSpPr>
          <p:cNvPr id="18447" name="Line 16"/>
          <p:cNvSpPr/>
          <p:nvPr/>
        </p:nvSpPr>
        <p:spPr>
          <a:xfrm>
            <a:off x="1573213" y="4419600"/>
            <a:ext cx="1800225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8448" name="Text Box 17"/>
          <p:cNvSpPr txBox="1"/>
          <p:nvPr/>
        </p:nvSpPr>
        <p:spPr>
          <a:xfrm>
            <a:off x="1682750" y="4013200"/>
            <a:ext cx="1474788" cy="396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2000" dirty="0">
                <a:latin typeface="Times New Roman" panose="02020603050405020304" charset="0"/>
              </a:rPr>
              <a:t>Address Bus</a:t>
            </a:r>
            <a:endParaRPr sz="2000" dirty="0">
              <a:latin typeface="Times New Roman" panose="02020603050405020304" charset="0"/>
            </a:endParaRPr>
          </a:p>
        </p:txBody>
      </p:sp>
      <p:sp>
        <p:nvSpPr>
          <p:cNvPr id="18449" name="Line 18"/>
          <p:cNvSpPr/>
          <p:nvPr/>
        </p:nvSpPr>
        <p:spPr>
          <a:xfrm flipV="1">
            <a:off x="1597025" y="6061075"/>
            <a:ext cx="1814513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18450" name="Text Box 19"/>
          <p:cNvSpPr txBox="1"/>
          <p:nvPr/>
        </p:nvSpPr>
        <p:spPr>
          <a:xfrm>
            <a:off x="1890713" y="5646738"/>
            <a:ext cx="1122362" cy="396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2000" dirty="0">
                <a:latin typeface="Times New Roman" panose="02020603050405020304" charset="0"/>
              </a:rPr>
              <a:t>Data Bus</a:t>
            </a:r>
            <a:endParaRPr sz="2000" dirty="0">
              <a:latin typeface="Times New Roman" panose="02020603050405020304" charset="0"/>
            </a:endParaRPr>
          </a:p>
        </p:txBody>
      </p:sp>
      <p:sp>
        <p:nvSpPr>
          <p:cNvPr id="18451" name="Text Box 20"/>
          <p:cNvSpPr txBox="1"/>
          <p:nvPr/>
        </p:nvSpPr>
        <p:spPr>
          <a:xfrm>
            <a:off x="5618163" y="4403725"/>
            <a:ext cx="2216150" cy="10668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3200" dirty="0">
                <a:latin typeface="Times New Roman" panose="02020603050405020304" charset="0"/>
              </a:rPr>
              <a:t>Harvard</a:t>
            </a:r>
            <a:endParaRPr sz="3200" dirty="0">
              <a:latin typeface="Times New Roman" panose="02020603050405020304" charset="0"/>
            </a:endParaRPr>
          </a:p>
          <a:p>
            <a:r>
              <a:rPr sz="3200" dirty="0">
                <a:latin typeface="Times New Roman" panose="02020603050405020304" charset="0"/>
              </a:rPr>
              <a:t>Architecture</a:t>
            </a:r>
            <a:endParaRPr sz="3200" dirty="0">
              <a:latin typeface="Times New Roman" panose="02020603050405020304" charset="0"/>
            </a:endParaRPr>
          </a:p>
        </p:txBody>
      </p:sp>
      <p:sp>
        <p:nvSpPr>
          <p:cNvPr id="18452" name="Text Box 21"/>
          <p:cNvSpPr txBox="1"/>
          <p:nvPr/>
        </p:nvSpPr>
        <p:spPr>
          <a:xfrm>
            <a:off x="3355975" y="3570288"/>
            <a:ext cx="123348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Times New Roman" panose="02020603050405020304" charset="0"/>
              </a:rPr>
              <a:t>Memory</a:t>
            </a:r>
            <a:endParaRPr dirty="0">
              <a:latin typeface="Times New Roman" panose="02020603050405020304" charset="0"/>
            </a:endParaRPr>
          </a:p>
        </p:txBody>
      </p:sp>
      <p:sp>
        <p:nvSpPr>
          <p:cNvPr id="18453" name="Text Box 22"/>
          <p:cNvSpPr txBox="1"/>
          <p:nvPr/>
        </p:nvSpPr>
        <p:spPr>
          <a:xfrm>
            <a:off x="3421063" y="5327650"/>
            <a:ext cx="1260475" cy="10160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endParaRPr sz="2000" dirty="0">
              <a:latin typeface="Times New Roman" panose="02020603050405020304" charset="0"/>
            </a:endParaRPr>
          </a:p>
          <a:p>
            <a:r>
              <a:rPr sz="2000" dirty="0">
                <a:latin typeface="Times New Roman" panose="02020603050405020304" charset="0"/>
              </a:rPr>
              <a:t>Data</a:t>
            </a:r>
            <a:endParaRPr sz="2000" dirty="0">
              <a:latin typeface="Times New Roman" panose="02020603050405020304" charset="0"/>
            </a:endParaRPr>
          </a:p>
          <a:p>
            <a:endParaRPr sz="2000" dirty="0">
              <a:latin typeface="Times New Roman" panose="02020603050405020304" charset="0"/>
            </a:endParaRPr>
          </a:p>
        </p:txBody>
      </p:sp>
      <p:sp>
        <p:nvSpPr>
          <p:cNvPr id="18454" name="Line 23"/>
          <p:cNvSpPr/>
          <p:nvPr/>
        </p:nvSpPr>
        <p:spPr>
          <a:xfrm>
            <a:off x="1595438" y="5588000"/>
            <a:ext cx="1800225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8455" name="Text Box 24"/>
          <p:cNvSpPr txBox="1"/>
          <p:nvPr/>
        </p:nvSpPr>
        <p:spPr>
          <a:xfrm>
            <a:off x="1704975" y="5181600"/>
            <a:ext cx="1474788" cy="396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2000" dirty="0">
                <a:latin typeface="Times New Roman" panose="02020603050405020304" charset="0"/>
              </a:rPr>
              <a:t>Address Bus</a:t>
            </a:r>
            <a:endParaRPr sz="2000" dirty="0">
              <a:latin typeface="Times New Roman" panose="02020603050405020304" charset="0"/>
            </a:endParaRPr>
          </a:p>
        </p:txBody>
      </p:sp>
      <p:sp>
        <p:nvSpPr>
          <p:cNvPr id="18456" name="Line 25"/>
          <p:cNvSpPr/>
          <p:nvPr/>
        </p:nvSpPr>
        <p:spPr>
          <a:xfrm flipV="1">
            <a:off x="1562100" y="4892675"/>
            <a:ext cx="1814513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triangle" w="med" len="med"/>
            <a:tailEnd type="none" w="med" len="med"/>
          </a:ln>
        </p:spPr>
      </p:sp>
      <p:sp>
        <p:nvSpPr>
          <p:cNvPr id="18457" name="Text Box 26"/>
          <p:cNvSpPr txBox="1"/>
          <p:nvPr/>
        </p:nvSpPr>
        <p:spPr>
          <a:xfrm>
            <a:off x="1855788" y="4478338"/>
            <a:ext cx="1206500" cy="396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2000" dirty="0">
                <a:latin typeface="Times New Roman" panose="02020603050405020304" charset="0"/>
              </a:rPr>
              <a:t>Fetch Bus</a:t>
            </a:r>
            <a:endParaRPr sz="2000" dirty="0">
              <a:latin typeface="Times New Roman" panose="02020603050405020304" charset="0"/>
            </a:endParaRPr>
          </a:p>
        </p:txBody>
      </p:sp>
      <p:sp>
        <p:nvSpPr>
          <p:cNvPr id="18458" name="Text Box 27"/>
          <p:cNvSpPr txBox="1"/>
          <p:nvPr/>
        </p:nvSpPr>
        <p:spPr>
          <a:xfrm>
            <a:off x="3100388" y="1604963"/>
            <a:ext cx="2984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1800" dirty="0">
                <a:latin typeface="Times New Roman" panose="02020603050405020304" charset="0"/>
              </a:rPr>
              <a:t>0</a:t>
            </a:r>
            <a:endParaRPr sz="1800" dirty="0">
              <a:latin typeface="Times New Roman" panose="02020603050405020304" charset="0"/>
            </a:endParaRPr>
          </a:p>
        </p:txBody>
      </p:sp>
      <p:sp>
        <p:nvSpPr>
          <p:cNvPr id="18459" name="Text Box 28"/>
          <p:cNvSpPr txBox="1"/>
          <p:nvPr/>
        </p:nvSpPr>
        <p:spPr>
          <a:xfrm>
            <a:off x="3136900" y="3890963"/>
            <a:ext cx="2984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1800" dirty="0">
                <a:latin typeface="Times New Roman" panose="02020603050405020304" charset="0"/>
              </a:rPr>
              <a:t>0</a:t>
            </a:r>
            <a:endParaRPr sz="1800" dirty="0">
              <a:latin typeface="Times New Roman" panose="02020603050405020304" charset="0"/>
            </a:endParaRPr>
          </a:p>
        </p:txBody>
      </p:sp>
      <p:sp>
        <p:nvSpPr>
          <p:cNvPr id="18460" name="Text Box 29"/>
          <p:cNvSpPr txBox="1"/>
          <p:nvPr/>
        </p:nvSpPr>
        <p:spPr>
          <a:xfrm>
            <a:off x="3189288" y="5189538"/>
            <a:ext cx="2984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1800" dirty="0">
                <a:latin typeface="Times New Roman" panose="02020603050405020304" charset="0"/>
              </a:rPr>
              <a:t>0</a:t>
            </a:r>
            <a:endParaRPr sz="1800" dirty="0">
              <a:latin typeface="Times New Roman" panose="02020603050405020304" charset="0"/>
            </a:endParaRPr>
          </a:p>
        </p:txBody>
      </p:sp>
      <p:sp>
        <p:nvSpPr>
          <p:cNvPr id="18461" name="Text Box 30"/>
          <p:cNvSpPr txBox="1"/>
          <p:nvPr/>
        </p:nvSpPr>
        <p:spPr>
          <a:xfrm>
            <a:off x="3028950" y="2984500"/>
            <a:ext cx="3746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1800" dirty="0">
                <a:latin typeface="Times New Roman" panose="02020603050405020304" charset="0"/>
              </a:rPr>
              <a:t>2</a:t>
            </a:r>
            <a:r>
              <a:rPr sz="1800" baseline="30000" dirty="0">
                <a:latin typeface="Times New Roman" panose="02020603050405020304" charset="0"/>
              </a:rPr>
              <a:t>n</a:t>
            </a:r>
            <a:endParaRPr sz="1800" baseline="30000" dirty="0">
              <a:latin typeface="Times New Roman" panose="0202060305040502030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charset="0"/>
              </a:rPr>
            </a:fld>
            <a:endParaRPr lang="en-US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4269</Words>
  <Application>WPS Presentation</Application>
  <PresentationFormat/>
  <Paragraphs>647</Paragraphs>
  <Slides>25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4" baseType="lpstr">
      <vt:lpstr>Arial</vt:lpstr>
      <vt:lpstr>SimSun</vt:lpstr>
      <vt:lpstr>Wingdings</vt:lpstr>
      <vt:lpstr>Times New Roman</vt:lpstr>
      <vt:lpstr>Courier New</vt:lpstr>
      <vt:lpstr>Microsoft YaHei</vt:lpstr>
      <vt:lpstr>Arial Unicode MS</vt:lpstr>
      <vt:lpstr>Cambria</vt:lpstr>
      <vt:lpstr>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Microprocessors and Microcontrollers</dc:title>
  <dc:creator>Cherrice Traver</dc:creator>
  <cp:lastModifiedBy>google1563199873</cp:lastModifiedBy>
  <cp:revision>14</cp:revision>
  <dcterms:created xsi:type="dcterms:W3CDTF">2004-03-26T14:52:28Z</dcterms:created>
  <dcterms:modified xsi:type="dcterms:W3CDTF">2019-11-09T19:44:01Z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1033-11.2.0.8991</vt:lpwstr>
  </property>
</Properties>
</file>