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397" r:id="rId4"/>
    <p:sldId id="283" r:id="rId5"/>
    <p:sldId id="284" r:id="rId6"/>
    <p:sldId id="286" r:id="rId7"/>
    <p:sldId id="287" r:id="rId8"/>
    <p:sldId id="288" r:id="rId9"/>
    <p:sldId id="290" r:id="rId10"/>
    <p:sldId id="291" r:id="rId11"/>
    <p:sldId id="360" r:id="rId12"/>
    <p:sldId id="292" r:id="rId13"/>
    <p:sldId id="297" r:id="rId14"/>
    <p:sldId id="298" r:id="rId1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/>
    <p:restoredTop sz="94682"/>
  </p:normalViewPr>
  <p:slideViewPr>
    <p:cSldViewPr showGuides="1">
      <p:cViewPr>
        <p:scale>
          <a:sx n="75" d="100"/>
          <a:sy n="75" d="100"/>
        </p:scale>
        <p:origin x="-1014" y="660"/>
      </p:cViewPr>
      <p:guideLst>
        <p:guide orient="horz" pos="2208"/>
        <p:guide pos="2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4694D94-D691-4379-9794-BCD19F87172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3717925"/>
            <a:ext cx="8207375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4940300"/>
            <a:ext cx="8212138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238246-D7EC-4F29-97D3-13FA88365D08}" type="datetime1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EE2351 R.KALAIVANI AP/EEE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wmf"/><Relationship Id="rId1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5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54276" name="Title 2"/>
          <p:cNvSpPr>
            <a:spLocks noGrp="1"/>
          </p:cNvSpPr>
          <p:nvPr>
            <p:ph type="ctrTitle" idx="4294967295"/>
          </p:nvPr>
        </p:nvSpPr>
        <p:spPr>
          <a:xfrm>
            <a:off x="563245" y="313055"/>
            <a:ext cx="8041640" cy="1470025"/>
          </a:xfrm>
          <a:ln/>
        </p:spPr>
        <p:txBody>
          <a:bodyPr vert="horz" wrap="square" lIns="91440" tIns="45720" rIns="91440" bIns="45720" anchor="ctr"/>
          <a:lstStyle>
            <a:lvl1pPr lvl="0">
              <a:buClrTx/>
              <a:buSzTx/>
              <a:buFontTx/>
              <a:defRPr/>
            </a:lvl1pPr>
          </a:lstStyle>
          <a:p>
            <a:pPr lvl="0" algn="ctr"/>
            <a:r>
              <a:rPr lang="en-US" sz="3200" b="1" dirty="0">
                <a:latin typeface="Cambria" panose="02040503050406030204" charset="0"/>
                <a:cs typeface="Cambria" panose="02040503050406030204" charset="0"/>
              </a:rPr>
              <a:t>JCT College of Engineering &amp; Technology</a:t>
            </a:r>
            <a:br>
              <a:rPr lang="en-US" sz="3200" b="1" dirty="0">
                <a:latin typeface="Cambria" panose="02040503050406030204" charset="0"/>
                <a:cs typeface="Cambria" panose="02040503050406030204" charset="0"/>
              </a:rPr>
            </a:br>
            <a:r>
              <a:rPr lang="en-US" sz="3200" b="1" dirty="0">
                <a:latin typeface="Cambria" panose="02040503050406030204" charset="0"/>
                <a:cs typeface="Cambria" panose="02040503050406030204" charset="0"/>
              </a:rPr>
              <a:t>Pichanur, Coimbatore - 641 105.</a:t>
            </a:r>
            <a:endParaRPr lang="en-US" sz="3200" b="1" dirty="0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54277" name="Rectangle 3"/>
          <p:cNvSpPr>
            <a:spLocks noGrp="1"/>
          </p:cNvSpPr>
          <p:nvPr>
            <p:ph type="subTitle" idx="4294967295"/>
          </p:nvPr>
        </p:nvSpPr>
        <p:spPr>
          <a:xfrm>
            <a:off x="832485" y="2324100"/>
            <a:ext cx="7726045" cy="3742690"/>
          </a:xfrm>
          <a:ln/>
        </p:spPr>
        <p:txBody>
          <a:bodyPr vert="horz" wrap="square" lIns="91440" tIns="45720" rIns="91440" bIns="45720" anchor="t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algn="ctr" eaLnBrk="1" hangingPunct="1"/>
            <a:r>
              <a:rPr lang="en-US" b="1" dirty="0">
                <a:latin typeface="Cambria" panose="02040503050406030204" charset="0"/>
                <a:cs typeface="Cambria" panose="02040503050406030204" charset="0"/>
              </a:rPr>
              <a:t>Power System Analysis</a:t>
            </a:r>
            <a:endParaRPr lang="en-US" b="1" dirty="0">
              <a:latin typeface="Cambria" panose="02040503050406030204" charset="0"/>
              <a:cs typeface="Cambria" panose="02040503050406030204" charset="0"/>
            </a:endParaRPr>
          </a:p>
          <a:p>
            <a:pPr lvl="0" algn="l" eaLnBrk="1" hangingPunct="1"/>
            <a:endParaRPr lang="en-US" b="1" dirty="0">
              <a:latin typeface="Cambria" panose="02040503050406030204" charset="0"/>
              <a:cs typeface="Cambria" panose="02040503050406030204" charset="0"/>
            </a:endParaRPr>
          </a:p>
          <a:p>
            <a:pPr lvl="0" algn="l" eaLnBrk="1" hangingPunct="1"/>
            <a:r>
              <a:rPr lang="en-US" dirty="0">
                <a:latin typeface="Cambria" panose="02040503050406030204" charset="0"/>
                <a:cs typeface="Cambria" panose="02040503050406030204" charset="0"/>
              </a:rPr>
              <a:t>Faculty Name : Sridhar.V</a:t>
            </a:r>
            <a:endParaRPr lang="en-US" dirty="0">
              <a:latin typeface="Cambria" panose="02040503050406030204" charset="0"/>
              <a:cs typeface="Cambria" panose="02040503050406030204" charset="0"/>
            </a:endParaRPr>
          </a:p>
          <a:p>
            <a:pPr lvl="0" algn="l" eaLnBrk="1" hangingPunct="1"/>
            <a:r>
              <a:rPr lang="en-US" dirty="0">
                <a:latin typeface="Cambria" panose="02040503050406030204" charset="0"/>
                <a:cs typeface="Cambria" panose="02040503050406030204" charset="0"/>
              </a:rPr>
              <a:t>Designation    : Assistant Professor</a:t>
            </a:r>
            <a:endParaRPr lang="en-US" dirty="0">
              <a:latin typeface="Cambria" panose="02040503050406030204" charset="0"/>
              <a:cs typeface="Cambria" panose="02040503050406030204" charset="0"/>
            </a:endParaRPr>
          </a:p>
          <a:p>
            <a:pPr lvl="0" algn="l" eaLnBrk="1" hangingPunct="1"/>
            <a:r>
              <a:rPr lang="en-US" dirty="0">
                <a:latin typeface="Cambria" panose="02040503050406030204" charset="0"/>
                <a:cs typeface="Cambria" panose="02040503050406030204" charset="0"/>
              </a:rPr>
              <a:t>Year/Sem        : III/V</a:t>
            </a:r>
            <a:endParaRPr lang="en-US" dirty="0">
              <a:latin typeface="Cambria" panose="02040503050406030204" charset="0"/>
              <a:cs typeface="Cambria" panose="02040503050406030204" charset="0"/>
            </a:endParaRPr>
          </a:p>
          <a:p>
            <a:pPr lvl="0" algn="l" eaLnBrk="1" hangingPunct="1"/>
            <a:r>
              <a:rPr lang="en-US" dirty="0">
                <a:latin typeface="Cambria" panose="02040503050406030204" charset="0"/>
                <a:cs typeface="Cambria" panose="02040503050406030204" charset="0"/>
              </a:rPr>
              <a:t>Dept : EEE</a:t>
            </a:r>
            <a:endParaRPr dirty="0"/>
          </a:p>
          <a:p>
            <a:pPr lvl="0" eaLnBrk="1" hangingPunct="1"/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80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graphicFrame>
        <p:nvGraphicFramePr>
          <p:cNvPr id="24578" name="Object 4"/>
          <p:cNvGraphicFramePr/>
          <p:nvPr>
            <p:ph idx="1"/>
          </p:nvPr>
        </p:nvGraphicFramePr>
        <p:xfrm>
          <a:off x="1295400" y="1219200"/>
          <a:ext cx="2057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1" imgW="1193165" imgH="533400" progId="Equation.DSMT4">
                  <p:embed/>
                </p:oleObj>
              </mc:Choice>
              <mc:Fallback>
                <p:oleObj name="" r:id="rId1" imgW="1193165" imgH="533400" progId="Equation.DSMT4">
                  <p:embed/>
                  <p:pic>
                    <p:nvPicPr>
                      <p:cNvPr id="0" name="Picture 31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95400" y="1219200"/>
                        <a:ext cx="2057400" cy="11430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Text Box 7"/>
          <p:cNvSpPr txBox="1"/>
          <p:nvPr/>
        </p:nvSpPr>
        <p:spPr>
          <a:xfrm>
            <a:off x="1066800" y="2667000"/>
            <a:ext cx="6934200" cy="3502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sz="2400" dirty="0">
                <a:latin typeface="Arial" panose="020B0604020202020204" pitchFamily="34" charset="0"/>
              </a:rPr>
              <a:t>This method</a:t>
            </a:r>
            <a:r>
              <a:rPr sz="3200" dirty="0">
                <a:latin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</a:rPr>
              <a:t>requires more iterations than NR  </a:t>
            </a:r>
            <a:endParaRPr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</a:pPr>
            <a:r>
              <a:rPr sz="2400" dirty="0">
                <a:latin typeface="Arial" panose="020B0604020202020204" pitchFamily="34" charset="0"/>
              </a:rPr>
              <a:t>     method but less time per iteration</a:t>
            </a:r>
            <a:endParaRPr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sz="2400" dirty="0">
                <a:latin typeface="Arial" panose="020B0604020202020204" pitchFamily="34" charset="0"/>
              </a:rPr>
              <a:t>It is useful for in contingency analysis</a:t>
            </a:r>
            <a:endParaRPr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endParaRPr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</a:pPr>
            <a:endParaRPr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9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65540" name="Rectangle 2"/>
          <p:cNvSpPr>
            <a:spLocks noGrp="1"/>
          </p:cNvSpPr>
          <p:nvPr>
            <p:ph type="title" idx="4294967295"/>
          </p:nvPr>
        </p:nvSpPr>
        <p:spPr>
          <a:xfrm>
            <a:off x="584835" y="261620"/>
            <a:ext cx="8229600" cy="937260"/>
          </a:xfrm>
          <a:ln/>
        </p:spPr>
        <p:txBody>
          <a:bodyPr vert="horz" wrap="square" lIns="91440" tIns="45720" rIns="91440" bIns="45720" anchor="ctr"/>
          <a:p>
            <a:pPr algn="ctr"/>
            <a:r>
              <a:rPr sz="3100" b="1" dirty="0">
                <a:latin typeface="Cambria" panose="02040503050406030204" charset="0"/>
                <a:cs typeface="Cambria" panose="02040503050406030204" charset="0"/>
              </a:rPr>
              <a:t>COMPARISION BETWEEN ITERATIVE METHODS</a:t>
            </a:r>
            <a:endParaRPr sz="3100" b="1" dirty="0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6554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06195"/>
            <a:ext cx="8229600" cy="4939030"/>
          </a:xfrm>
          <a:ln/>
        </p:spPr>
        <p:txBody>
          <a:bodyPr vert="horz" wrap="square" lIns="91440" tIns="45720" rIns="91440" bIns="45720" anchor="t"/>
          <a:p>
            <a:pPr marL="609600" indent="-609600">
              <a:buFont typeface="Wingdings" panose="05000000000000000000" pitchFamily="2" charset="2"/>
              <a:buNone/>
            </a:pPr>
            <a:r>
              <a:rPr sz="2800" dirty="0">
                <a:latin typeface="Cambria" panose="02040503050406030204" charset="0"/>
                <a:cs typeface="Cambria" panose="02040503050406030204" charset="0"/>
              </a:rPr>
              <a:t>Gauss – Seidal Method</a:t>
            </a:r>
            <a:endParaRPr sz="2800" dirty="0">
              <a:latin typeface="Cambria" panose="02040503050406030204" charset="0"/>
              <a:cs typeface="Cambria" panose="0204050305040603020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sz="2800" dirty="0">
                <a:latin typeface="Cambria" panose="02040503050406030204" charset="0"/>
                <a:cs typeface="Cambria" panose="02040503050406030204" charset="0"/>
              </a:rPr>
              <a:t>Computer memory requirement is less.</a:t>
            </a:r>
            <a:endParaRPr sz="2800" dirty="0">
              <a:latin typeface="Cambria" panose="02040503050406030204" charset="0"/>
              <a:cs typeface="Cambria" panose="0204050305040603020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sz="2800" dirty="0">
                <a:latin typeface="Cambria" panose="02040503050406030204" charset="0"/>
                <a:cs typeface="Cambria" panose="02040503050406030204" charset="0"/>
              </a:rPr>
              <a:t>Computation time per iteration is less.</a:t>
            </a:r>
            <a:endParaRPr sz="2800" dirty="0">
              <a:latin typeface="Cambria" panose="02040503050406030204" charset="0"/>
              <a:cs typeface="Cambria" panose="0204050305040603020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sz="2800" dirty="0">
                <a:latin typeface="Cambria" panose="02040503050406030204" charset="0"/>
                <a:cs typeface="Cambria" panose="02040503050406030204" charset="0"/>
              </a:rPr>
              <a:t>It requires less number of arithmetic operations to complete an iteration and ease in programming.</a:t>
            </a:r>
            <a:endParaRPr sz="2800" dirty="0">
              <a:latin typeface="Cambria" panose="02040503050406030204" charset="0"/>
              <a:cs typeface="Cambria" panose="0204050305040603020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sz="2800" dirty="0">
                <a:latin typeface="Cambria" panose="02040503050406030204" charset="0"/>
                <a:cs typeface="Cambria" panose="02040503050406030204" charset="0"/>
              </a:rPr>
              <a:t>No. of iterations are more for convergence and  rate of convergence is slow (linear convergence characteristic.</a:t>
            </a:r>
            <a:endParaRPr sz="2800" dirty="0">
              <a:latin typeface="Cambria" panose="02040503050406030204" charset="0"/>
              <a:cs typeface="Cambria" panose="0204050305040603020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sz="2800" dirty="0">
                <a:latin typeface="Cambria" panose="02040503050406030204" charset="0"/>
                <a:cs typeface="Cambria" panose="02040503050406030204" charset="0"/>
              </a:rPr>
              <a:t>No. of iterations increases with the increase of no. of buses.</a:t>
            </a:r>
            <a:endParaRPr sz="2800" dirty="0">
              <a:latin typeface="Cambria" panose="02040503050406030204" charset="0"/>
              <a:cs typeface="Cambria" panose="02040503050406030204" charset="0"/>
            </a:endParaRPr>
          </a:p>
          <a:p>
            <a:pPr marL="609600" indent="-609600">
              <a:buFont typeface="Wingdings" panose="05000000000000000000" pitchFamily="2" charset="2"/>
              <a:buNone/>
            </a:pPr>
            <a:endParaRPr sz="2800" dirty="0">
              <a:latin typeface="Cambria" panose="02040503050406030204" charset="0"/>
              <a:cs typeface="Cambria" panose="02040503050406030204" charset="0"/>
            </a:endParaRPr>
          </a:p>
          <a:p>
            <a:pPr marL="609600" indent="-609600">
              <a:buFont typeface="Wingdings" panose="05000000000000000000" pitchFamily="2" charset="2"/>
              <a:buNone/>
            </a:pPr>
            <a:endParaRPr sz="2800" dirty="0">
              <a:latin typeface="Cambria" panose="02040503050406030204" charset="0"/>
              <a:cs typeface="Cambria" panose="0204050305040603020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3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6656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88950"/>
            <a:ext cx="8229600" cy="582613"/>
          </a:xfrm>
          <a:ln/>
        </p:spPr>
        <p:txBody>
          <a:bodyPr vert="horz" wrap="square" lIns="91440" tIns="45720" rIns="91440" bIns="45720" anchor="ctr"/>
          <a:p>
            <a:r>
              <a:rPr sz="3200" dirty="0"/>
              <a:t>NEWTON – RAPHSON METHOD</a:t>
            </a:r>
            <a:endParaRPr sz="3200" dirty="0"/>
          </a:p>
        </p:txBody>
      </p:sp>
      <p:sp>
        <p:nvSpPr>
          <p:cNvPr id="6656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43380"/>
            <a:ext cx="8229600" cy="4953000"/>
          </a:xfrm>
          <a:ln/>
        </p:spPr>
        <p:txBody>
          <a:bodyPr vert="horz" wrap="square" lIns="91440" tIns="45720" rIns="91440" bIns="45720" anchor="t"/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Cambria" panose="02040503050406030204" charset="0"/>
                <a:cs typeface="Cambria" panose="02040503050406030204" charset="0"/>
              </a:rPr>
              <a:t>Superior convergence because of quadratic convergence.</a:t>
            </a:r>
            <a:endParaRPr sz="2400" dirty="0">
              <a:latin typeface="Cambria" panose="02040503050406030204" charset="0"/>
              <a:cs typeface="Cambria" panose="0204050305040603020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Cambria" panose="02040503050406030204" charset="0"/>
                <a:cs typeface="Cambria" panose="02040503050406030204" charset="0"/>
              </a:rPr>
              <a:t>It has an 1:8 iteration ratio compared to GS method.</a:t>
            </a:r>
            <a:endParaRPr sz="2400" dirty="0">
              <a:latin typeface="Cambria" panose="02040503050406030204" charset="0"/>
              <a:cs typeface="Cambria" panose="0204050305040603020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Cambria" panose="02040503050406030204" charset="0"/>
                <a:cs typeface="Cambria" panose="02040503050406030204" charset="0"/>
              </a:rPr>
              <a:t>More accurate.</a:t>
            </a:r>
            <a:endParaRPr sz="2400" dirty="0">
              <a:latin typeface="Cambria" panose="02040503050406030204" charset="0"/>
              <a:cs typeface="Cambria" panose="0204050305040603020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Cambria" panose="02040503050406030204" charset="0"/>
                <a:cs typeface="Cambria" panose="02040503050406030204" charset="0"/>
              </a:rPr>
              <a:t>Smaller no. of iterations and used for large size systems.</a:t>
            </a:r>
            <a:endParaRPr sz="2400" dirty="0">
              <a:latin typeface="Cambria" panose="02040503050406030204" charset="0"/>
              <a:cs typeface="Cambria" panose="0204050305040603020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Cambria" panose="02040503050406030204" charset="0"/>
                <a:cs typeface="Cambria" panose="02040503050406030204" charset="0"/>
              </a:rPr>
              <a:t>It is faster and no. of iterations is independent of the no. of buses.</a:t>
            </a:r>
            <a:endParaRPr sz="2400" dirty="0">
              <a:latin typeface="Cambria" panose="02040503050406030204" charset="0"/>
              <a:cs typeface="Cambria" panose="0204050305040603020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Cambria" panose="02040503050406030204" charset="0"/>
                <a:cs typeface="Cambria" panose="02040503050406030204" charset="0"/>
              </a:rPr>
              <a:t>Technique is difficult and calculations involved in each iteration are more and thus computation time per iteration is large.</a:t>
            </a:r>
            <a:endParaRPr sz="2400" dirty="0">
              <a:latin typeface="Cambria" panose="02040503050406030204" charset="0"/>
              <a:cs typeface="Cambria" panose="0204050305040603020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Cambria" panose="02040503050406030204" charset="0"/>
                <a:cs typeface="Cambria" panose="02040503050406030204" charset="0"/>
              </a:rPr>
              <a:t>Computer memory requirement is large, as the elements of jacobian matrix are to be computed in each iteration.</a:t>
            </a:r>
            <a:endParaRPr sz="2400" dirty="0">
              <a:latin typeface="Cambria" panose="02040503050406030204" charset="0"/>
              <a:cs typeface="Cambria" panose="0204050305040603020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Cambria" panose="02040503050406030204" charset="0"/>
                <a:cs typeface="Cambria" panose="02040503050406030204" charset="0"/>
              </a:rPr>
              <a:t>Programming logic is more complex.</a:t>
            </a:r>
            <a:endParaRPr sz="2400" dirty="0">
              <a:latin typeface="Cambria" panose="02040503050406030204" charset="0"/>
              <a:cs typeface="Cambria" panose="02040503050406030204" charset="0"/>
            </a:endParaRPr>
          </a:p>
          <a:p>
            <a:pPr>
              <a:buNone/>
            </a:pPr>
            <a:endParaRPr sz="2400" dirty="0">
              <a:latin typeface="Cambria" panose="02040503050406030204" charset="0"/>
              <a:cs typeface="Cambria" panose="020405030504060302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7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6758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800735"/>
            <a:ext cx="8229600" cy="582613"/>
          </a:xfrm>
          <a:ln/>
        </p:spPr>
        <p:txBody>
          <a:bodyPr vert="horz" wrap="square" lIns="91440" tIns="45720" rIns="91440" bIns="45720" anchor="ctr"/>
          <a:p>
            <a:r>
              <a:rPr sz="3200" dirty="0"/>
              <a:t>FAST DECOUPLED METHOD</a:t>
            </a:r>
            <a:endParaRPr sz="3200" dirty="0"/>
          </a:p>
        </p:txBody>
      </p:sp>
      <p:sp>
        <p:nvSpPr>
          <p:cNvPr id="67589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600200"/>
            <a:ext cx="8382000" cy="4724400"/>
          </a:xfrm>
          <a:ln/>
        </p:spPr>
        <p:txBody>
          <a:bodyPr vert="horz" wrap="square" lIns="91440" tIns="45720" rIns="91440" bIns="45720" anchor="t"/>
          <a:p>
            <a:pPr>
              <a:buFont typeface="Wingdings" panose="05000000000000000000" pitchFamily="2" charset="2"/>
              <a:buChar char="v"/>
            </a:pPr>
            <a:r>
              <a:rPr dirty="0"/>
              <a:t> </a:t>
            </a:r>
            <a:r>
              <a:rPr sz="2400" dirty="0"/>
              <a:t>It is simple and computationally efficient.</a:t>
            </a:r>
            <a:endParaRPr sz="2400" dirty="0"/>
          </a:p>
          <a:p>
            <a:pPr>
              <a:buFont typeface="Wingdings" panose="05000000000000000000" pitchFamily="2" charset="2"/>
              <a:buChar char="v"/>
            </a:pPr>
            <a:r>
              <a:rPr sz="2400" dirty="0"/>
              <a:t> Storage of jacobian matrix elements are60% of NR method</a:t>
            </a:r>
            <a:endParaRPr sz="2400" dirty="0"/>
          </a:p>
          <a:p>
            <a:pPr>
              <a:buFont typeface="Wingdings" panose="05000000000000000000" pitchFamily="2" charset="2"/>
              <a:buChar char="v"/>
            </a:pPr>
            <a:r>
              <a:rPr sz="2400" dirty="0"/>
              <a:t>computation time per iteration is less.</a:t>
            </a:r>
            <a:endParaRPr sz="2400" dirty="0"/>
          </a:p>
          <a:p>
            <a:pPr>
              <a:buFont typeface="Wingdings" panose="05000000000000000000" pitchFamily="2" charset="2"/>
              <a:buChar char="v"/>
            </a:pPr>
            <a:r>
              <a:rPr sz="2400" dirty="0"/>
              <a:t>Convergence is geometric,2 to 5 iterations required for accurate solutions</a:t>
            </a:r>
            <a:endParaRPr sz="2400" dirty="0"/>
          </a:p>
          <a:p>
            <a:pPr>
              <a:buFont typeface="Wingdings" panose="05000000000000000000" pitchFamily="2" charset="2"/>
              <a:buChar char="v"/>
            </a:pPr>
            <a:r>
              <a:rPr sz="2400" dirty="0"/>
              <a:t>Speed for iterations is 5 times that of NR method and 2-3 times of GS method</a:t>
            </a:r>
            <a:endParaRPr sz="2400" dirty="0"/>
          </a:p>
          <a:p>
            <a:pPr>
              <a:buFont typeface="Wingdings" panose="05000000000000000000" pitchFamily="2" charset="2"/>
              <a:buChar char="Ø"/>
            </a:pPr>
            <a:endParaRPr sz="2400" dirty="0"/>
          </a:p>
          <a:p>
            <a:pPr>
              <a:buFont typeface="Wingdings" panose="05000000000000000000" pitchFamily="2" charset="2"/>
              <a:buChar char="v"/>
            </a:pPr>
            <a:endParaRPr sz="2400" dirty="0"/>
          </a:p>
          <a:p>
            <a:pPr>
              <a:buFont typeface="Wingdings" panose="05000000000000000000" pitchFamily="2" charset="2"/>
              <a:buNone/>
            </a:pPr>
            <a:endParaRPr sz="2400"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  <a:p>
            <a:pPr>
              <a:buFont typeface="Wingdings" panose="05000000000000000000" pitchFamily="2" charset="2"/>
              <a:buChar char="v"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1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6349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09600"/>
            <a:ext cx="8229600" cy="5516563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dirty="0"/>
              <a:t>                     </a:t>
            </a:r>
            <a:r>
              <a:rPr dirty="0">
                <a:latin typeface="Cambria" panose="02040503050406030204" charset="0"/>
                <a:cs typeface="Cambria" panose="02040503050406030204" charset="0"/>
              </a:rPr>
              <a:t>UNIT II</a:t>
            </a:r>
            <a:endParaRPr dirty="0">
              <a:latin typeface="Cambria" panose="02040503050406030204" charset="0"/>
              <a:cs typeface="Cambria" panose="02040503050406030204" charset="0"/>
            </a:endParaRPr>
          </a:p>
          <a:p>
            <a:pPr eaLnBrk="1" hangingPunct="1">
              <a:buNone/>
            </a:pPr>
            <a:endParaRPr dirty="0">
              <a:latin typeface="Cambria" panose="02040503050406030204" charset="0"/>
              <a:cs typeface="Cambria" panose="02040503050406030204" charset="0"/>
            </a:endParaRPr>
          </a:p>
          <a:p>
            <a:pPr eaLnBrk="1" hangingPunct="1">
              <a:buNone/>
            </a:pPr>
            <a:endParaRPr dirty="0">
              <a:latin typeface="Cambria" panose="02040503050406030204" charset="0"/>
              <a:cs typeface="Cambria" panose="02040503050406030204" charset="0"/>
            </a:endParaRPr>
          </a:p>
          <a:p>
            <a:pPr algn="ctr" eaLnBrk="1" hangingPunct="1">
              <a:buNone/>
            </a:pPr>
            <a:r>
              <a:rPr dirty="0">
                <a:latin typeface="Cambria" panose="02040503050406030204" charset="0"/>
                <a:cs typeface="Cambria" panose="02040503050406030204" charset="0"/>
              </a:rPr>
              <a:t>POWER FLOW ANALYSIS </a:t>
            </a:r>
            <a:endParaRPr dirty="0">
              <a:latin typeface="Cambria" panose="02040503050406030204" charset="0"/>
              <a:cs typeface="Cambria" panose="0204050305040603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5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64516" name="Rectangle 2"/>
          <p:cNvSpPr>
            <a:spLocks noGrp="1"/>
          </p:cNvSpPr>
          <p:nvPr>
            <p:ph type="title" idx="4294967295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sz="3200" dirty="0"/>
              <a:t>BUS CLASSIFICATION</a:t>
            </a:r>
            <a:endParaRPr sz="3200" dirty="0"/>
          </a:p>
        </p:txBody>
      </p:sp>
      <p:sp>
        <p:nvSpPr>
          <p:cNvPr id="6451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686800" cy="5257800"/>
          </a:xfrm>
          <a:ln/>
        </p:spPr>
        <p:txBody>
          <a:bodyPr vert="horz" wrap="square" lIns="91440" tIns="45720" rIns="91440" bIns="45720" anchor="t"/>
          <a:p>
            <a:pPr>
              <a:buNone/>
            </a:pPr>
            <a:r>
              <a:rPr sz="2400" dirty="0"/>
              <a:t>1.Slack bus or Reference bus or Swing bus:</a:t>
            </a:r>
            <a:endParaRPr sz="2400" dirty="0"/>
          </a:p>
          <a:p>
            <a:pPr>
              <a:buNone/>
            </a:pPr>
            <a:r>
              <a:rPr sz="2400" dirty="0"/>
              <a:t>   |V| and </a:t>
            </a:r>
            <a:r>
              <a:rPr lang="el-GR" altLang="x-none" sz="2400" dirty="0">
                <a:cs typeface="Arial" panose="020B0604020202020204" pitchFamily="34" charset="0"/>
              </a:rPr>
              <a:t>δ</a:t>
            </a:r>
            <a:r>
              <a:rPr sz="2400" dirty="0">
                <a:cs typeface="Arial" panose="020B0604020202020204" pitchFamily="34" charset="0"/>
              </a:rPr>
              <a:t> are specified. P and Q are un specified, and to be calculated.</a:t>
            </a:r>
            <a:endParaRPr sz="2400" dirty="0">
              <a:cs typeface="Arial" panose="020B0604020202020204" pitchFamily="34" charset="0"/>
            </a:endParaRPr>
          </a:p>
          <a:p>
            <a:pPr>
              <a:buNone/>
            </a:pPr>
            <a:endParaRPr sz="24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sz="2400" dirty="0">
                <a:cs typeface="Arial" panose="020B0604020202020204" pitchFamily="34" charset="0"/>
              </a:rPr>
              <a:t>2.Generator bus or PV bus or Voltage controlled bus:</a:t>
            </a:r>
            <a:endParaRPr sz="24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sz="2400" dirty="0">
                <a:cs typeface="Arial" panose="020B0604020202020204" pitchFamily="34" charset="0"/>
              </a:rPr>
              <a:t>   P and </a:t>
            </a:r>
            <a:r>
              <a:rPr sz="2400" dirty="0"/>
              <a:t>|V| </a:t>
            </a:r>
            <a:r>
              <a:rPr sz="2400" dirty="0">
                <a:cs typeface="Arial" panose="020B0604020202020204" pitchFamily="34" charset="0"/>
              </a:rPr>
              <a:t>are specified. Q and </a:t>
            </a:r>
            <a:r>
              <a:rPr lang="el-GR" altLang="x-none" sz="2400" dirty="0">
                <a:cs typeface="Arial" panose="020B0604020202020204" pitchFamily="34" charset="0"/>
              </a:rPr>
              <a:t>δ</a:t>
            </a:r>
            <a:r>
              <a:rPr sz="2400" dirty="0">
                <a:cs typeface="Arial" panose="020B0604020202020204" pitchFamily="34" charset="0"/>
              </a:rPr>
              <a:t> are un specified, and to be calculated </a:t>
            </a:r>
            <a:endParaRPr sz="2400" dirty="0">
              <a:cs typeface="Arial" panose="020B0604020202020204" pitchFamily="34" charset="0"/>
            </a:endParaRPr>
          </a:p>
          <a:p>
            <a:pPr>
              <a:buNone/>
            </a:pPr>
            <a:endParaRPr sz="24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sz="2400" dirty="0">
                <a:cs typeface="Arial" panose="020B0604020202020204" pitchFamily="34" charset="0"/>
              </a:rPr>
              <a:t>3.Load bus or PQ bus:</a:t>
            </a:r>
            <a:endParaRPr sz="24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sz="2400" dirty="0">
                <a:cs typeface="Arial" panose="020B0604020202020204" pitchFamily="34" charset="0"/>
              </a:rPr>
              <a:t>   P and Q</a:t>
            </a:r>
            <a:r>
              <a:rPr sz="2400" dirty="0"/>
              <a:t> </a:t>
            </a:r>
            <a:r>
              <a:rPr sz="2400" dirty="0">
                <a:cs typeface="Arial" panose="020B0604020202020204" pitchFamily="34" charset="0"/>
              </a:rPr>
              <a:t>are specified. </a:t>
            </a:r>
            <a:r>
              <a:rPr sz="2400" dirty="0"/>
              <a:t>|V|</a:t>
            </a:r>
            <a:r>
              <a:rPr sz="2400" dirty="0">
                <a:cs typeface="Arial" panose="020B0604020202020204" pitchFamily="34" charset="0"/>
              </a:rPr>
              <a:t> and </a:t>
            </a:r>
            <a:r>
              <a:rPr lang="el-GR" altLang="x-none" sz="2400" dirty="0">
                <a:cs typeface="Arial" panose="020B0604020202020204" pitchFamily="34" charset="0"/>
              </a:rPr>
              <a:t>δ</a:t>
            </a:r>
            <a:r>
              <a:rPr sz="2400" dirty="0">
                <a:cs typeface="Arial" panose="020B0604020202020204" pitchFamily="34" charset="0"/>
              </a:rPr>
              <a:t> are un specified, and to be calculated</a:t>
            </a:r>
            <a:r>
              <a:rPr dirty="0">
                <a:cs typeface="Arial" panose="020B0604020202020204" pitchFamily="34" charset="0"/>
              </a:rPr>
              <a:t> </a:t>
            </a:r>
            <a:endParaRPr dirty="0">
              <a:cs typeface="Arial" panose="020B0604020202020204" pitchFamily="34" charset="0"/>
            </a:endParaRPr>
          </a:p>
          <a:p>
            <a:pPr>
              <a:buNone/>
            </a:pPr>
            <a:endParaRPr dirty="0">
              <a:cs typeface="Arial" panose="020B0604020202020204" pitchFamily="34" charset="0"/>
            </a:endParaRPr>
          </a:p>
          <a:p>
            <a:pPr>
              <a:buNone/>
            </a:pPr>
            <a:endParaRPr lang="el-GR" altLang="x-none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6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8437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3562"/>
          </a:xfrm>
          <a:ln/>
        </p:spPr>
        <p:txBody>
          <a:bodyPr vert="horz" wrap="square" lIns="91440" tIns="45720" rIns="91440" bIns="45720" anchor="ctr"/>
          <a:p>
            <a:r>
              <a:rPr sz="3200" dirty="0"/>
              <a:t>ITERATIVE METHOD</a:t>
            </a:r>
            <a:endParaRPr sz="3200" dirty="0"/>
          </a:p>
        </p:txBody>
      </p:sp>
      <p:sp>
        <p:nvSpPr>
          <p:cNvPr id="18438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686800" cy="5257800"/>
          </a:xfrm>
          <a:ln/>
        </p:spPr>
        <p:txBody>
          <a:bodyPr vert="horz" wrap="square" lIns="91440" tIns="45720" rIns="91440" bIns="45720" anchor="t"/>
          <a:lstStyle>
            <a:lvl1pPr lvl="0">
              <a:buClrTx/>
              <a:buSzTx/>
              <a:buFontTx/>
              <a:defRPr sz="2800"/>
            </a:lvl1pPr>
            <a:lvl2pPr lvl="1">
              <a:buClrTx/>
              <a:buSzTx/>
              <a:buFontTx/>
              <a:defRPr sz="2400"/>
            </a:lvl2pPr>
            <a:lvl3pPr lvl="2">
              <a:buClrTx/>
              <a:buSzTx/>
              <a:buFontTx/>
              <a:defRPr sz="2000"/>
            </a:lvl3pPr>
            <a:lvl4pPr lvl="3">
              <a:buClrTx/>
              <a:buSzTx/>
              <a:buFontTx/>
              <a:defRPr sz="1800"/>
            </a:lvl4pPr>
            <a:lvl5pPr lvl="4">
              <a:buClrTx/>
              <a:buSzTx/>
              <a:buFontTx/>
              <a:defRPr sz="1800"/>
            </a:lvl5pPr>
          </a:lstStyle>
          <a:p>
            <a:pPr lvl="0">
              <a:lnSpc>
                <a:spcPct val="90000"/>
              </a:lnSpc>
            </a:pPr>
            <a:endParaRPr dirty="0"/>
          </a:p>
          <a:p>
            <a:pPr lvl="0">
              <a:lnSpc>
                <a:spcPct val="90000"/>
              </a:lnSpc>
            </a:pPr>
            <a:endParaRPr dirty="0"/>
          </a:p>
          <a:p>
            <a:pPr lvl="0">
              <a:lnSpc>
                <a:spcPct val="90000"/>
              </a:lnSpc>
            </a:pPr>
            <a:endParaRPr dirty="0"/>
          </a:p>
          <a:p>
            <a:pPr lvl="0">
              <a:lnSpc>
                <a:spcPct val="90000"/>
              </a:lnSpc>
            </a:pPr>
            <a:endParaRPr dirty="0"/>
          </a:p>
          <a:p>
            <a:pPr lvl="0">
              <a:lnSpc>
                <a:spcPct val="90000"/>
              </a:lnSpc>
            </a:pPr>
            <a:endParaRPr dirty="0"/>
          </a:p>
          <a:p>
            <a:pPr lvl="0">
              <a:lnSpc>
                <a:spcPct val="90000"/>
              </a:lnSpc>
              <a:buNone/>
            </a:pPr>
            <a:r>
              <a:rPr sz="2400" dirty="0"/>
              <a:t>The above Load flow equations are non linear and</a:t>
            </a:r>
            <a:endParaRPr sz="2400" dirty="0"/>
          </a:p>
          <a:p>
            <a:pPr lvl="0">
              <a:lnSpc>
                <a:spcPct val="90000"/>
              </a:lnSpc>
              <a:buNone/>
            </a:pPr>
            <a:r>
              <a:rPr sz="2400" dirty="0"/>
              <a:t> can be solved by following iterative methods.</a:t>
            </a:r>
            <a:endParaRPr sz="2400" dirty="0"/>
          </a:p>
          <a:p>
            <a:pPr lvl="0">
              <a:lnSpc>
                <a:spcPct val="90000"/>
              </a:lnSpc>
              <a:buNone/>
            </a:pPr>
            <a:endParaRPr sz="2400" dirty="0"/>
          </a:p>
          <a:p>
            <a:pPr lvl="0">
              <a:lnSpc>
                <a:spcPct val="90000"/>
              </a:lnSpc>
              <a:buNone/>
            </a:pPr>
            <a:r>
              <a:rPr sz="2400" dirty="0"/>
              <a:t>1.Gauss seidal method</a:t>
            </a:r>
            <a:endParaRPr sz="2400" dirty="0"/>
          </a:p>
          <a:p>
            <a:pPr lvl="0">
              <a:lnSpc>
                <a:spcPct val="90000"/>
              </a:lnSpc>
              <a:buNone/>
            </a:pPr>
            <a:r>
              <a:rPr sz="2400" dirty="0"/>
              <a:t>2.Newton Raphson method</a:t>
            </a:r>
            <a:endParaRPr sz="2400" dirty="0"/>
          </a:p>
          <a:p>
            <a:pPr lvl="0">
              <a:lnSpc>
                <a:spcPct val="90000"/>
              </a:lnSpc>
              <a:buNone/>
            </a:pPr>
            <a:r>
              <a:rPr sz="2400" dirty="0"/>
              <a:t>3.Fast Decoupled method</a:t>
            </a:r>
            <a:r>
              <a:rPr dirty="0"/>
              <a:t> </a:t>
            </a:r>
            <a:endParaRPr dirty="0"/>
          </a:p>
          <a:p>
            <a:pPr lvl="0">
              <a:lnSpc>
                <a:spcPct val="90000"/>
              </a:lnSpc>
            </a:pPr>
            <a:endParaRPr dirty="0"/>
          </a:p>
        </p:txBody>
      </p:sp>
      <p:graphicFrame>
        <p:nvGraphicFramePr>
          <p:cNvPr id="18434" name="Object 4"/>
          <p:cNvGraphicFramePr/>
          <p:nvPr>
            <p:ph sz="half" idx="1"/>
          </p:nvPr>
        </p:nvGraphicFramePr>
        <p:xfrm>
          <a:off x="990600" y="838200"/>
          <a:ext cx="3581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1" imgW="1358265" imgH="1180465" progId="Equation.DSMT4">
                  <p:embed/>
                </p:oleObj>
              </mc:Choice>
              <mc:Fallback>
                <p:oleObj name="" r:id="rId1" imgW="1358265" imgH="1180465" progId="Equation.DSMT4">
                  <p:embed/>
                  <p:pic>
                    <p:nvPicPr>
                      <p:cNvPr id="0" name="Picture 311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90600" y="838200"/>
                        <a:ext cx="3581400" cy="30480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1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19462" name="Rectangle 4"/>
          <p:cNvSpPr>
            <a:spLocks noGrp="1"/>
          </p:cNvSpPr>
          <p:nvPr>
            <p:ph type="title" idx="4294967295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sz="3200" dirty="0"/>
              <a:t>GAUSS SEIDAL METHOD</a:t>
            </a:r>
            <a:endParaRPr sz="3200" dirty="0"/>
          </a:p>
        </p:txBody>
      </p:sp>
      <p:sp>
        <p:nvSpPr>
          <p:cNvPr id="19463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1" hangingPunct="1"/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19464" name="Text Box 9"/>
          <p:cNvSpPr txBox="1"/>
          <p:nvPr/>
        </p:nvSpPr>
        <p:spPr>
          <a:xfrm>
            <a:off x="914400" y="1828800"/>
            <a:ext cx="7010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19465" name="Text Box 10"/>
          <p:cNvSpPr txBox="1"/>
          <p:nvPr/>
        </p:nvSpPr>
        <p:spPr>
          <a:xfrm>
            <a:off x="990600" y="1752600"/>
            <a:ext cx="7772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For load bus</a:t>
            </a:r>
            <a:r>
              <a:rPr sz="3200" dirty="0">
                <a:latin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</a:rPr>
              <a:t>calculate |V| and </a:t>
            </a:r>
            <a:r>
              <a:rPr lang="el-GR" altLang="x-none" sz="2400" dirty="0">
                <a:latin typeface="Arial" panose="020B0604020202020204" pitchFamily="34" charset="0"/>
              </a:rPr>
              <a:t>δ</a:t>
            </a:r>
            <a:r>
              <a:rPr sz="2400" dirty="0">
                <a:latin typeface="Arial" panose="020B0604020202020204" pitchFamily="34" charset="0"/>
              </a:rPr>
              <a:t> from V</a:t>
            </a:r>
            <a:r>
              <a:rPr sz="2400" baseline="-25000" dirty="0">
                <a:latin typeface="Arial" panose="020B0604020202020204" pitchFamily="34" charset="0"/>
              </a:rPr>
              <a:t>p</a:t>
            </a:r>
            <a:r>
              <a:rPr sz="2400" baseline="30000" dirty="0">
                <a:latin typeface="Arial" panose="020B0604020202020204" pitchFamily="34" charset="0"/>
              </a:rPr>
              <a:t>k+1</a:t>
            </a:r>
            <a:r>
              <a:rPr sz="2400" dirty="0">
                <a:latin typeface="Arial" panose="020B0604020202020204" pitchFamily="34" charset="0"/>
              </a:rPr>
              <a:t> equation</a:t>
            </a:r>
            <a:r>
              <a:rPr sz="2400" baseline="30000" dirty="0">
                <a:latin typeface="Arial" panose="020B0604020202020204" pitchFamily="34" charset="0"/>
              </a:rPr>
              <a:t> 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19466" name="Text Box 11"/>
          <p:cNvSpPr txBox="1"/>
          <p:nvPr/>
        </p:nvSpPr>
        <p:spPr>
          <a:xfrm>
            <a:off x="1066800" y="4114800"/>
            <a:ext cx="7239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For generator bus calculate Q from Q</a:t>
            </a:r>
            <a:r>
              <a:rPr sz="2400" baseline="-25000" dirty="0">
                <a:latin typeface="Arial" panose="020B0604020202020204" pitchFamily="34" charset="0"/>
              </a:rPr>
              <a:t>P</a:t>
            </a:r>
            <a:r>
              <a:rPr sz="2400" baseline="30000" dirty="0">
                <a:latin typeface="Arial" panose="020B0604020202020204" pitchFamily="34" charset="0"/>
              </a:rPr>
              <a:t>K+1</a:t>
            </a:r>
            <a:r>
              <a:rPr sz="2400" dirty="0">
                <a:latin typeface="Arial" panose="020B0604020202020204" pitchFamily="34" charset="0"/>
              </a:rPr>
              <a:t> equation</a:t>
            </a:r>
            <a:r>
              <a:rPr sz="3200" dirty="0">
                <a:latin typeface="Arial" panose="020B0604020202020204" pitchFamily="34" charset="0"/>
              </a:rPr>
              <a:t> 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19467" name="Rectangle 13"/>
          <p:cNvSpPr/>
          <p:nvPr/>
        </p:nvSpPr>
        <p:spPr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1" hangingPunct="1"/>
            <a:endParaRPr sz="3200" dirty="0">
              <a:latin typeface="Arial" panose="020B0604020202020204" pitchFamily="34" charset="0"/>
            </a:endParaRPr>
          </a:p>
        </p:txBody>
      </p:sp>
      <p:graphicFrame>
        <p:nvGraphicFramePr>
          <p:cNvPr id="19458" name="Object 12"/>
          <p:cNvGraphicFramePr/>
          <p:nvPr/>
        </p:nvGraphicFramePr>
        <p:xfrm>
          <a:off x="1436688" y="4876800"/>
          <a:ext cx="60420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1" imgW="2959100" imgH="508000" progId="Equation.DSMT4">
                  <p:embed/>
                </p:oleObj>
              </mc:Choice>
              <mc:Fallback>
                <p:oleObj name="" r:id="rId1" imgW="2959100" imgH="508000" progId="Equation.DSMT4">
                  <p:embed/>
                  <p:pic>
                    <p:nvPicPr>
                      <p:cNvPr id="0" name="Picture 311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36688" y="4876800"/>
                        <a:ext cx="6042025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4"/>
          <p:cNvGraphicFramePr/>
          <p:nvPr>
            <p:ph idx="1"/>
          </p:nvPr>
        </p:nvGraphicFramePr>
        <p:xfrm>
          <a:off x="1524000" y="2438400"/>
          <a:ext cx="6324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3" imgW="2945130" imgH="482600" progId="Equation.DSMT4">
                  <p:embed/>
                </p:oleObj>
              </mc:Choice>
              <mc:Fallback>
                <p:oleObj name="" r:id="rId3" imgW="2945130" imgH="482600" progId="Equation.DSMT4">
                  <p:embed/>
                  <p:pic>
                    <p:nvPicPr>
                      <p:cNvPr id="0" name="Picture 312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2438400"/>
                        <a:ext cx="6324600" cy="12192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5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0486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533400"/>
            <a:ext cx="8229600" cy="5592763"/>
          </a:xfrm>
          <a:ln/>
        </p:spPr>
        <p:txBody>
          <a:bodyPr vert="horz" wrap="square" lIns="91440" tIns="45720" rIns="91440" bIns="45720" anchor="t"/>
          <a:lstStyle>
            <a:lvl1pPr lvl="0">
              <a:buClrTx/>
              <a:buSzTx/>
              <a:buFontTx/>
              <a:defRPr sz="2800"/>
            </a:lvl1pPr>
            <a:lvl2pPr lvl="1">
              <a:buClrTx/>
              <a:buSzTx/>
              <a:buFontTx/>
              <a:defRPr sz="2400"/>
            </a:lvl2pPr>
            <a:lvl3pPr lvl="2">
              <a:buClrTx/>
              <a:buSzTx/>
              <a:buFontTx/>
              <a:defRPr sz="2000"/>
            </a:lvl3pPr>
            <a:lvl4pPr lvl="3">
              <a:buClrTx/>
              <a:buSzTx/>
              <a:buFontTx/>
              <a:defRPr sz="1800"/>
            </a:lvl4pPr>
            <a:lvl5pPr lvl="4">
              <a:buClrTx/>
              <a:buSzTx/>
              <a:buFontTx/>
              <a:defRPr sz="1800"/>
            </a:lvl5pPr>
          </a:lstStyle>
          <a:p>
            <a:pPr lvl="0">
              <a:lnSpc>
                <a:spcPct val="80000"/>
              </a:lnSpc>
            </a:pPr>
            <a:endParaRPr sz="1400" dirty="0"/>
          </a:p>
          <a:p>
            <a:pPr lvl="0">
              <a:lnSpc>
                <a:spcPct val="80000"/>
              </a:lnSpc>
            </a:pPr>
            <a:r>
              <a:rPr sz="2400" dirty="0"/>
              <a:t>Check Q</a:t>
            </a:r>
            <a:r>
              <a:rPr sz="2400" baseline="-25000" dirty="0"/>
              <a:t>p,cal</a:t>
            </a:r>
            <a:r>
              <a:rPr sz="2400" baseline="30000" dirty="0"/>
              <a:t>k+1</a:t>
            </a:r>
            <a:r>
              <a:rPr sz="2400" dirty="0"/>
              <a:t> with the limits of Q</a:t>
            </a:r>
            <a:r>
              <a:rPr sz="2400" baseline="-25000" dirty="0"/>
              <a:t>p</a:t>
            </a:r>
            <a:endParaRPr sz="2400" baseline="-25000" dirty="0"/>
          </a:p>
          <a:p>
            <a:pPr lvl="0">
              <a:lnSpc>
                <a:spcPct val="80000"/>
              </a:lnSpc>
              <a:buNone/>
            </a:pPr>
            <a:endParaRPr sz="2400" baseline="-25000" dirty="0"/>
          </a:p>
          <a:p>
            <a:pPr lvl="0">
              <a:lnSpc>
                <a:spcPct val="80000"/>
              </a:lnSpc>
            </a:pPr>
            <a:r>
              <a:rPr sz="2400" dirty="0"/>
              <a:t>If Q</a:t>
            </a:r>
            <a:r>
              <a:rPr sz="2400" baseline="-25000" dirty="0"/>
              <a:t>p,cal</a:t>
            </a:r>
            <a:r>
              <a:rPr sz="2400" baseline="30000" dirty="0"/>
              <a:t>k+1</a:t>
            </a:r>
            <a:r>
              <a:rPr sz="2400" dirty="0"/>
              <a:t> lies within the limits bus p remains as PV bus otherwise it will change to load bus</a:t>
            </a:r>
            <a:endParaRPr sz="2400" dirty="0"/>
          </a:p>
          <a:p>
            <a:pPr lvl="0">
              <a:lnSpc>
                <a:spcPct val="80000"/>
              </a:lnSpc>
            </a:pPr>
            <a:r>
              <a:rPr sz="2400" dirty="0"/>
              <a:t>Calculate </a:t>
            </a:r>
            <a:r>
              <a:rPr lang="el-GR" altLang="x-none" sz="2400" dirty="0">
                <a:cs typeface="Arial" panose="020B0604020202020204" pitchFamily="34" charset="0"/>
              </a:rPr>
              <a:t>δ</a:t>
            </a:r>
            <a:r>
              <a:rPr sz="2400" dirty="0">
                <a:cs typeface="Arial" panose="020B0604020202020204" pitchFamily="34" charset="0"/>
              </a:rPr>
              <a:t> for PV bus from </a:t>
            </a:r>
            <a:r>
              <a:rPr sz="2400" dirty="0"/>
              <a:t>V</a:t>
            </a:r>
            <a:r>
              <a:rPr sz="2400" baseline="-25000" dirty="0"/>
              <a:t>p</a:t>
            </a:r>
            <a:r>
              <a:rPr sz="2400" baseline="30000" dirty="0"/>
              <a:t>k+1</a:t>
            </a:r>
            <a:r>
              <a:rPr sz="2400" dirty="0"/>
              <a:t> equation</a:t>
            </a:r>
            <a:endParaRPr sz="2400" dirty="0"/>
          </a:p>
          <a:p>
            <a:pPr lvl="0">
              <a:lnSpc>
                <a:spcPct val="80000"/>
              </a:lnSpc>
            </a:pPr>
            <a:r>
              <a:rPr sz="2400" dirty="0"/>
              <a:t>Acceleration factor </a:t>
            </a:r>
            <a:r>
              <a:rPr lang="el-GR" altLang="x-none" sz="2400" dirty="0">
                <a:cs typeface="Arial" panose="020B0604020202020204" pitchFamily="34" charset="0"/>
              </a:rPr>
              <a:t>α</a:t>
            </a:r>
            <a:r>
              <a:rPr sz="2400" dirty="0">
                <a:cs typeface="Arial" panose="020B0604020202020204" pitchFamily="34" charset="0"/>
              </a:rPr>
              <a:t> can be used for faster convergence</a:t>
            </a:r>
            <a:endParaRPr sz="24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None/>
            </a:pPr>
            <a:endParaRPr sz="24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r>
              <a:rPr sz="2400" dirty="0">
                <a:cs typeface="Arial" panose="020B0604020202020204" pitchFamily="34" charset="0"/>
              </a:rPr>
              <a:t>Calculate change in bus-p voltage</a:t>
            </a:r>
            <a:endParaRPr sz="24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endParaRPr sz="24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endParaRPr sz="24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endParaRPr sz="18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r>
              <a:rPr sz="2400" dirty="0">
                <a:cs typeface="Arial" panose="020B0604020202020204" pitchFamily="34" charset="0"/>
              </a:rPr>
              <a:t>If |</a:t>
            </a:r>
            <a:r>
              <a:rPr lang="el-GR" altLang="x-none" sz="2400" dirty="0">
                <a:cs typeface="Arial" panose="020B0604020202020204" pitchFamily="34" charset="0"/>
              </a:rPr>
              <a:t>Δ</a:t>
            </a:r>
            <a:r>
              <a:rPr sz="2400" dirty="0">
                <a:cs typeface="Arial" panose="020B0604020202020204" pitchFamily="34" charset="0"/>
              </a:rPr>
              <a:t>V</a:t>
            </a:r>
            <a:r>
              <a:rPr sz="2400" baseline="-25000" dirty="0">
                <a:cs typeface="Arial" panose="020B0604020202020204" pitchFamily="34" charset="0"/>
              </a:rPr>
              <a:t>max</a:t>
            </a:r>
            <a:r>
              <a:rPr sz="2400" dirty="0">
                <a:cs typeface="Arial" panose="020B0604020202020204" pitchFamily="34" charset="0"/>
              </a:rPr>
              <a:t> |&lt; </a:t>
            </a:r>
            <a:r>
              <a:rPr lang="el-GR" altLang="x-none" sz="2400" dirty="0">
                <a:cs typeface="Arial" panose="020B0604020202020204" pitchFamily="34" charset="0"/>
              </a:rPr>
              <a:t>ε</a:t>
            </a:r>
            <a:r>
              <a:rPr sz="2400" dirty="0">
                <a:cs typeface="Arial" panose="020B0604020202020204" pitchFamily="34" charset="0"/>
              </a:rPr>
              <a:t>, find slack bus power otherwise increase the iteration count (k)</a:t>
            </a:r>
            <a:endParaRPr sz="24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r>
              <a:rPr sz="2400" dirty="0">
                <a:cs typeface="Arial" panose="020B0604020202020204" pitchFamily="34" charset="0"/>
              </a:rPr>
              <a:t>Slack bus power=</a:t>
            </a:r>
            <a:endParaRPr sz="24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endParaRPr lang="el-GR" altLang="x-none" sz="24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None/>
            </a:pPr>
            <a:r>
              <a:rPr sz="800" baseline="-25000" dirty="0">
                <a:cs typeface="Arial" panose="020B0604020202020204" pitchFamily="34" charset="0"/>
              </a:rPr>
              <a:t>                     </a:t>
            </a:r>
            <a:endParaRPr lang="el-GR" altLang="x-none" sz="800" baseline="-25000" dirty="0"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</a:pPr>
            <a:endParaRPr sz="800" dirty="0"/>
          </a:p>
        </p:txBody>
      </p:sp>
      <p:graphicFrame>
        <p:nvGraphicFramePr>
          <p:cNvPr id="20482" name="Object 7"/>
          <p:cNvGraphicFramePr/>
          <p:nvPr>
            <p:ph sz="quarter" idx="1"/>
          </p:nvPr>
        </p:nvGraphicFramePr>
        <p:xfrm>
          <a:off x="3124200" y="3733800"/>
          <a:ext cx="2590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1" imgW="1205230" imgH="254000" progId="Equation.DSMT4">
                  <p:embed/>
                </p:oleObj>
              </mc:Choice>
              <mc:Fallback>
                <p:oleObj name="" r:id="rId1" imgW="1205230" imgH="254000" progId="Equation.DSMT4">
                  <p:embed/>
                  <p:pic>
                    <p:nvPicPr>
                      <p:cNvPr id="0" name="Picture 312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24200" y="3733800"/>
                        <a:ext cx="2590800" cy="6858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1" hangingPunct="1"/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20488" name="Rectangle 6"/>
          <p:cNvSpPr/>
          <p:nvPr/>
        </p:nvSpPr>
        <p:spPr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20483" name="Object 10"/>
          <p:cNvGraphicFramePr/>
          <p:nvPr>
            <p:ph sz="quarter" idx="1"/>
          </p:nvPr>
        </p:nvGraphicFramePr>
        <p:xfrm>
          <a:off x="3657600" y="5257800"/>
          <a:ext cx="137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3" imgW="837565" imgH="254000" progId="Equation.DSMT4">
                  <p:embed/>
                </p:oleObj>
              </mc:Choice>
              <mc:Fallback>
                <p:oleObj name="" r:id="rId3" imgW="837565" imgH="254000" progId="Equation.DSMT4">
                  <p:embed/>
                  <p:pic>
                    <p:nvPicPr>
                      <p:cNvPr id="0" name="Picture 31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5257800"/>
                        <a:ext cx="1371600" cy="5334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8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1509" name="Rectangle 2"/>
          <p:cNvSpPr>
            <a:spLocks noGrp="1"/>
          </p:cNvSpPr>
          <p:nvPr>
            <p:ph type="title" idx="4294967295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sz="3200" dirty="0"/>
              <a:t>NEWTON RAPHSON METHOD</a:t>
            </a:r>
            <a:endParaRPr sz="3200" dirty="0"/>
          </a:p>
        </p:txBody>
      </p:sp>
      <p:graphicFrame>
        <p:nvGraphicFramePr>
          <p:cNvPr id="21506" name="Object 3"/>
          <p:cNvGraphicFramePr/>
          <p:nvPr>
            <p:ph idx="1"/>
          </p:nvPr>
        </p:nvGraphicFramePr>
        <p:xfrm>
          <a:off x="1066800" y="1295400"/>
          <a:ext cx="55626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1" imgW="2057400" imgH="2387600" progId="Equation.DSMT4">
                  <p:embed/>
                </p:oleObj>
              </mc:Choice>
              <mc:Fallback>
                <p:oleObj name="" r:id="rId1" imgW="2057400" imgH="2387600" progId="Equation.DSMT4">
                  <p:embed/>
                  <p:pic>
                    <p:nvPicPr>
                      <p:cNvPr id="0" name="Picture 312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66800" y="1295400"/>
                        <a:ext cx="5562600" cy="51054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3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2534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686800" cy="4525963"/>
          </a:xfrm>
          <a:ln/>
        </p:spPr>
        <p:txBody>
          <a:bodyPr vert="horz" wrap="square" lIns="91440" tIns="45720" rIns="91440" bIns="45720" anchor="t"/>
          <a:lstStyle>
            <a:lvl1pPr lvl="0">
              <a:buClrTx/>
              <a:buSzTx/>
              <a:buFontTx/>
              <a:defRPr sz="2800"/>
            </a:lvl1pPr>
            <a:lvl2pPr lvl="1">
              <a:buClrTx/>
              <a:buSzTx/>
              <a:buFontTx/>
              <a:defRPr sz="2400"/>
            </a:lvl2pPr>
            <a:lvl3pPr lvl="2">
              <a:buClrTx/>
              <a:buSzTx/>
              <a:buFontTx/>
              <a:defRPr sz="2000"/>
            </a:lvl3pPr>
            <a:lvl4pPr lvl="3">
              <a:buClrTx/>
              <a:buSzTx/>
              <a:buFontTx/>
              <a:defRPr sz="1800"/>
            </a:lvl4pPr>
            <a:lvl5pPr lvl="4">
              <a:buClrTx/>
              <a:buSzTx/>
              <a:buFontTx/>
              <a:defRPr sz="1800"/>
            </a:lvl5pPr>
          </a:lstStyle>
          <a:p>
            <a:pPr lvl="0"/>
            <a:r>
              <a:rPr sz="2400" dirty="0"/>
              <a:t>Calculate |V| and </a:t>
            </a:r>
            <a:r>
              <a:rPr lang="el-GR" altLang="x-none" sz="2400" dirty="0"/>
              <a:t>δ</a:t>
            </a:r>
            <a:r>
              <a:rPr sz="2400" dirty="0"/>
              <a:t> from the following equation</a:t>
            </a:r>
            <a:endParaRPr sz="2400" dirty="0"/>
          </a:p>
          <a:p>
            <a:pPr lvl="0"/>
            <a:endParaRPr sz="2000" dirty="0"/>
          </a:p>
          <a:p>
            <a:pPr lvl="0"/>
            <a:endParaRPr sz="2000" dirty="0"/>
          </a:p>
          <a:p>
            <a:pPr lvl="0"/>
            <a:endParaRPr sz="2000" dirty="0"/>
          </a:p>
          <a:p>
            <a:pPr lvl="0"/>
            <a:endParaRPr sz="2000" dirty="0"/>
          </a:p>
          <a:p>
            <a:pPr lvl="0"/>
            <a:r>
              <a:rPr sz="2400" dirty="0"/>
              <a:t>If</a:t>
            </a:r>
            <a:r>
              <a:rPr sz="2000" dirty="0"/>
              <a:t>                      </a:t>
            </a:r>
            <a:endParaRPr sz="2000" dirty="0"/>
          </a:p>
          <a:p>
            <a:pPr lvl="0"/>
            <a:endParaRPr sz="2000" dirty="0"/>
          </a:p>
          <a:p>
            <a:pPr lvl="0"/>
            <a:r>
              <a:rPr sz="2400" dirty="0"/>
              <a:t>stop the iteration otherwise increase the iteration count (k)</a:t>
            </a:r>
            <a:endParaRPr sz="2400" dirty="0"/>
          </a:p>
          <a:p>
            <a:pPr lvl="0"/>
            <a:endParaRPr sz="2400" dirty="0"/>
          </a:p>
        </p:txBody>
      </p:sp>
      <p:graphicFrame>
        <p:nvGraphicFramePr>
          <p:cNvPr id="22530" name="Object 4"/>
          <p:cNvGraphicFramePr/>
          <p:nvPr>
            <p:ph sz="quarter" idx="1"/>
          </p:nvPr>
        </p:nvGraphicFramePr>
        <p:xfrm>
          <a:off x="1752600" y="2132013"/>
          <a:ext cx="2209800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1" imgW="1193165" imgH="533400" progId="Equation.DSMT4">
                  <p:embed/>
                </p:oleObj>
              </mc:Choice>
              <mc:Fallback>
                <p:oleObj name="" r:id="rId1" imgW="1193165" imgH="533400" progId="Equation.DSMT4">
                  <p:embed/>
                  <p:pic>
                    <p:nvPicPr>
                      <p:cNvPr id="0" name="Picture 312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52600" y="2132013"/>
                        <a:ext cx="2209800" cy="106838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7"/>
          <p:cNvGraphicFramePr/>
          <p:nvPr>
            <p:ph sz="quarter" idx="1"/>
          </p:nvPr>
        </p:nvGraphicFramePr>
        <p:xfrm>
          <a:off x="1447800" y="3352800"/>
          <a:ext cx="91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3" imgW="571500" imgH="482600" progId="Equation.DSMT4">
                  <p:embed/>
                </p:oleObj>
              </mc:Choice>
              <mc:Fallback>
                <p:oleObj name="" r:id="rId3" imgW="571500" imgH="482600" progId="Equation.DSMT4">
                  <p:embed/>
                  <p:pic>
                    <p:nvPicPr>
                      <p:cNvPr id="0" name="Picture 31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3352800"/>
                        <a:ext cx="914400" cy="7874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6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400" dirty="0"/>
            </a:fld>
            <a:endParaRPr lang="en-US" sz="1400" dirty="0"/>
          </a:p>
        </p:txBody>
      </p:sp>
      <p:sp>
        <p:nvSpPr>
          <p:cNvPr id="23557" name="Rectangle 2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6934200" cy="715963"/>
          </a:xfrm>
          <a:ln/>
        </p:spPr>
        <p:txBody>
          <a:bodyPr vert="horz" wrap="square" lIns="91440" tIns="45720" rIns="91440" bIns="45720" anchor="ctr"/>
          <a:p>
            <a:r>
              <a:rPr sz="3200" dirty="0"/>
              <a:t>FAST DECOUPLED METHOD</a:t>
            </a:r>
            <a:endParaRPr sz="3200" dirty="0"/>
          </a:p>
        </p:txBody>
      </p:sp>
      <p:sp>
        <p:nvSpPr>
          <p:cNvPr id="23558" name="Rectangle 3"/>
          <p:cNvSpPr>
            <a:spLocks noGrp="1"/>
          </p:cNvSpPr>
          <p:nvPr>
            <p:ph type="body" sz="half" idx="4294967295"/>
          </p:nvPr>
        </p:nvSpPr>
        <p:spPr>
          <a:xfrm>
            <a:off x="533400" y="1143000"/>
            <a:ext cx="9144000" cy="5410200"/>
          </a:xfrm>
          <a:ln/>
        </p:spPr>
        <p:txBody>
          <a:bodyPr vert="horz" wrap="square" lIns="91440" tIns="45720" rIns="91440" bIns="45720" anchor="t"/>
          <a:lstStyle>
            <a:lvl1pPr lvl="0">
              <a:buClrTx/>
              <a:buSzTx/>
              <a:buFontTx/>
              <a:defRPr sz="2800"/>
            </a:lvl1pPr>
            <a:lvl2pPr lvl="1">
              <a:buClrTx/>
              <a:buSzTx/>
              <a:buFontTx/>
              <a:defRPr sz="2400"/>
            </a:lvl2pPr>
            <a:lvl3pPr lvl="2">
              <a:buClrTx/>
              <a:buSzTx/>
              <a:buFontTx/>
              <a:defRPr sz="2000"/>
            </a:lvl3pPr>
            <a:lvl4pPr lvl="3">
              <a:buClrTx/>
              <a:buSzTx/>
              <a:buFontTx/>
              <a:defRPr sz="1800"/>
            </a:lvl4pPr>
            <a:lvl5pPr lvl="4">
              <a:buClrTx/>
              <a:buSzTx/>
              <a:buFontTx/>
              <a:defRPr sz="1800"/>
            </a:lvl5pPr>
          </a:lstStyle>
          <a:p>
            <a:pPr lvl="0">
              <a:buFont typeface="Wingdings" panose="05000000000000000000" pitchFamily="2" charset="2"/>
              <a:buChar char="Ø"/>
            </a:pPr>
            <a:r>
              <a:rPr sz="2000" dirty="0"/>
              <a:t>J</a:t>
            </a:r>
            <a:r>
              <a:rPr sz="2000" baseline="-25000" dirty="0"/>
              <a:t>2</a:t>
            </a:r>
            <a:r>
              <a:rPr sz="2000" dirty="0"/>
              <a:t> &amp; J</a:t>
            </a:r>
            <a:r>
              <a:rPr sz="2000" baseline="-25000" dirty="0"/>
              <a:t>3</a:t>
            </a:r>
            <a:r>
              <a:rPr sz="2000" dirty="0"/>
              <a:t> of Jacobian matrix are zero</a:t>
            </a:r>
            <a:endParaRPr sz="2000" dirty="0"/>
          </a:p>
          <a:p>
            <a:pPr lvl="0">
              <a:buFont typeface="Wingdings" panose="05000000000000000000" pitchFamily="2" charset="2"/>
              <a:buChar char="Ø"/>
            </a:pPr>
            <a:endParaRPr sz="2000" dirty="0"/>
          </a:p>
        </p:txBody>
      </p:sp>
      <p:graphicFrame>
        <p:nvGraphicFramePr>
          <p:cNvPr id="23554" name="Object 4"/>
          <p:cNvGraphicFramePr/>
          <p:nvPr>
            <p:ph sz="half" idx="1"/>
          </p:nvPr>
        </p:nvGraphicFramePr>
        <p:xfrm>
          <a:off x="1752600" y="1447800"/>
          <a:ext cx="290036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1" imgW="1663700" imgH="3314700" progId="Equation.DSMT4">
                  <p:embed/>
                </p:oleObj>
              </mc:Choice>
              <mc:Fallback>
                <p:oleObj name="" r:id="rId1" imgW="1663700" imgH="3314700" progId="Equation.DSMT4">
                  <p:embed/>
                  <p:pic>
                    <p:nvPicPr>
                      <p:cNvPr id="0" name="Picture 312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52600" y="1447800"/>
                        <a:ext cx="2900363" cy="46482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2874</Words>
  <Application>WPS Presentation</Application>
  <PresentationFormat>On-screen Show (4:3)</PresentationFormat>
  <Paragraphs>160</Paragraphs>
  <Slides>13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</vt:i4>
      </vt:variant>
      <vt:variant>
        <vt:lpstr>幻灯片标题</vt:lpstr>
      </vt:variant>
      <vt:variant>
        <vt:i4>13</vt:i4>
      </vt:variant>
    </vt:vector>
  </HeadingPairs>
  <TitlesOfParts>
    <vt:vector size="36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Arial</vt:lpstr>
      <vt:lpstr>Times New Roman</vt:lpstr>
      <vt:lpstr>Cambria</vt:lpstr>
      <vt:lpstr>Verdana</vt:lpstr>
      <vt:lpstr>Comic Sans MS</vt:lpstr>
      <vt:lpstr>Green Color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GlobeSystems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google1563199873</cp:lastModifiedBy>
  <cp:revision>317</cp:revision>
  <dcterms:created xsi:type="dcterms:W3CDTF">2008-01-31T12:59:07Z</dcterms:created>
  <dcterms:modified xsi:type="dcterms:W3CDTF">2019-11-09T19:34:07Z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1033-11.2.0.8991</vt:lpwstr>
  </property>
</Properties>
</file>