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3"/>
    <p:sldId id="260" r:id="rId4"/>
    <p:sldId id="261" r:id="rId5"/>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white">
      <p:bgRef idx="1001">
        <a:schemeClr val="bg1"/>
      </p:bgRef>
    </p:bg>
    <p:spTree>
      <p:nvGrpSpPr>
        <p:cNvPr id="1" name=""/>
        <p:cNvGrpSpPr/>
        <p:nvPr/>
      </p:nvGrpSpPr>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47BD47B1-65B1-4353-A5D9-5AB8D4A6618D}" type="datetimeFigureOut">
              <a:rPr kumimoji="0" lang="en-US" sz="1200" b="0" i="0" u="none" strike="noStrike" kern="1200" cap="none" spc="0" normalizeH="0" baseline="0" noProof="0">
                <a:ln>
                  <a:noFill/>
                </a:ln>
                <a:solidFill>
                  <a:schemeClr val="tx1"/>
                </a:solidFill>
                <a:effectLst/>
                <a:uLnTx/>
                <a:uFillTx/>
                <a:latin typeface="+mn-lt"/>
                <a:ea typeface="+mn-ea"/>
                <a:cs typeface="+mn-cs"/>
              </a:rPr>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Click to edit Master text styles</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Second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Third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Fourth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Fifth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p>
            <a:pPr lvl="0" algn="r" eaLnBrk="1" hangingPunct="1">
              <a:buNone/>
            </a:pPr>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Slide Image Placeholder 1"/>
          <p:cNvSpPr>
            <a:spLocks noGrp="1" noRot="1" noChangeAspect="1" noTextEdit="1"/>
          </p:cNvSpPr>
          <p:nvPr>
            <p:ph type="sldImg"/>
          </p:nvPr>
        </p:nvSpPr>
        <p:spPr>
          <a:ln>
            <a:solidFill>
              <a:srgbClr val="000000">
                <a:alpha val="100000"/>
              </a:srgbClr>
            </a:solidFill>
            <a:miter lim="800000"/>
          </a:ln>
        </p:spPr>
      </p:sp>
      <p:sp>
        <p:nvSpPr>
          <p:cNvPr id="47107" name="Notes Placeholder 2"/>
          <p:cNvSpPr>
            <a:spLocks noGrp="1"/>
          </p:cNvSpPr>
          <p:nvPr>
            <p:ph type="body" idx="1"/>
          </p:nvPr>
        </p:nvSpPr>
        <p:spPr>
          <a:noFill/>
          <a:ln>
            <a:noFill/>
          </a:ln>
        </p:spPr>
        <p:txBody>
          <a:bodyPr wrap="square" lIns="91440" tIns="45720" rIns="91440" bIns="45720" anchor="t"/>
          <a:p>
            <a:pPr lvl="0" eaLnBrk="1" hangingPunct="1">
              <a:spcBef>
                <a:spcPct val="0"/>
              </a:spcBef>
            </a:pPr>
            <a:endParaRPr lang="sv-SE" altLang="x-none" dirty="0"/>
          </a:p>
        </p:txBody>
      </p:sp>
      <p:sp>
        <p:nvSpPr>
          <p:cNvPr id="91140" name="Slide Number Placeholder 3"/>
          <p:cNvSpPr txBox="1">
            <a:spLocks noGrp="1"/>
          </p:cNvSpPr>
          <p:nvPr>
            <p:ph type="sldNum" sz="quarter"/>
          </p:nvPr>
        </p:nvSpPr>
        <p:spPr bwMode="auto">
          <a:noFill/>
          <a:ln>
            <a:noFill/>
            <a:miter lim="800000"/>
          </a:ln>
        </p:spPr>
        <p:txBody>
          <a:bodyPr wrap="square" lIns="91440" tIns="45720" rIns="91440" bIns="45720" numCol="1" rtlCol="0" anchor="b" anchorCtr="0" compatLnSpc="1"/>
          <a:p>
            <a:pPr lvl="0" algn="r" eaLnBrk="1" hangingPunct="1"/>
            <a:fld id="{9A0DB2DC-4C9A-4742-B13C-FB6460FD3503}" type="slidenum">
              <a:rPr lang="sv-SE" altLang="x-none" sz="1200" dirty="0">
                <a:latin typeface="Calibri" panose="020F0502020204030204" pitchFamily="34" charset="0"/>
              </a:rPr>
            </a:fld>
            <a:endParaRPr lang="sv-SE" altLang="x-none" sz="1200" dirty="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Slide Image Placeholder 1"/>
          <p:cNvSpPr>
            <a:spLocks noGrp="1" noRot="1" noChangeAspect="1" noTextEdit="1"/>
          </p:cNvSpPr>
          <p:nvPr>
            <p:ph type="sldImg"/>
          </p:nvPr>
        </p:nvSpPr>
        <p:spPr>
          <a:ln>
            <a:solidFill>
              <a:srgbClr val="000000">
                <a:alpha val="100000"/>
              </a:srgbClr>
            </a:solidFill>
            <a:miter lim="800000"/>
          </a:ln>
        </p:spPr>
      </p:sp>
      <p:sp>
        <p:nvSpPr>
          <p:cNvPr id="56323" name="Notes Placeholder 2"/>
          <p:cNvSpPr>
            <a:spLocks noGrp="1"/>
          </p:cNvSpPr>
          <p:nvPr>
            <p:ph type="body" idx="1"/>
          </p:nvPr>
        </p:nvSpPr>
        <p:spPr>
          <a:noFill/>
          <a:ln>
            <a:noFill/>
          </a:ln>
        </p:spPr>
        <p:txBody>
          <a:bodyPr wrap="square" lIns="91440" tIns="45720" rIns="91440" bIns="45720" anchor="t"/>
          <a:p>
            <a:pPr lvl="0" eaLnBrk="1" hangingPunct="1">
              <a:spcBef>
                <a:spcPct val="0"/>
              </a:spcBef>
            </a:pPr>
            <a:r>
              <a:rPr lang="sv-SE" altLang="x-none" dirty="0">
                <a:latin typeface="Times"/>
              </a:rPr>
              <a:t>Random topics just for revising some concepts.</a:t>
            </a:r>
            <a:endParaRPr lang="sv-SE" altLang="x-none" dirty="0">
              <a:latin typeface="Times"/>
            </a:endParaRPr>
          </a:p>
        </p:txBody>
      </p:sp>
      <p:sp>
        <p:nvSpPr>
          <p:cNvPr id="100356" name="Slide Number Placeholder 3"/>
          <p:cNvSpPr txBox="1">
            <a:spLocks noGrp="1"/>
          </p:cNvSpPr>
          <p:nvPr>
            <p:ph type="sldNum" sz="quarter"/>
          </p:nvPr>
        </p:nvSpPr>
        <p:spPr bwMode="auto">
          <a:noFill/>
          <a:ln>
            <a:noFill/>
            <a:miter lim="800000"/>
          </a:ln>
        </p:spPr>
        <p:txBody>
          <a:bodyPr wrap="square" lIns="91440" tIns="45720" rIns="91440" bIns="45720" numCol="1" rtlCol="0" anchor="b" anchorCtr="0" compatLnSpc="1"/>
          <a:p>
            <a:pPr lvl="0" algn="r" eaLnBrk="1" hangingPunct="1"/>
            <a:fld id="{9A0DB2DC-4C9A-4742-B13C-FB6460FD3503}" type="slidenum">
              <a:rPr lang="sv-SE" altLang="x-none" sz="1200" dirty="0">
                <a:latin typeface="Times"/>
              </a:rPr>
            </a:fld>
            <a:endParaRPr lang="sv-SE" altLang="x-none" sz="1200" dirty="0">
              <a:latin typeface="Time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Slide Image Placeholder 1"/>
          <p:cNvSpPr>
            <a:spLocks noGrp="1" noRot="1" noChangeAspect="1" noTextEdit="1"/>
          </p:cNvSpPr>
          <p:nvPr>
            <p:ph type="sldImg"/>
          </p:nvPr>
        </p:nvSpPr>
        <p:spPr>
          <a:ln>
            <a:solidFill>
              <a:srgbClr val="000000">
                <a:alpha val="100000"/>
              </a:srgbClr>
            </a:solidFill>
            <a:miter lim="800000"/>
          </a:ln>
        </p:spPr>
      </p:sp>
      <p:sp>
        <p:nvSpPr>
          <p:cNvPr id="48131" name="Notes Placeholder 2"/>
          <p:cNvSpPr>
            <a:spLocks noGrp="1"/>
          </p:cNvSpPr>
          <p:nvPr>
            <p:ph type="body" idx="1"/>
          </p:nvPr>
        </p:nvSpPr>
        <p:spPr>
          <a:noFill/>
          <a:ln>
            <a:noFill/>
          </a:ln>
        </p:spPr>
        <p:txBody>
          <a:bodyPr wrap="square" lIns="91440" tIns="45720" rIns="91440" bIns="45720" anchor="t"/>
          <a:p>
            <a:pPr lvl="0" eaLnBrk="1" hangingPunct="1">
              <a:spcBef>
                <a:spcPct val="0"/>
              </a:spcBef>
            </a:pPr>
            <a:endParaRPr dirty="0"/>
          </a:p>
        </p:txBody>
      </p:sp>
      <p:sp>
        <p:nvSpPr>
          <p:cNvPr id="92164" name="Slide Number Placeholder 3"/>
          <p:cNvSpPr txBox="1">
            <a:spLocks noGrp="1"/>
          </p:cNvSpPr>
          <p:nvPr>
            <p:ph type="sldNum" sz="quarter"/>
          </p:nvPr>
        </p:nvSpPr>
        <p:spPr bwMode="auto">
          <a:noFill/>
          <a:ln>
            <a:noFill/>
            <a:miter lim="800000"/>
          </a:ln>
        </p:spPr>
        <p:txBody>
          <a:bodyPr wrap="square" lIns="91440" tIns="45720" rIns="91440" bIns="45720" numCol="1" rtlCol="0" anchor="b" anchorCtr="0" compatLnSpc="1"/>
          <a:p>
            <a:pPr lvl="0" algn="r" eaLnBrk="1" hangingPunct="1"/>
            <a:fld id="{9A0DB2DC-4C9A-4742-B13C-FB6460FD3503}" type="slidenum">
              <a:rPr lang="sv-SE" altLang="x-none" sz="1200" dirty="0">
                <a:latin typeface="Calibri" panose="020F0502020204030204" pitchFamily="34" charset="0"/>
              </a:rPr>
            </a:fld>
            <a:endParaRPr lang="sv-SE" altLang="x-none" sz="1200" dirty="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Slide Image Placeholder 1"/>
          <p:cNvSpPr>
            <a:spLocks noGrp="1" noRot="1" noChangeAspect="1" noTextEdit="1"/>
          </p:cNvSpPr>
          <p:nvPr>
            <p:ph type="sldImg"/>
          </p:nvPr>
        </p:nvSpPr>
        <p:spPr>
          <a:ln>
            <a:solidFill>
              <a:srgbClr val="000000">
                <a:alpha val="100000"/>
              </a:srgbClr>
            </a:solidFill>
            <a:miter lim="800000"/>
          </a:ln>
        </p:spPr>
      </p:sp>
      <p:sp>
        <p:nvSpPr>
          <p:cNvPr id="49155" name="Notes Placeholder 2"/>
          <p:cNvSpPr>
            <a:spLocks noGrp="1"/>
          </p:cNvSpPr>
          <p:nvPr>
            <p:ph type="body" idx="1"/>
          </p:nvPr>
        </p:nvSpPr>
        <p:spPr>
          <a:noFill/>
          <a:ln>
            <a:noFill/>
          </a:ln>
        </p:spPr>
        <p:txBody>
          <a:bodyPr wrap="square" lIns="91440" tIns="45720" rIns="91440" bIns="45720" anchor="t"/>
          <a:p>
            <a:pPr lvl="0" eaLnBrk="1" hangingPunct="1">
              <a:spcBef>
                <a:spcPct val="0"/>
              </a:spcBef>
            </a:pPr>
            <a:r>
              <a:rPr lang="sv-SE" altLang="x-none" dirty="0">
                <a:latin typeface="Times"/>
              </a:rPr>
              <a:t>Random topics just for revising some concepts.</a:t>
            </a:r>
            <a:endParaRPr lang="sv-SE" altLang="x-none" dirty="0">
              <a:latin typeface="Times"/>
            </a:endParaRPr>
          </a:p>
        </p:txBody>
      </p:sp>
      <p:sp>
        <p:nvSpPr>
          <p:cNvPr id="93188" name="Slide Number Placeholder 3"/>
          <p:cNvSpPr txBox="1">
            <a:spLocks noGrp="1"/>
          </p:cNvSpPr>
          <p:nvPr>
            <p:ph type="sldNum" sz="quarter"/>
          </p:nvPr>
        </p:nvSpPr>
        <p:spPr bwMode="auto">
          <a:noFill/>
          <a:ln>
            <a:noFill/>
            <a:miter lim="800000"/>
          </a:ln>
        </p:spPr>
        <p:txBody>
          <a:bodyPr wrap="square" lIns="91440" tIns="45720" rIns="91440" bIns="45720" numCol="1" rtlCol="0" anchor="b" anchorCtr="0" compatLnSpc="1"/>
          <a:p>
            <a:pPr lvl="0" algn="r" eaLnBrk="1" hangingPunct="1"/>
            <a:fld id="{9A0DB2DC-4C9A-4742-B13C-FB6460FD3503}" type="slidenum">
              <a:rPr lang="sv-SE" altLang="x-none" sz="1200" dirty="0">
                <a:latin typeface="Times"/>
              </a:rPr>
            </a:fld>
            <a:endParaRPr lang="sv-SE" altLang="x-none" sz="1200" dirty="0">
              <a:latin typeface="Time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Slide Image Placeholder 1"/>
          <p:cNvSpPr>
            <a:spLocks noGrp="1" noRot="1" noChangeAspect="1" noTextEdit="1"/>
          </p:cNvSpPr>
          <p:nvPr>
            <p:ph type="sldImg"/>
          </p:nvPr>
        </p:nvSpPr>
        <p:spPr>
          <a:ln>
            <a:solidFill>
              <a:srgbClr val="000000">
                <a:alpha val="100000"/>
              </a:srgbClr>
            </a:solidFill>
            <a:miter lim="800000"/>
          </a:ln>
        </p:spPr>
      </p:sp>
      <p:sp>
        <p:nvSpPr>
          <p:cNvPr id="50179" name="Notes Placeholder 2"/>
          <p:cNvSpPr>
            <a:spLocks noGrp="1"/>
          </p:cNvSpPr>
          <p:nvPr>
            <p:ph type="body" idx="1"/>
          </p:nvPr>
        </p:nvSpPr>
        <p:spPr>
          <a:noFill/>
          <a:ln>
            <a:noFill/>
          </a:ln>
        </p:spPr>
        <p:txBody>
          <a:bodyPr wrap="square" lIns="91440" tIns="45720" rIns="91440" bIns="45720" anchor="t"/>
          <a:p>
            <a:pPr lvl="0" eaLnBrk="1" hangingPunct="1">
              <a:spcBef>
                <a:spcPct val="0"/>
              </a:spcBef>
            </a:pPr>
            <a:r>
              <a:rPr lang="sv-SE" altLang="x-none" dirty="0">
                <a:latin typeface="Times"/>
              </a:rPr>
              <a:t>Random topics just for revising some concepts.</a:t>
            </a:r>
            <a:endParaRPr lang="sv-SE" altLang="x-none" dirty="0">
              <a:latin typeface="Times"/>
            </a:endParaRPr>
          </a:p>
        </p:txBody>
      </p:sp>
      <p:sp>
        <p:nvSpPr>
          <p:cNvPr id="94212" name="Slide Number Placeholder 3"/>
          <p:cNvSpPr txBox="1">
            <a:spLocks noGrp="1"/>
          </p:cNvSpPr>
          <p:nvPr>
            <p:ph type="sldNum" sz="quarter"/>
          </p:nvPr>
        </p:nvSpPr>
        <p:spPr bwMode="auto">
          <a:noFill/>
          <a:ln>
            <a:noFill/>
            <a:miter lim="800000"/>
          </a:ln>
        </p:spPr>
        <p:txBody>
          <a:bodyPr wrap="square" lIns="91440" tIns="45720" rIns="91440" bIns="45720" numCol="1" rtlCol="0" anchor="b" anchorCtr="0" compatLnSpc="1"/>
          <a:p>
            <a:pPr lvl="0" algn="r" eaLnBrk="1" hangingPunct="1"/>
            <a:fld id="{9A0DB2DC-4C9A-4742-B13C-FB6460FD3503}" type="slidenum">
              <a:rPr lang="sv-SE" altLang="x-none" sz="1200" dirty="0">
                <a:latin typeface="Times"/>
              </a:rPr>
            </a:fld>
            <a:endParaRPr lang="sv-SE" altLang="x-none" sz="1200" dirty="0">
              <a:latin typeface="Time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Slide Image Placeholder 1"/>
          <p:cNvSpPr>
            <a:spLocks noGrp="1" noRot="1" noChangeAspect="1" noTextEdit="1"/>
          </p:cNvSpPr>
          <p:nvPr>
            <p:ph type="sldImg"/>
          </p:nvPr>
        </p:nvSpPr>
        <p:spPr>
          <a:ln>
            <a:solidFill>
              <a:srgbClr val="000000">
                <a:alpha val="100000"/>
              </a:srgbClr>
            </a:solidFill>
            <a:miter lim="800000"/>
          </a:ln>
        </p:spPr>
      </p:sp>
      <p:sp>
        <p:nvSpPr>
          <p:cNvPr id="51203" name="Notes Placeholder 2"/>
          <p:cNvSpPr>
            <a:spLocks noGrp="1"/>
          </p:cNvSpPr>
          <p:nvPr>
            <p:ph type="body" idx="1"/>
          </p:nvPr>
        </p:nvSpPr>
        <p:spPr>
          <a:noFill/>
          <a:ln>
            <a:noFill/>
          </a:ln>
        </p:spPr>
        <p:txBody>
          <a:bodyPr wrap="square" lIns="91440" tIns="45720" rIns="91440" bIns="45720" anchor="t"/>
          <a:p>
            <a:pPr lvl="0" eaLnBrk="1" hangingPunct="1">
              <a:spcBef>
                <a:spcPct val="0"/>
              </a:spcBef>
            </a:pPr>
            <a:r>
              <a:rPr lang="sv-SE" altLang="x-none" dirty="0">
                <a:latin typeface="Times"/>
              </a:rPr>
              <a:t>Random topics just for revising some concepts.</a:t>
            </a:r>
            <a:endParaRPr lang="sv-SE" altLang="x-none" dirty="0">
              <a:latin typeface="Times"/>
            </a:endParaRPr>
          </a:p>
        </p:txBody>
      </p:sp>
      <p:sp>
        <p:nvSpPr>
          <p:cNvPr id="95236" name="Slide Number Placeholder 3"/>
          <p:cNvSpPr txBox="1">
            <a:spLocks noGrp="1"/>
          </p:cNvSpPr>
          <p:nvPr>
            <p:ph type="sldNum" sz="quarter"/>
          </p:nvPr>
        </p:nvSpPr>
        <p:spPr bwMode="auto">
          <a:noFill/>
          <a:ln>
            <a:noFill/>
            <a:miter lim="800000"/>
          </a:ln>
        </p:spPr>
        <p:txBody>
          <a:bodyPr wrap="square" lIns="91440" tIns="45720" rIns="91440" bIns="45720" numCol="1" rtlCol="0" anchor="b" anchorCtr="0" compatLnSpc="1"/>
          <a:p>
            <a:pPr lvl="0" algn="r" eaLnBrk="1" hangingPunct="1"/>
            <a:fld id="{9A0DB2DC-4C9A-4742-B13C-FB6460FD3503}" type="slidenum">
              <a:rPr lang="sv-SE" altLang="x-none" sz="1200" dirty="0">
                <a:latin typeface="Times"/>
              </a:rPr>
            </a:fld>
            <a:endParaRPr lang="sv-SE" altLang="x-none" sz="1200" dirty="0">
              <a:latin typeface="Time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Slide Image Placeholder 1"/>
          <p:cNvSpPr>
            <a:spLocks noGrp="1" noRot="1" noChangeAspect="1" noTextEdit="1"/>
          </p:cNvSpPr>
          <p:nvPr>
            <p:ph type="sldImg"/>
          </p:nvPr>
        </p:nvSpPr>
        <p:spPr>
          <a:ln>
            <a:solidFill>
              <a:srgbClr val="000000">
                <a:alpha val="100000"/>
              </a:srgbClr>
            </a:solidFill>
            <a:miter lim="800000"/>
          </a:ln>
        </p:spPr>
      </p:sp>
      <p:sp>
        <p:nvSpPr>
          <p:cNvPr id="52227" name="Notes Placeholder 2"/>
          <p:cNvSpPr>
            <a:spLocks noGrp="1"/>
          </p:cNvSpPr>
          <p:nvPr>
            <p:ph type="body" idx="1"/>
          </p:nvPr>
        </p:nvSpPr>
        <p:spPr>
          <a:noFill/>
          <a:ln>
            <a:noFill/>
          </a:ln>
        </p:spPr>
        <p:txBody>
          <a:bodyPr wrap="square" lIns="91440" tIns="45720" rIns="91440" bIns="45720" anchor="t"/>
          <a:p>
            <a:pPr lvl="0" eaLnBrk="1" hangingPunct="1">
              <a:spcBef>
                <a:spcPct val="0"/>
              </a:spcBef>
            </a:pPr>
            <a:r>
              <a:rPr lang="sv-SE" altLang="x-none" dirty="0">
                <a:latin typeface="Times"/>
              </a:rPr>
              <a:t>Random topics just for revising some concepts.</a:t>
            </a:r>
            <a:endParaRPr lang="sv-SE" altLang="x-none" dirty="0">
              <a:latin typeface="Times"/>
            </a:endParaRPr>
          </a:p>
        </p:txBody>
      </p:sp>
      <p:sp>
        <p:nvSpPr>
          <p:cNvPr id="96260" name="Slide Number Placeholder 3"/>
          <p:cNvSpPr txBox="1">
            <a:spLocks noGrp="1"/>
          </p:cNvSpPr>
          <p:nvPr>
            <p:ph type="sldNum" sz="quarter"/>
          </p:nvPr>
        </p:nvSpPr>
        <p:spPr bwMode="auto">
          <a:noFill/>
          <a:ln>
            <a:noFill/>
            <a:miter lim="800000"/>
          </a:ln>
        </p:spPr>
        <p:txBody>
          <a:bodyPr wrap="square" lIns="91440" tIns="45720" rIns="91440" bIns="45720" numCol="1" rtlCol="0" anchor="b" anchorCtr="0" compatLnSpc="1"/>
          <a:p>
            <a:pPr lvl="0" algn="r" eaLnBrk="1" hangingPunct="1"/>
            <a:fld id="{9A0DB2DC-4C9A-4742-B13C-FB6460FD3503}" type="slidenum">
              <a:rPr lang="sv-SE" altLang="x-none" sz="1200" dirty="0">
                <a:latin typeface="Times"/>
              </a:rPr>
            </a:fld>
            <a:endParaRPr lang="sv-SE" altLang="x-none" sz="1200" dirty="0">
              <a:latin typeface="Time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Slide Image Placeholder 1"/>
          <p:cNvSpPr>
            <a:spLocks noGrp="1" noRot="1" noChangeAspect="1" noTextEdit="1"/>
          </p:cNvSpPr>
          <p:nvPr>
            <p:ph type="sldImg"/>
          </p:nvPr>
        </p:nvSpPr>
        <p:spPr>
          <a:ln>
            <a:solidFill>
              <a:srgbClr val="000000">
                <a:alpha val="100000"/>
              </a:srgbClr>
            </a:solidFill>
            <a:miter lim="800000"/>
          </a:ln>
        </p:spPr>
      </p:sp>
      <p:sp>
        <p:nvSpPr>
          <p:cNvPr id="53251" name="Notes Placeholder 2"/>
          <p:cNvSpPr>
            <a:spLocks noGrp="1"/>
          </p:cNvSpPr>
          <p:nvPr>
            <p:ph type="body" idx="1"/>
          </p:nvPr>
        </p:nvSpPr>
        <p:spPr>
          <a:noFill/>
          <a:ln>
            <a:noFill/>
          </a:ln>
        </p:spPr>
        <p:txBody>
          <a:bodyPr wrap="square" lIns="91440" tIns="45720" rIns="91440" bIns="45720" anchor="t"/>
          <a:p>
            <a:pPr lvl="0" eaLnBrk="1" hangingPunct="1">
              <a:spcBef>
                <a:spcPct val="0"/>
              </a:spcBef>
            </a:pPr>
            <a:r>
              <a:rPr lang="sv-SE" altLang="x-none" dirty="0">
                <a:latin typeface="Times"/>
              </a:rPr>
              <a:t>Random topics just for revising some concepts.</a:t>
            </a:r>
            <a:endParaRPr lang="sv-SE" altLang="x-none" dirty="0">
              <a:latin typeface="Times"/>
            </a:endParaRPr>
          </a:p>
        </p:txBody>
      </p:sp>
      <p:sp>
        <p:nvSpPr>
          <p:cNvPr id="97284" name="Slide Number Placeholder 3"/>
          <p:cNvSpPr txBox="1">
            <a:spLocks noGrp="1"/>
          </p:cNvSpPr>
          <p:nvPr>
            <p:ph type="sldNum" sz="quarter"/>
          </p:nvPr>
        </p:nvSpPr>
        <p:spPr bwMode="auto">
          <a:noFill/>
          <a:ln>
            <a:noFill/>
            <a:miter lim="800000"/>
          </a:ln>
        </p:spPr>
        <p:txBody>
          <a:bodyPr wrap="square" lIns="91440" tIns="45720" rIns="91440" bIns="45720" numCol="1" rtlCol="0" anchor="b" anchorCtr="0" compatLnSpc="1"/>
          <a:p>
            <a:pPr lvl="0" algn="r" eaLnBrk="1" hangingPunct="1"/>
            <a:fld id="{9A0DB2DC-4C9A-4742-B13C-FB6460FD3503}" type="slidenum">
              <a:rPr lang="sv-SE" altLang="x-none" sz="1200" dirty="0">
                <a:latin typeface="Times"/>
              </a:rPr>
            </a:fld>
            <a:endParaRPr lang="sv-SE" altLang="x-none" sz="1200" dirty="0">
              <a:latin typeface="Time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Slide Image Placeholder 1"/>
          <p:cNvSpPr>
            <a:spLocks noGrp="1" noRot="1" noChangeAspect="1" noTextEdit="1"/>
          </p:cNvSpPr>
          <p:nvPr>
            <p:ph type="sldImg"/>
          </p:nvPr>
        </p:nvSpPr>
        <p:spPr>
          <a:ln>
            <a:solidFill>
              <a:srgbClr val="000000">
                <a:alpha val="100000"/>
              </a:srgbClr>
            </a:solidFill>
            <a:miter lim="800000"/>
          </a:ln>
        </p:spPr>
      </p:sp>
      <p:sp>
        <p:nvSpPr>
          <p:cNvPr id="54275" name="Notes Placeholder 2"/>
          <p:cNvSpPr>
            <a:spLocks noGrp="1"/>
          </p:cNvSpPr>
          <p:nvPr>
            <p:ph type="body" idx="1"/>
          </p:nvPr>
        </p:nvSpPr>
        <p:spPr>
          <a:noFill/>
          <a:ln>
            <a:noFill/>
          </a:ln>
        </p:spPr>
        <p:txBody>
          <a:bodyPr wrap="square" lIns="91440" tIns="45720" rIns="91440" bIns="45720" anchor="t"/>
          <a:p>
            <a:pPr lvl="0" eaLnBrk="1" hangingPunct="1">
              <a:spcBef>
                <a:spcPct val="0"/>
              </a:spcBef>
            </a:pPr>
            <a:r>
              <a:rPr lang="sv-SE" altLang="x-none" dirty="0">
                <a:latin typeface="Times"/>
              </a:rPr>
              <a:t>Random topics just for revising some concepts.</a:t>
            </a:r>
            <a:endParaRPr lang="sv-SE" altLang="x-none" dirty="0">
              <a:latin typeface="Times"/>
            </a:endParaRPr>
          </a:p>
        </p:txBody>
      </p:sp>
      <p:sp>
        <p:nvSpPr>
          <p:cNvPr id="98308" name="Slide Number Placeholder 3"/>
          <p:cNvSpPr txBox="1">
            <a:spLocks noGrp="1"/>
          </p:cNvSpPr>
          <p:nvPr>
            <p:ph type="sldNum" sz="quarter"/>
          </p:nvPr>
        </p:nvSpPr>
        <p:spPr bwMode="auto">
          <a:noFill/>
          <a:ln>
            <a:noFill/>
            <a:miter lim="800000"/>
          </a:ln>
        </p:spPr>
        <p:txBody>
          <a:bodyPr wrap="square" lIns="91440" tIns="45720" rIns="91440" bIns="45720" numCol="1" rtlCol="0" anchor="b" anchorCtr="0" compatLnSpc="1"/>
          <a:p>
            <a:pPr lvl="0" algn="r" eaLnBrk="1" hangingPunct="1"/>
            <a:fld id="{9A0DB2DC-4C9A-4742-B13C-FB6460FD3503}" type="slidenum">
              <a:rPr lang="sv-SE" altLang="x-none" sz="1200" dirty="0">
                <a:latin typeface="Times"/>
              </a:rPr>
            </a:fld>
            <a:endParaRPr lang="sv-SE" altLang="x-none" sz="1200" dirty="0">
              <a:latin typeface="Time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Slide Image Placeholder 1"/>
          <p:cNvSpPr>
            <a:spLocks noGrp="1" noRot="1" noChangeAspect="1" noTextEdit="1"/>
          </p:cNvSpPr>
          <p:nvPr>
            <p:ph type="sldImg"/>
          </p:nvPr>
        </p:nvSpPr>
        <p:spPr>
          <a:ln>
            <a:solidFill>
              <a:srgbClr val="000000">
                <a:alpha val="100000"/>
              </a:srgbClr>
            </a:solidFill>
            <a:miter lim="800000"/>
          </a:ln>
        </p:spPr>
      </p:sp>
      <p:sp>
        <p:nvSpPr>
          <p:cNvPr id="55299" name="Notes Placeholder 2"/>
          <p:cNvSpPr>
            <a:spLocks noGrp="1"/>
          </p:cNvSpPr>
          <p:nvPr>
            <p:ph type="body" idx="1"/>
          </p:nvPr>
        </p:nvSpPr>
        <p:spPr>
          <a:noFill/>
          <a:ln>
            <a:noFill/>
          </a:ln>
        </p:spPr>
        <p:txBody>
          <a:bodyPr wrap="square" lIns="91440" tIns="45720" rIns="91440" bIns="45720" anchor="t"/>
          <a:p>
            <a:pPr lvl="0" eaLnBrk="1" hangingPunct="1">
              <a:spcBef>
                <a:spcPct val="0"/>
              </a:spcBef>
            </a:pPr>
            <a:r>
              <a:rPr lang="sv-SE" altLang="x-none" dirty="0">
                <a:latin typeface="Times"/>
              </a:rPr>
              <a:t>Random topics just for revising some concepts.</a:t>
            </a:r>
            <a:endParaRPr lang="sv-SE" altLang="x-none" dirty="0">
              <a:latin typeface="Times"/>
            </a:endParaRPr>
          </a:p>
        </p:txBody>
      </p:sp>
      <p:sp>
        <p:nvSpPr>
          <p:cNvPr id="99332" name="Slide Number Placeholder 3"/>
          <p:cNvSpPr txBox="1">
            <a:spLocks noGrp="1"/>
          </p:cNvSpPr>
          <p:nvPr>
            <p:ph type="sldNum" sz="quarter"/>
          </p:nvPr>
        </p:nvSpPr>
        <p:spPr bwMode="auto">
          <a:noFill/>
          <a:ln>
            <a:noFill/>
            <a:miter lim="800000"/>
          </a:ln>
        </p:spPr>
        <p:txBody>
          <a:bodyPr wrap="square" lIns="91440" tIns="45720" rIns="91440" bIns="45720" numCol="1" rtlCol="0" anchor="b" anchorCtr="0" compatLnSpc="1"/>
          <a:p>
            <a:pPr lvl="0" algn="r" eaLnBrk="1" hangingPunct="1"/>
            <a:fld id="{9A0DB2DC-4C9A-4742-B13C-FB6460FD3503}" type="slidenum">
              <a:rPr lang="sv-SE" altLang="x-none" sz="1200" dirty="0">
                <a:latin typeface="Times"/>
              </a:rPr>
            </a:fld>
            <a:endParaRPr lang="sv-SE" altLang="x-none" sz="1200" dirty="0">
              <a:latin typeface="Time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3"/>
          <p:cNvPicPr>
            <a:picLocks noChangeAspect="1"/>
          </p:cNvPicPr>
          <p:nvPr/>
        </p:nvPicPr>
        <p:blipFill>
          <a:blip r:embed="rId2"/>
          <a:stretch>
            <a:fillRect/>
          </a:stretch>
        </p:blipFill>
        <p:spPr>
          <a:xfrm>
            <a:off x="0" y="0"/>
            <a:ext cx="9144000" cy="6858000"/>
          </a:xfrm>
          <a:prstGeom prst="rect">
            <a:avLst/>
          </a:prstGeom>
          <a:noFill/>
          <a:ln w="9525">
            <a:noFill/>
          </a:ln>
        </p:spPr>
      </p:pic>
      <p:sp>
        <p:nvSpPr>
          <p:cNvPr id="2051" name="Rectangle 3"/>
          <p:cNvSpPr>
            <a:spLocks noGrp="1" noChangeArrowheads="1"/>
          </p:cNvSpPr>
          <p:nvPr>
            <p:ph type="ctrTitle"/>
          </p:nvPr>
        </p:nvSpPr>
        <p:spPr>
          <a:xfrm>
            <a:off x="468313" y="3717925"/>
            <a:ext cx="8207375" cy="1082675"/>
          </a:xfrm>
        </p:spPr>
        <p:txBody>
          <a:bodyPr/>
          <a:lstStyle>
            <a:lvl1pPr algn="r">
              <a:defRPr/>
            </a:lvl1pPr>
          </a:lstStyle>
          <a:p>
            <a:pPr lvl="0"/>
            <a:r>
              <a:rPr lang="en-US" altLang="zh-CN" noProof="0" smtClean="0"/>
              <a:t>Click to edit Master title style</a:t>
            </a:r>
            <a:endParaRPr lang="en-US" altLang="zh-CN" noProof="0" smtClean="0"/>
          </a:p>
        </p:txBody>
      </p:sp>
      <p:sp>
        <p:nvSpPr>
          <p:cNvPr id="2052" name="Rectangle 4"/>
          <p:cNvSpPr>
            <a:spLocks noGrp="1" noChangeArrowheads="1"/>
          </p:cNvSpPr>
          <p:nvPr>
            <p:ph type="subTitle" idx="1"/>
          </p:nvPr>
        </p:nvSpPr>
        <p:spPr>
          <a:xfrm>
            <a:off x="469900" y="4940300"/>
            <a:ext cx="8212138" cy="981075"/>
          </a:xfrm>
        </p:spPr>
        <p:txBody>
          <a:bodyPr/>
          <a:lstStyle>
            <a:lvl1pPr marL="0" indent="0" algn="r">
              <a:buFontTx/>
              <a:buNone/>
              <a:defRPr/>
            </a:lvl1pPr>
          </a:lstStyle>
          <a:p>
            <a:pPr lvl="0"/>
            <a:r>
              <a:rPr lang="en-US" altLang="zh-CN" noProof="0" smtClean="0"/>
              <a:t>Click to edit Master subtitle style</a:t>
            </a:r>
            <a:endParaRPr lang="en-US" altLang="zh-CN" noProof="0" smtClean="0"/>
          </a:p>
        </p:txBody>
      </p:sp>
      <p:sp>
        <p:nvSpPr>
          <p:cNvPr id="9" name="Rectangle 5"/>
          <p:cNvSpPr>
            <a:spLocks noGrp="1" noChangeArrowheads="1"/>
          </p:cNvSpPr>
          <p:nvPr>
            <p:ph type="dt" sz="half"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91DC7CA1-D1E0-4ECC-AF77-2ECBE8FC586D}"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Rectangle 6"/>
          <p:cNvSpPr>
            <a:spLocks noGrp="1" noChangeArrowheads="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Rectangle 7"/>
          <p:cNvSpPr>
            <a:spLocks noGrp="1" noChangeArrowheads="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lvl="0" eaLnBrk="1" hangingPunct="1">
              <a:buNone/>
            </a:pPr>
            <a:fld id="{9A0DB2DC-4C9A-4742-B13C-FB6460FD3503}" type="slidenum">
              <a:rPr lang="en-US" dirty="0"/>
            </a:fld>
            <a:endParaRPr lang="en-US" dirty="0">
              <a:latin typeface="Arial" panose="020B0604020202020204" pitchFamily="34" charset="0"/>
            </a:endParaRP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1DC7CA1-D1E0-4ECC-AF77-2ECBE8FC586D}"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fld>
            <a:endParaRPr lang="en-US" dirty="0">
              <a:latin typeface="Arial" panose="020B0604020202020204" pitchFamily="34" charset="0"/>
            </a:endParaRP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0500"/>
            <a:ext cx="6019800" cy="59372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1DC7CA1-D1E0-4ECC-AF77-2ECBE8FC586D}"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fld>
            <a:endParaRPr lang="en-US" dirty="0">
              <a:latin typeface="Arial" panose="020B0604020202020204" pitchFamily="34" charset="0"/>
            </a:endParaRPr>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1DC7CA1-D1E0-4ECC-AF77-2ECBE8FC586D}"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fld>
            <a:endParaRPr lang="en-US" dirty="0">
              <a:latin typeface="Arial" panose="020B0604020202020204" pitchFamily="34" charset="0"/>
            </a:endParaRPr>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1DC7CA1-D1E0-4ECC-AF77-2ECBE8FC586D}"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fld>
            <a:endParaRPr lang="en-US" dirty="0">
              <a:latin typeface="Arial" panose="020B0604020202020204" pitchFamily="34" charset="0"/>
            </a:endParaRP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74750"/>
            <a:ext cx="40386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174750"/>
            <a:ext cx="40386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1DC7CA1-D1E0-4ECC-AF77-2ECBE8FC586D}"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fld>
            <a:endParaRPr lang="en-US" dirty="0">
              <a:latin typeface="Arial" panose="020B0604020202020204" pitchFamily="34" charset="0"/>
            </a:endParaRPr>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1DC7CA1-D1E0-4ECC-AF77-2ECBE8FC586D}"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en-US" dirty="0"/>
            </a:fld>
            <a:endParaRPr lang="en-US" dirty="0">
              <a:latin typeface="Arial" panose="020B0604020202020204" pitchFamily="34" charset="0"/>
            </a:endParaRPr>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1DC7CA1-D1E0-4ECC-AF77-2ECBE8FC586D}"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dirty="0"/>
            </a:fld>
            <a:endParaRPr lang="en-US" dirty="0">
              <a:latin typeface="Arial" panose="020B0604020202020204" pitchFamily="34" charset="0"/>
            </a:endParaRPr>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1DC7CA1-D1E0-4ECC-AF77-2ECBE8FC586D}"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dirty="0"/>
            </a:fld>
            <a:endParaRPr lang="en-US" dirty="0">
              <a:latin typeface="Arial" panose="020B0604020202020204" pitchFamily="34" charset="0"/>
            </a:endParaRPr>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1DC7CA1-D1E0-4ECC-AF77-2ECBE8FC586D}"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fld>
            <a:endParaRPr lang="en-US" dirty="0">
              <a:latin typeface="Arial" panose="020B0604020202020204" pitchFamily="34" charset="0"/>
            </a:endParaRPr>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1DC7CA1-D1E0-4ECC-AF77-2ECBE8FC586D}"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fld>
            <a:endParaRPr lang="en-US" dirty="0">
              <a:latin typeface="Arial" panose="020B0604020202020204" pitchFamily="34" charset="0"/>
            </a:endParaRPr>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10"/>
          <p:cNvPicPr>
            <a:picLocks noChangeAspect="1"/>
          </p:cNvPicPr>
          <p:nvPr/>
        </p:nvPicPr>
        <p:blipFill>
          <a:blip r:embed="rId12"/>
          <a:stretch>
            <a:fillRect/>
          </a:stretch>
        </p:blipFill>
        <p:spPr>
          <a:xfrm>
            <a:off x="0" y="0"/>
            <a:ext cx="9144000" cy="6858000"/>
          </a:xfrm>
          <a:prstGeom prst="rect">
            <a:avLst/>
          </a:prstGeom>
          <a:noFill/>
          <a:ln w="9525">
            <a:noFill/>
          </a:ln>
        </p:spPr>
      </p:pic>
      <p:sp>
        <p:nvSpPr>
          <p:cNvPr id="1027" name="Rectangle 3"/>
          <p:cNvSpPr>
            <a:spLocks noGrp="1"/>
          </p:cNvSpPr>
          <p:nvPr>
            <p:ph type="title"/>
          </p:nvPr>
        </p:nvSpPr>
        <p:spPr>
          <a:xfrm>
            <a:off x="457200" y="190500"/>
            <a:ext cx="8229600" cy="582613"/>
          </a:xfrm>
          <a:prstGeom prst="rect">
            <a:avLst/>
          </a:prstGeom>
          <a:noFill/>
          <a:ln w="9525">
            <a:noFill/>
          </a:ln>
        </p:spPr>
        <p:txBody>
          <a:bodyPr anchor="ctr"/>
          <a:p>
            <a:pPr lvl="0"/>
            <a:r>
              <a:rPr lang="en-US" altLang="zh-CN" dirty="0"/>
              <a:t>Click to edit Master title style</a:t>
            </a:r>
            <a:endParaRPr lang="en-US" altLang="zh-CN" dirty="0"/>
          </a:p>
        </p:txBody>
      </p:sp>
      <p:sp>
        <p:nvSpPr>
          <p:cNvPr id="1028" name="Rectangle 4"/>
          <p:cNvSpPr>
            <a:spLocks noGrp="1"/>
          </p:cNvSpPr>
          <p:nvPr>
            <p:ph type="body" idx="1"/>
          </p:nvPr>
        </p:nvSpPr>
        <p:spPr>
          <a:xfrm>
            <a:off x="457200" y="1174750"/>
            <a:ext cx="8229600" cy="4953000"/>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9"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pPr marL="0" marR="0" lvl="0" indent="0" algn="l" defTabSz="914400" rtl="0" eaLnBrk="1" fontAlgn="auto" latinLnBrk="0" hangingPunct="1">
              <a:lnSpc>
                <a:spcPct val="100000"/>
              </a:lnSpc>
              <a:spcBef>
                <a:spcPts val="0"/>
              </a:spcBef>
              <a:spcAft>
                <a:spcPts val="0"/>
              </a:spcAft>
              <a:buClrTx/>
              <a:buSzTx/>
              <a:buFontTx/>
              <a:buNone/>
              <a:defRPr/>
            </a:pPr>
            <a:fld id="{91DC7CA1-D1E0-4ECC-AF77-2ECBE8FC586D}"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30"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31"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en-US" dirty="0"/>
            </a:fld>
            <a:endParaRPr 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vmlDrawing" Target="../drawings/vmlDrawing1.vml"/><Relationship Id="rId4" Type="http://schemas.openxmlformats.org/officeDocument/2006/relationships/slideLayout" Target="../slideLayouts/slideLayout2.xml"/><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vmlDrawing" Target="../drawings/vmlDrawing2.vml"/><Relationship Id="rId4" Type="http://schemas.openxmlformats.org/officeDocument/2006/relationships/slideLayout" Target="../slideLayouts/slideLayout2.xml"/><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vmlDrawing" Target="../drawings/vmlDrawing3.vml"/><Relationship Id="rId6"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oleObject" Target="../embeddings/oleObject4.bin"/><Relationship Id="rId3" Type="http://schemas.openxmlformats.org/officeDocument/2006/relationships/image" Target="../media/image20.emf"/><Relationship Id="rId2" Type="http://schemas.openxmlformats.org/officeDocument/2006/relationships/oleObject" Target="../embeddings/oleObject3.bin"/><Relationship Id="rId1"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vmlDrawing" Target="../drawings/vmlDrawing4.vml"/><Relationship Id="rId6"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emf"/><Relationship Id="rId3" Type="http://schemas.openxmlformats.org/officeDocument/2006/relationships/oleObject" Target="../embeddings/oleObject6.bin"/><Relationship Id="rId2" Type="http://schemas.openxmlformats.org/officeDocument/2006/relationships/image" Target="../media/image22.emf"/><Relationship Id="rId1"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19.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vmlDrawing" Target="../drawings/vmlDrawing5.vml"/><Relationship Id="rId5" Type="http://schemas.openxmlformats.org/officeDocument/2006/relationships/slideLayout" Target="../slideLayouts/slideLayout2.xml"/><Relationship Id="rId4" Type="http://schemas.openxmlformats.org/officeDocument/2006/relationships/image" Target="../media/image21.emf"/><Relationship Id="rId3" Type="http://schemas.openxmlformats.org/officeDocument/2006/relationships/oleObject" Target="../embeddings/oleObject8.bin"/><Relationship Id="rId2" Type="http://schemas.openxmlformats.org/officeDocument/2006/relationships/image" Target="../media/image20.emf"/><Relationship Id="rId1" Type="http://schemas.openxmlformats.org/officeDocument/2006/relationships/oleObject" Target="../embeddings/oleObject7.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vmlDrawing" Target="../drawings/vmlDrawing6.vml"/><Relationship Id="rId3" Type="http://schemas.openxmlformats.org/officeDocument/2006/relationships/slideLayout" Target="../slideLayouts/slideLayout2.xml"/><Relationship Id="rId2" Type="http://schemas.openxmlformats.org/officeDocument/2006/relationships/image" Target="../media/image23.emf"/><Relationship Id="rId1" Type="http://schemas.openxmlformats.org/officeDocument/2006/relationships/oleObject" Target="../embeddings/oleObject9.bin"/></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Title 1"/>
          <p:cNvSpPr>
            <a:spLocks noGrp="1"/>
          </p:cNvSpPr>
          <p:nvPr>
            <p:ph type="ctrTitle"/>
          </p:nvPr>
        </p:nvSpPr>
        <p:spPr>
          <a:xfrm>
            <a:off x="467995" y="310515"/>
            <a:ext cx="8207375" cy="1281430"/>
          </a:xfrm>
          <a:ln/>
        </p:spPr>
        <p:txBody>
          <a:bodyPr vert="horz" wrap="square" lIns="91440" tIns="45720" rIns="91440" bIns="45720" anchor="ctr"/>
          <a:p>
            <a:pPr algn="ctr" eaLnBrk="1" hangingPunct="1">
              <a:buClrTx/>
              <a:buSzTx/>
              <a:buFontTx/>
            </a:pPr>
            <a:r>
              <a:rPr lang="en-US"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mbria" panose="02040503050406030204" charset="0"/>
                <a:cs typeface="Cambria" panose="02040503050406030204" charset="0"/>
              </a:rPr>
              <a:t>JCT College of Engineering &amp; Technology , Pichanur, Coimbatore -641105</a:t>
            </a:r>
            <a:r>
              <a:rPr lang="en-US"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endParaRPr lang="en-US"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 name="Subtitle 2"/>
          <p:cNvSpPr>
            <a:spLocks noGrp="1"/>
          </p:cNvSpPr>
          <p:nvPr>
            <p:ph type="subTitle" idx="1"/>
          </p:nvPr>
        </p:nvSpPr>
        <p:spPr>
          <a:xfrm>
            <a:off x="554990" y="2426970"/>
            <a:ext cx="8212455" cy="4019550"/>
          </a:xfrm>
        </p:spPr>
        <p:txBody>
          <a:bodyPr vert="horz" wrap="square" lIns="91440" tIns="45720" rIns="91440" bIns="45720" numCol="1" rtlCol="0" anchor="t" anchorCtr="0" compatLnSpc="1">
            <a:normAutofit/>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3200" b="1" i="0" u="none" strike="noStrike" kern="1200" cap="none" spc="0" normalizeH="0" baseline="0" noProof="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uLnTx/>
                <a:uFillTx/>
                <a:latin typeface="Cambria" panose="02040503050406030204" charset="0"/>
                <a:ea typeface="+mn-ea"/>
                <a:cs typeface="Cambria" panose="02040503050406030204" charset="0"/>
              </a:rPr>
              <a:t>Electron Devices and Circuits </a:t>
            </a:r>
            <a:endParaRPr kumimoji="0" lang="en-US" sz="3200" b="1" i="0" u="none" strike="noStrike" kern="1200" cap="none" spc="0" normalizeH="0" baseline="0" noProof="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uLnTx/>
              <a:uFillTx/>
              <a:latin typeface="Cambria" panose="02040503050406030204" charset="0"/>
              <a:ea typeface="+mn-ea"/>
              <a:cs typeface="Cambria" panose="0204050305040603020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en-US" sz="3200" b="0" i="0" u="none" strike="noStrike" kern="1200" cap="none" spc="0" normalizeH="0" baseline="0" noProof="0" dirty="0" smtClean="0">
              <a:ln>
                <a:noFill/>
              </a:ln>
              <a:solidFill>
                <a:schemeClr val="tx1"/>
              </a:solidFill>
              <a:effectLst/>
              <a:uLnTx/>
              <a:uFillTx/>
              <a:latin typeface="Cambria" panose="02040503050406030204" charset="0"/>
              <a:ea typeface="+mn-ea"/>
              <a:cs typeface="Cambria" panose="0204050305040603020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3200" b="0" i="0" u="none" strike="noStrike" kern="1200" cap="none" spc="0" normalizeH="0" baseline="0" noProof="0" dirty="0" smtClean="0">
                <a:ln>
                  <a:noFill/>
                </a:ln>
                <a:solidFill>
                  <a:schemeClr val="tx1"/>
                </a:solidFill>
                <a:effectLst/>
                <a:uLnTx/>
                <a:uFillTx/>
                <a:latin typeface="Cambria" panose="02040503050406030204" charset="0"/>
                <a:ea typeface="+mn-ea"/>
                <a:cs typeface="Cambria" panose="02040503050406030204" charset="0"/>
              </a:rPr>
              <a:t>Faculty Name : J.Priyadharshni</a:t>
            </a:r>
            <a:endParaRPr kumimoji="0" lang="en-US" sz="3200" b="0" i="0" u="none" strike="noStrike" kern="1200" cap="none" spc="0" normalizeH="0" baseline="0" noProof="0" dirty="0" smtClean="0">
              <a:ln>
                <a:noFill/>
              </a:ln>
              <a:solidFill>
                <a:schemeClr val="tx1"/>
              </a:solidFill>
              <a:effectLst/>
              <a:uLnTx/>
              <a:uFillTx/>
              <a:latin typeface="Cambria" panose="02040503050406030204" charset="0"/>
              <a:ea typeface="+mn-ea"/>
              <a:cs typeface="Cambria" panose="0204050305040603020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3200" b="0" i="0" u="none" strike="noStrike" kern="1200" cap="none" spc="0" normalizeH="0" baseline="0" noProof="0" dirty="0" smtClean="0">
                <a:ln>
                  <a:noFill/>
                </a:ln>
                <a:solidFill>
                  <a:schemeClr val="tx1"/>
                </a:solidFill>
                <a:effectLst/>
                <a:uLnTx/>
                <a:uFillTx/>
                <a:latin typeface="Cambria" panose="02040503050406030204" charset="0"/>
                <a:ea typeface="+mn-ea"/>
                <a:cs typeface="Cambria" panose="02040503050406030204" charset="0"/>
              </a:rPr>
              <a:t>Designation    : Assistant Professor</a:t>
            </a:r>
            <a:endParaRPr kumimoji="0" lang="en-US" sz="3200" b="0" i="0" u="none" strike="noStrike" kern="1200" cap="none" spc="0" normalizeH="0" baseline="0" noProof="0" dirty="0" smtClean="0">
              <a:ln>
                <a:noFill/>
              </a:ln>
              <a:solidFill>
                <a:schemeClr val="tx1"/>
              </a:solidFill>
              <a:effectLst/>
              <a:uLnTx/>
              <a:uFillTx/>
              <a:latin typeface="Cambria" panose="02040503050406030204" charset="0"/>
              <a:ea typeface="+mn-ea"/>
              <a:cs typeface="Cambria" panose="0204050305040603020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3200" b="0" i="0" u="none" strike="noStrike" kern="1200" cap="none" spc="0" normalizeH="0" baseline="0" noProof="0" dirty="0" smtClean="0">
                <a:ln>
                  <a:noFill/>
                </a:ln>
                <a:solidFill>
                  <a:schemeClr val="tx1"/>
                </a:solidFill>
                <a:effectLst/>
                <a:uLnTx/>
                <a:uFillTx/>
                <a:latin typeface="Cambria" panose="02040503050406030204" charset="0"/>
                <a:ea typeface="+mn-ea"/>
                <a:cs typeface="Cambria" panose="02040503050406030204" charset="0"/>
              </a:rPr>
              <a:t>Year/Sem        : II/III</a:t>
            </a:r>
            <a:endParaRPr kumimoji="0" lang="en-US" sz="3200" b="0" i="0" u="none" strike="noStrike" kern="1200" cap="none" spc="0" normalizeH="0" baseline="0" noProof="0" dirty="0" smtClean="0">
              <a:ln>
                <a:noFill/>
              </a:ln>
              <a:solidFill>
                <a:schemeClr val="tx1"/>
              </a:solidFill>
              <a:effectLst/>
              <a:uLnTx/>
              <a:uFillTx/>
              <a:latin typeface="Cambria" panose="02040503050406030204" charset="0"/>
              <a:ea typeface="+mn-ea"/>
              <a:cs typeface="Cambria" panose="0204050305040603020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3200" b="0" i="0" u="none" strike="noStrike" kern="1200" cap="none" spc="0" normalizeH="0" baseline="0" noProof="0" dirty="0" smtClean="0">
                <a:ln>
                  <a:noFill/>
                </a:ln>
                <a:solidFill>
                  <a:schemeClr val="tx1"/>
                </a:solidFill>
                <a:effectLst/>
                <a:uLnTx/>
                <a:uFillTx/>
                <a:latin typeface="Cambria" panose="02040503050406030204" charset="0"/>
                <a:ea typeface="+mn-ea"/>
                <a:cs typeface="Cambria" panose="02040503050406030204" charset="0"/>
              </a:rPr>
              <a:t>Dept                  : EEE</a:t>
            </a:r>
            <a:endParaRPr kumimoji="0" lang="en-US" sz="3200" b="0" i="0" u="none" strike="noStrike" kern="1200" cap="none" spc="0" normalizeH="0" baseline="0" noProof="0" dirty="0" smtClean="0">
              <a:ln>
                <a:noFill/>
              </a:ln>
              <a:solidFill>
                <a:schemeClr val="tx1"/>
              </a:solidFill>
              <a:effectLst/>
              <a:uLnTx/>
              <a:uFillTx/>
              <a:latin typeface="Cambria" panose="02040503050406030204" charset="0"/>
              <a:ea typeface="+mn-ea"/>
              <a:cs typeface="Cambria" panose="02040503050406030204" charset="0"/>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Rectangle 2"/>
          <p:cNvSpPr txBox="1">
            <a:spLocks noChangeArrowheads="1"/>
          </p:cNvSpPr>
          <p:nvPr/>
        </p:nvSpPr>
        <p:spPr bwMode="auto">
          <a:xfrm>
            <a:off x="827088" y="381000"/>
            <a:ext cx="7772400" cy="1143000"/>
          </a:xfrm>
          <a:prstGeom prst="rect">
            <a:avLst/>
          </a:prstGeom>
          <a:noFill/>
          <a:ln w="9525">
            <a:noFill/>
            <a:miter lim="800000"/>
          </a:ln>
        </p:spPr>
        <p:txBody>
          <a:bodyPr anchor="ctr"/>
          <a:lstStyle/>
          <a:p>
            <a:pPr marL="0" marR="0" lvl="1" indent="0" algn="ctr" defTabSz="914400" rtl="0" eaLnBrk="1" fontAlgn="base" latinLnBrk="0" hangingPunct="1">
              <a:lnSpc>
                <a:spcPct val="100000"/>
              </a:lnSpc>
              <a:spcBef>
                <a:spcPct val="0"/>
              </a:spcBef>
              <a:spcAft>
                <a:spcPct val="0"/>
              </a:spcAft>
              <a:buClrTx/>
              <a:buSzTx/>
              <a:buFontTx/>
              <a:buNone/>
              <a:defRPr/>
            </a:pPr>
            <a:r>
              <a:rPr kumimoji="0" lang="en-US" sz="2800" b="0" i="0" u="none" strike="noStrike" kern="0" cap="none" spc="0" normalizeH="0" baseline="0" noProof="0" dirty="0">
                <a:ln>
                  <a:noFill/>
                </a:ln>
                <a:solidFill>
                  <a:srgbClr val="808080"/>
                </a:solidFill>
                <a:effectLst/>
                <a:uLnTx/>
                <a:uFillTx/>
                <a:latin typeface="+mj-lt"/>
                <a:ea typeface="+mj-ea"/>
                <a:cs typeface="+mj-cs"/>
              </a:rPr>
              <a:t>PN Junction</a:t>
            </a:r>
            <a:br>
              <a:rPr kumimoji="0" lang="en-US" sz="1800" b="0" i="0" u="none" strike="noStrike" kern="0" cap="none" spc="0" normalizeH="0" baseline="0" noProof="0" dirty="0">
                <a:ln>
                  <a:noFill/>
                </a:ln>
                <a:solidFill>
                  <a:schemeClr val="bg1">
                    <a:lumMod val="50000"/>
                  </a:schemeClr>
                </a:solidFill>
                <a:effectLst/>
                <a:uLnTx/>
                <a:uFillTx/>
                <a:latin typeface="Arial Black" panose="020B0A04020102020204" pitchFamily="34" charset="0"/>
                <a:ea typeface="+mn-ea"/>
                <a:cs typeface="+mn-cs"/>
              </a:rPr>
            </a:br>
            <a:endParaRPr kumimoji="0" lang="en-US" sz="2800" b="0" i="0" u="none" strike="noStrike" kern="0" cap="none" spc="0" normalizeH="0" baseline="0" noProof="0" dirty="0">
              <a:ln>
                <a:noFill/>
              </a:ln>
              <a:solidFill>
                <a:srgbClr val="808080"/>
              </a:solidFill>
              <a:effectLst/>
              <a:uLnTx/>
              <a:uFillTx/>
              <a:latin typeface="Arial Black" panose="020B0A04020102020204" pitchFamily="34" charset="0"/>
              <a:ea typeface="+mn-ea"/>
              <a:cs typeface="+mn-cs"/>
            </a:endParaRPr>
          </a:p>
        </p:txBody>
      </p:sp>
      <p:pic>
        <p:nvPicPr>
          <p:cNvPr id="29699" name="Picture 2"/>
          <p:cNvPicPr>
            <a:picLocks noChangeAspect="1"/>
          </p:cNvPicPr>
          <p:nvPr/>
        </p:nvPicPr>
        <p:blipFill>
          <a:blip r:embed="rId1"/>
          <a:srcRect b="30289"/>
          <a:stretch>
            <a:fillRect/>
          </a:stretch>
        </p:blipFill>
        <p:spPr>
          <a:xfrm>
            <a:off x="827088" y="2484438"/>
            <a:ext cx="4278312" cy="3059112"/>
          </a:xfrm>
          <a:prstGeom prst="rect">
            <a:avLst/>
          </a:prstGeom>
          <a:noFill/>
          <a:ln w="9525">
            <a:noFill/>
          </a:ln>
        </p:spPr>
      </p:pic>
      <p:sp>
        <p:nvSpPr>
          <p:cNvPr id="29700" name="Rectangle 5"/>
          <p:cNvSpPr/>
          <p:nvPr/>
        </p:nvSpPr>
        <p:spPr>
          <a:xfrm>
            <a:off x="625475" y="1155700"/>
            <a:ext cx="7974013" cy="923925"/>
          </a:xfrm>
          <a:prstGeom prst="rect">
            <a:avLst/>
          </a:prstGeom>
          <a:noFill/>
          <a:ln w="9525">
            <a:noFill/>
          </a:ln>
        </p:spPr>
        <p:txBody>
          <a:bodyPr>
            <a:spAutoFit/>
          </a:bodyPr>
          <a:p>
            <a:r>
              <a:rPr dirty="0">
                <a:latin typeface="Calibri" panose="020F0502020204030204" pitchFamily="34" charset="0"/>
              </a:rPr>
              <a:t>Although P-type material has holes in excess and N-type material has a number of free conduction electron however the net number of proton and electron are equal in each individual material keeping it just neutral.</a:t>
            </a:r>
            <a:endParaRPr dirty="0">
              <a:latin typeface="Calibri" panose="020F0502020204030204" pitchFamily="34" charset="0"/>
            </a:endParaRPr>
          </a:p>
        </p:txBody>
      </p:sp>
      <p:sp>
        <p:nvSpPr>
          <p:cNvPr id="29701" name="Rectangle 8"/>
          <p:cNvSpPr/>
          <p:nvPr/>
        </p:nvSpPr>
        <p:spPr>
          <a:xfrm>
            <a:off x="4862513" y="2663825"/>
            <a:ext cx="3987800" cy="2308225"/>
          </a:xfrm>
          <a:prstGeom prst="rect">
            <a:avLst/>
          </a:prstGeom>
          <a:noFill/>
          <a:ln w="9525">
            <a:noFill/>
          </a:ln>
        </p:spPr>
        <p:txBody>
          <a:bodyPr>
            <a:spAutoFit/>
          </a:bodyPr>
          <a:p>
            <a:r>
              <a:rPr dirty="0">
                <a:latin typeface="Calibri" panose="020F0502020204030204" pitchFamily="34" charset="0"/>
              </a:rPr>
              <a:t>The basic silicon structure at the instant of junction formation showing only the majority and minority carriers. </a:t>
            </a:r>
            <a:endParaRPr dirty="0">
              <a:latin typeface="Calibri" panose="020F0502020204030204" pitchFamily="34" charset="0"/>
            </a:endParaRPr>
          </a:p>
          <a:p>
            <a:endParaRPr dirty="0">
              <a:latin typeface="Calibri" panose="020F0502020204030204" pitchFamily="34" charset="0"/>
            </a:endParaRPr>
          </a:p>
          <a:p>
            <a:r>
              <a:rPr dirty="0">
                <a:latin typeface="Calibri" panose="020F0502020204030204" pitchFamily="34" charset="0"/>
              </a:rPr>
              <a:t>Free electrons in the </a:t>
            </a:r>
            <a:r>
              <a:rPr i="1" dirty="0">
                <a:latin typeface="Calibri" panose="020F0502020204030204" pitchFamily="34" charset="0"/>
              </a:rPr>
              <a:t>n region near the pn junction begin to diffuse across the </a:t>
            </a:r>
            <a:r>
              <a:rPr dirty="0">
                <a:latin typeface="Calibri" panose="020F0502020204030204" pitchFamily="34" charset="0"/>
              </a:rPr>
              <a:t>junction and fall into holes near the junction in the </a:t>
            </a:r>
            <a:r>
              <a:rPr i="1" dirty="0">
                <a:latin typeface="Calibri" panose="020F0502020204030204" pitchFamily="34" charset="0"/>
              </a:rPr>
              <a:t>p region.</a:t>
            </a:r>
            <a:endParaRPr lang="sv-SE" altLang="x-none" dirty="0">
              <a:latin typeface="Calibri" panose="020F0502020204030204" pitchFamily="34" charset="0"/>
            </a:endParaRPr>
          </a:p>
        </p:txBody>
      </p:sp>
      <p:sp>
        <p:nvSpPr>
          <p:cNvPr id="2" name="Slide Number Placeholder 1"/>
          <p:cNvSpPr txBox="1">
            <a:spLocks noGrp="1"/>
          </p:cNvSpPr>
          <p:nvPr>
            <p:ph type="sldNum" sz="quarter" idx="12"/>
          </p:nvPr>
        </p:nvSpPr>
        <p:spPr>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eaLnBrk="1" hangingPunct="1">
              <a:buNone/>
            </a:pPr>
            <a:fld id="{9A0DB2DC-4C9A-4742-B13C-FB6460FD3503}" type="slidenum">
              <a:rPr lang="sv-SE" altLang="x-none" sz="1200" dirty="0">
                <a:solidFill>
                  <a:srgbClr val="898989"/>
                </a:solidFill>
                <a:latin typeface="Calibri" panose="020F0502020204030204" pitchFamily="34" charset="0"/>
              </a:rPr>
            </a:fld>
            <a:endParaRPr lang="sv-SE" altLang="x-none" sz="1200" dirty="0">
              <a:solidFill>
                <a:srgbClr val="898989"/>
              </a:solidFill>
              <a:latin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Rectangle 2"/>
          <p:cNvSpPr txBox="1">
            <a:spLocks noChangeArrowheads="1"/>
          </p:cNvSpPr>
          <p:nvPr/>
        </p:nvSpPr>
        <p:spPr bwMode="auto">
          <a:xfrm>
            <a:off x="827088" y="381000"/>
            <a:ext cx="7772400" cy="1143000"/>
          </a:xfrm>
          <a:prstGeom prst="rect">
            <a:avLst/>
          </a:prstGeom>
          <a:noFill/>
          <a:ln w="9525">
            <a:noFill/>
            <a:miter lim="800000"/>
          </a:ln>
        </p:spPr>
        <p:txBody>
          <a:bodyPr anchor="ctr"/>
          <a:lstStyle/>
          <a:p>
            <a:pPr marL="0" marR="0" lvl="1" indent="0" algn="ctr" defTabSz="914400" rtl="0" eaLnBrk="1" fontAlgn="base" latinLnBrk="0" hangingPunct="1">
              <a:lnSpc>
                <a:spcPct val="100000"/>
              </a:lnSpc>
              <a:spcBef>
                <a:spcPct val="0"/>
              </a:spcBef>
              <a:spcAft>
                <a:spcPct val="0"/>
              </a:spcAft>
              <a:buClrTx/>
              <a:buSzTx/>
              <a:buFontTx/>
              <a:buNone/>
              <a:defRPr/>
            </a:pPr>
            <a:r>
              <a:rPr kumimoji="0" lang="en-US" sz="2800" b="0" i="0" u="none" strike="noStrike" kern="0" cap="none" spc="0" normalizeH="0" baseline="0" noProof="0" dirty="0">
                <a:ln>
                  <a:noFill/>
                </a:ln>
                <a:solidFill>
                  <a:srgbClr val="808080"/>
                </a:solidFill>
                <a:effectLst/>
                <a:uLnTx/>
                <a:uFillTx/>
                <a:latin typeface="+mj-lt"/>
                <a:ea typeface="+mj-ea"/>
                <a:cs typeface="+mj-cs"/>
              </a:rPr>
              <a:t>PN Junction</a:t>
            </a:r>
            <a:br>
              <a:rPr kumimoji="0" lang="en-US" sz="1800" b="0" i="0" u="none" strike="noStrike" kern="0" cap="none" spc="0" normalizeH="0" baseline="0" noProof="0" dirty="0">
                <a:ln>
                  <a:noFill/>
                </a:ln>
                <a:solidFill>
                  <a:schemeClr val="bg1">
                    <a:lumMod val="50000"/>
                  </a:schemeClr>
                </a:solidFill>
                <a:effectLst/>
                <a:uLnTx/>
                <a:uFillTx/>
                <a:latin typeface="Arial Black" panose="020B0A04020102020204" pitchFamily="34" charset="0"/>
                <a:ea typeface="+mn-ea"/>
                <a:cs typeface="+mn-cs"/>
              </a:rPr>
            </a:br>
            <a:endParaRPr kumimoji="0" lang="en-US" sz="2800" b="0" i="0" u="none" strike="noStrike" kern="0" cap="none" spc="0" normalizeH="0" baseline="0" noProof="0" dirty="0">
              <a:ln>
                <a:noFill/>
              </a:ln>
              <a:solidFill>
                <a:srgbClr val="808080"/>
              </a:solidFill>
              <a:effectLst/>
              <a:uLnTx/>
              <a:uFillTx/>
              <a:latin typeface="Arial Black" panose="020B0A04020102020204" pitchFamily="34" charset="0"/>
              <a:ea typeface="+mn-ea"/>
              <a:cs typeface="+mn-cs"/>
            </a:endParaRPr>
          </a:p>
        </p:txBody>
      </p:sp>
      <p:pic>
        <p:nvPicPr>
          <p:cNvPr id="30723" name="Picture 3"/>
          <p:cNvPicPr>
            <a:picLocks noChangeAspect="1"/>
          </p:cNvPicPr>
          <p:nvPr/>
        </p:nvPicPr>
        <p:blipFill>
          <a:blip r:embed="rId1"/>
          <a:srcRect b="30112"/>
          <a:stretch>
            <a:fillRect/>
          </a:stretch>
        </p:blipFill>
        <p:spPr>
          <a:xfrm>
            <a:off x="666750" y="1911350"/>
            <a:ext cx="3543300" cy="2851150"/>
          </a:xfrm>
          <a:prstGeom prst="rect">
            <a:avLst/>
          </a:prstGeom>
          <a:noFill/>
          <a:ln w="9525">
            <a:noFill/>
          </a:ln>
        </p:spPr>
      </p:pic>
      <p:sp>
        <p:nvSpPr>
          <p:cNvPr id="30724" name="Rectangle 7"/>
          <p:cNvSpPr/>
          <p:nvPr/>
        </p:nvSpPr>
        <p:spPr>
          <a:xfrm>
            <a:off x="4364038" y="1911350"/>
            <a:ext cx="3960812" cy="3694113"/>
          </a:xfrm>
          <a:prstGeom prst="rect">
            <a:avLst/>
          </a:prstGeom>
          <a:noFill/>
          <a:ln w="9525">
            <a:noFill/>
          </a:ln>
        </p:spPr>
        <p:txBody>
          <a:bodyPr>
            <a:spAutoFit/>
          </a:bodyPr>
          <a:p>
            <a:r>
              <a:rPr dirty="0">
                <a:latin typeface="Calibri" panose="020F0502020204030204" pitchFamily="34" charset="0"/>
              </a:rPr>
              <a:t>For every electron that diffuses across the junction and</a:t>
            </a:r>
            <a:endParaRPr dirty="0">
              <a:latin typeface="Calibri" panose="020F0502020204030204" pitchFamily="34" charset="0"/>
            </a:endParaRPr>
          </a:p>
          <a:p>
            <a:r>
              <a:rPr dirty="0">
                <a:latin typeface="Calibri" panose="020F0502020204030204" pitchFamily="34" charset="0"/>
              </a:rPr>
              <a:t>combines with a hole, a positive charge is left in the </a:t>
            </a:r>
            <a:r>
              <a:rPr i="1" dirty="0">
                <a:latin typeface="Calibri" panose="020F0502020204030204" pitchFamily="34" charset="0"/>
              </a:rPr>
              <a:t>n region </a:t>
            </a:r>
            <a:r>
              <a:rPr dirty="0">
                <a:latin typeface="Calibri" panose="020F0502020204030204" pitchFamily="34" charset="0"/>
              </a:rPr>
              <a:t>and a negative charge is created in the </a:t>
            </a:r>
            <a:r>
              <a:rPr i="1" dirty="0">
                <a:latin typeface="Calibri" panose="020F0502020204030204" pitchFamily="34" charset="0"/>
              </a:rPr>
              <a:t>p region, forming a </a:t>
            </a:r>
            <a:r>
              <a:rPr dirty="0">
                <a:latin typeface="Calibri" panose="020F0502020204030204" pitchFamily="34" charset="0"/>
              </a:rPr>
              <a:t>barrier potential. </a:t>
            </a:r>
            <a:endParaRPr dirty="0">
              <a:latin typeface="Calibri" panose="020F0502020204030204" pitchFamily="34" charset="0"/>
            </a:endParaRPr>
          </a:p>
          <a:p>
            <a:endParaRPr dirty="0">
              <a:latin typeface="Calibri" panose="020F0502020204030204" pitchFamily="34" charset="0"/>
            </a:endParaRPr>
          </a:p>
          <a:p>
            <a:r>
              <a:rPr dirty="0">
                <a:latin typeface="Calibri" panose="020F0502020204030204" pitchFamily="34" charset="0"/>
              </a:rPr>
              <a:t>This action continues until the voltage of the barrier repels further diffusion. </a:t>
            </a:r>
            <a:endParaRPr dirty="0">
              <a:latin typeface="Calibri" panose="020F0502020204030204" pitchFamily="34" charset="0"/>
            </a:endParaRPr>
          </a:p>
          <a:p>
            <a:endParaRPr dirty="0">
              <a:latin typeface="Calibri" panose="020F0502020204030204" pitchFamily="34" charset="0"/>
            </a:endParaRPr>
          </a:p>
          <a:p>
            <a:r>
              <a:rPr dirty="0">
                <a:latin typeface="Calibri" panose="020F0502020204030204" pitchFamily="34" charset="0"/>
              </a:rPr>
              <a:t>The blue arrows between the positive and negative charges in the depletion region </a:t>
            </a:r>
            <a:r>
              <a:rPr lang="sv-SE" altLang="x-none" dirty="0">
                <a:latin typeface="Calibri" panose="020F0502020204030204" pitchFamily="34" charset="0"/>
              </a:rPr>
              <a:t>represent the electric field.</a:t>
            </a:r>
            <a:endParaRPr lang="sv-SE" altLang="x-none" dirty="0">
              <a:latin typeface="Calibri" panose="020F0502020204030204" pitchFamily="34" charset="0"/>
            </a:endParaRPr>
          </a:p>
        </p:txBody>
      </p:sp>
      <p:sp>
        <p:nvSpPr>
          <p:cNvPr id="2" name="Slide Number Placeholder 1"/>
          <p:cNvSpPr txBox="1">
            <a:spLocks noGrp="1"/>
          </p:cNvSpPr>
          <p:nvPr>
            <p:ph type="sldNum" sz="quarter" idx="12"/>
          </p:nvPr>
        </p:nvSpPr>
        <p:spPr>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eaLnBrk="1" hangingPunct="1">
              <a:buNone/>
            </a:pPr>
            <a:fld id="{9A0DB2DC-4C9A-4742-B13C-FB6460FD3503}" type="slidenum">
              <a:rPr lang="sv-SE" altLang="x-none" sz="1200" dirty="0">
                <a:solidFill>
                  <a:srgbClr val="898989"/>
                </a:solidFill>
                <a:latin typeface="Calibri" panose="020F0502020204030204" pitchFamily="34" charset="0"/>
              </a:rPr>
            </a:fld>
            <a:endParaRPr lang="sv-SE" altLang="x-none" sz="1200" dirty="0">
              <a:solidFill>
                <a:srgbClr val="898989"/>
              </a:solidFill>
              <a:latin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Rectangle 2"/>
          <p:cNvSpPr txBox="1">
            <a:spLocks noChangeArrowheads="1"/>
          </p:cNvSpPr>
          <p:nvPr/>
        </p:nvSpPr>
        <p:spPr bwMode="auto">
          <a:xfrm>
            <a:off x="827088" y="381000"/>
            <a:ext cx="7772400" cy="1143000"/>
          </a:xfrm>
          <a:prstGeom prst="rect">
            <a:avLst/>
          </a:prstGeom>
          <a:noFill/>
          <a:ln w="9525">
            <a:noFill/>
            <a:miter lim="800000"/>
          </a:ln>
        </p:spPr>
        <p:txBody>
          <a:bodyPr anchor="ctr"/>
          <a:lstStyle/>
          <a:p>
            <a:pPr marL="0" marR="0" lvl="1" indent="0" algn="ctr" defTabSz="914400" rtl="0" eaLnBrk="1" fontAlgn="base" latinLnBrk="0" hangingPunct="1">
              <a:lnSpc>
                <a:spcPct val="100000"/>
              </a:lnSpc>
              <a:spcBef>
                <a:spcPct val="0"/>
              </a:spcBef>
              <a:spcAft>
                <a:spcPct val="0"/>
              </a:spcAft>
              <a:buClrTx/>
              <a:buSzTx/>
              <a:buFontTx/>
              <a:buNone/>
              <a:defRPr/>
            </a:pPr>
            <a:r>
              <a:rPr kumimoji="0" lang="en-US" sz="2800" b="0" i="0" u="none" strike="noStrike" kern="0" cap="none" spc="0" normalizeH="0" baseline="0" noProof="0" dirty="0">
                <a:ln>
                  <a:noFill/>
                </a:ln>
                <a:solidFill>
                  <a:srgbClr val="808080"/>
                </a:solidFill>
                <a:effectLst/>
                <a:uLnTx/>
                <a:uFillTx/>
                <a:latin typeface="+mj-lt"/>
                <a:ea typeface="+mj-ea"/>
                <a:cs typeface="+mj-cs"/>
              </a:rPr>
              <a:t>Energy band and potential barrier</a:t>
            </a:r>
            <a:br>
              <a:rPr kumimoji="0" lang="en-US" sz="1800" b="0" i="0" u="none" strike="noStrike" kern="0" cap="none" spc="0" normalizeH="0" baseline="0" noProof="0" dirty="0">
                <a:ln>
                  <a:noFill/>
                </a:ln>
                <a:solidFill>
                  <a:schemeClr val="bg1">
                    <a:lumMod val="50000"/>
                  </a:schemeClr>
                </a:solidFill>
                <a:effectLst/>
                <a:uLnTx/>
                <a:uFillTx/>
                <a:latin typeface="Arial Black" panose="020B0A04020102020204" pitchFamily="34" charset="0"/>
                <a:ea typeface="+mn-ea"/>
                <a:cs typeface="+mn-cs"/>
              </a:rPr>
            </a:br>
            <a:endParaRPr kumimoji="0" lang="en-US" sz="2800" b="0" i="0" u="none" strike="noStrike" kern="0" cap="none" spc="0" normalizeH="0" baseline="0" noProof="0" dirty="0">
              <a:ln>
                <a:noFill/>
              </a:ln>
              <a:solidFill>
                <a:srgbClr val="808080"/>
              </a:solidFill>
              <a:effectLst/>
              <a:uLnTx/>
              <a:uFillTx/>
              <a:latin typeface="Arial Black" panose="020B0A04020102020204" pitchFamily="34" charset="0"/>
              <a:ea typeface="+mn-ea"/>
              <a:cs typeface="+mn-cs"/>
            </a:endParaRPr>
          </a:p>
        </p:txBody>
      </p:sp>
      <p:pic>
        <p:nvPicPr>
          <p:cNvPr id="31747" name="Picture 2"/>
          <p:cNvPicPr>
            <a:picLocks noChangeAspect="1"/>
          </p:cNvPicPr>
          <p:nvPr/>
        </p:nvPicPr>
        <p:blipFill>
          <a:blip r:embed="rId1"/>
          <a:stretch>
            <a:fillRect/>
          </a:stretch>
        </p:blipFill>
        <p:spPr>
          <a:xfrm>
            <a:off x="1125538" y="2033588"/>
            <a:ext cx="7473950" cy="2760662"/>
          </a:xfrm>
          <a:prstGeom prst="rect">
            <a:avLst/>
          </a:prstGeom>
          <a:noFill/>
          <a:ln w="9525">
            <a:noFill/>
          </a:ln>
        </p:spPr>
      </p:pic>
      <p:sp>
        <p:nvSpPr>
          <p:cNvPr id="2" name="Slide Number Placeholder 1"/>
          <p:cNvSpPr txBox="1">
            <a:spLocks noGrp="1"/>
          </p:cNvSpPr>
          <p:nvPr>
            <p:ph type="sldNum" sz="quarter" idx="12"/>
          </p:nvPr>
        </p:nvSpPr>
        <p:spPr>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eaLnBrk="1" hangingPunct="1">
              <a:buNone/>
            </a:pPr>
            <a:fld id="{9A0DB2DC-4C9A-4742-B13C-FB6460FD3503}" type="slidenum">
              <a:rPr lang="sv-SE" altLang="x-none" sz="1200" dirty="0">
                <a:solidFill>
                  <a:srgbClr val="898989"/>
                </a:solidFill>
                <a:latin typeface="Calibri" panose="020F0502020204030204" pitchFamily="34" charset="0"/>
              </a:rPr>
            </a:fld>
            <a:endParaRPr lang="sv-SE" altLang="x-none" sz="1200" dirty="0">
              <a:solidFill>
                <a:srgbClr val="898989"/>
              </a:solidFill>
              <a:latin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7" name="Rectangle 2"/>
          <p:cNvSpPr>
            <a:spLocks noGrp="1"/>
          </p:cNvSpPr>
          <p:nvPr>
            <p:ph type="title"/>
          </p:nvPr>
        </p:nvSpPr>
        <p:spPr>
          <a:ln/>
        </p:spPr>
        <p:txBody>
          <a:bodyPr vert="horz" wrap="square" lIns="91440" tIns="45720" rIns="91440" bIns="45720" anchor="ctr"/>
          <a:p>
            <a:pPr eaLnBrk="1" hangingPunct="1"/>
            <a:r>
              <a:rPr dirty="0"/>
              <a:t>Diodes</a:t>
            </a:r>
            <a:endParaRPr dirty="0"/>
          </a:p>
        </p:txBody>
      </p:sp>
      <p:sp>
        <p:nvSpPr>
          <p:cNvPr id="1028" name="Rectangle 3"/>
          <p:cNvSpPr>
            <a:spLocks noGrp="1"/>
          </p:cNvSpPr>
          <p:nvPr>
            <p:ph idx="1"/>
          </p:nvPr>
        </p:nvSpPr>
        <p:spPr>
          <a:xfrm>
            <a:off x="685800" y="1763713"/>
            <a:ext cx="7772400" cy="4027487"/>
          </a:xfrm>
          <a:ln/>
        </p:spPr>
        <p:txBody>
          <a:bodyPr vert="horz" wrap="square" lIns="91440" tIns="45720" rIns="91440" bIns="45720" anchor="t"/>
          <a:p>
            <a:pPr eaLnBrk="1" hangingPunct="1">
              <a:buFont typeface="Wingdings" panose="05000000000000000000" pitchFamily="2" charset="2"/>
              <a:buChar char="v"/>
            </a:pPr>
            <a:r>
              <a:rPr sz="2000" dirty="0"/>
              <a:t>Diode, semiconductor material, such as silicon, in which half is doped as p-region and half is doped as n-region with a pn-junction in between. </a:t>
            </a:r>
            <a:endParaRPr sz="2000" dirty="0"/>
          </a:p>
          <a:p>
            <a:pPr eaLnBrk="1" hangingPunct="1">
              <a:buFont typeface="Wingdings" panose="05000000000000000000" pitchFamily="2" charset="2"/>
              <a:buChar char="v"/>
            </a:pPr>
            <a:endParaRPr sz="2000" dirty="0"/>
          </a:p>
          <a:p>
            <a:pPr eaLnBrk="1" hangingPunct="1">
              <a:buFont typeface="Wingdings" panose="05000000000000000000" pitchFamily="2" charset="2"/>
              <a:buChar char="v"/>
            </a:pPr>
            <a:r>
              <a:rPr sz="2000" dirty="0"/>
              <a:t>The p region is called </a:t>
            </a:r>
            <a:r>
              <a:rPr sz="2000" b="1" dirty="0"/>
              <a:t>anode </a:t>
            </a:r>
            <a:r>
              <a:rPr sz="2000" dirty="0"/>
              <a:t>and n type region is called </a:t>
            </a:r>
            <a:r>
              <a:rPr sz="2000" b="1" dirty="0"/>
              <a:t>cathode</a:t>
            </a:r>
            <a:r>
              <a:rPr sz="2800" b="1" dirty="0"/>
              <a:t>.</a:t>
            </a:r>
            <a:r>
              <a:rPr sz="2800" dirty="0"/>
              <a:t> </a:t>
            </a:r>
            <a:endParaRPr sz="2800" dirty="0"/>
          </a:p>
          <a:p>
            <a:pPr eaLnBrk="1" hangingPunct="1">
              <a:buFont typeface="Wingdings" panose="05000000000000000000" pitchFamily="2" charset="2"/>
              <a:buChar char="v"/>
            </a:pPr>
            <a:endParaRPr sz="2200" dirty="0"/>
          </a:p>
          <a:p>
            <a:pPr eaLnBrk="1" hangingPunct="1">
              <a:buFont typeface="Wingdings" panose="05000000000000000000" pitchFamily="2" charset="2"/>
              <a:buChar char="v"/>
            </a:pPr>
            <a:endParaRPr sz="2200" dirty="0"/>
          </a:p>
          <a:p>
            <a:pPr eaLnBrk="1" hangingPunct="1">
              <a:buFont typeface="Wingdings" panose="05000000000000000000" pitchFamily="2" charset="2"/>
              <a:buChar char="v"/>
            </a:pPr>
            <a:endParaRPr sz="2200" dirty="0"/>
          </a:p>
          <a:p>
            <a:pPr eaLnBrk="1" hangingPunct="1">
              <a:buFont typeface="Wingdings" panose="05000000000000000000" pitchFamily="2" charset="2"/>
              <a:buChar char="v"/>
            </a:pPr>
            <a:endParaRPr sz="2200" dirty="0"/>
          </a:p>
          <a:p>
            <a:pPr eaLnBrk="1" hangingPunct="1">
              <a:buFont typeface="Wingdings" panose="05000000000000000000" pitchFamily="2" charset="2"/>
              <a:buChar char="v"/>
            </a:pPr>
            <a:endParaRPr sz="2000" dirty="0"/>
          </a:p>
          <a:p>
            <a:pPr algn="just" eaLnBrk="1" hangingPunct="1">
              <a:buFont typeface="Wingdings" panose="05000000000000000000" pitchFamily="2" charset="2"/>
              <a:buChar char="v"/>
            </a:pPr>
            <a:endParaRPr sz="2200" dirty="0"/>
          </a:p>
          <a:p>
            <a:pPr algn="just" eaLnBrk="1" hangingPunct="1">
              <a:buFont typeface="Wingdings" panose="05000000000000000000" pitchFamily="2" charset="2"/>
              <a:buChar char="v"/>
            </a:pPr>
            <a:endParaRPr sz="2200" dirty="0"/>
          </a:p>
          <a:p>
            <a:pPr eaLnBrk="1" hangingPunct="1">
              <a:buChar char="•"/>
            </a:pPr>
            <a:endParaRPr dirty="0"/>
          </a:p>
          <a:p>
            <a:pPr eaLnBrk="1" hangingPunct="1">
              <a:buChar char="•"/>
            </a:pPr>
            <a:endParaRPr dirty="0"/>
          </a:p>
          <a:p>
            <a:pPr eaLnBrk="1" hangingPunct="1">
              <a:buChar char="•"/>
            </a:pPr>
            <a:endParaRPr dirty="0"/>
          </a:p>
          <a:p>
            <a:pPr eaLnBrk="1" hangingPunct="1">
              <a:buChar char="•"/>
            </a:pPr>
            <a:endParaRPr dirty="0"/>
          </a:p>
          <a:p>
            <a:pPr eaLnBrk="1" hangingPunct="1">
              <a:buChar char="•"/>
            </a:pPr>
            <a:endParaRPr dirty="0"/>
          </a:p>
          <a:p>
            <a:pPr eaLnBrk="1" hangingPunct="1">
              <a:buChar char="•"/>
            </a:pPr>
            <a:endParaRPr dirty="0"/>
          </a:p>
          <a:p>
            <a:pPr eaLnBrk="1" hangingPunct="1">
              <a:buChar char="•"/>
            </a:pPr>
            <a:endParaRPr dirty="0"/>
          </a:p>
          <a:p>
            <a:pPr eaLnBrk="1" hangingPunct="1">
              <a:buChar char="•"/>
            </a:pPr>
            <a:endParaRPr dirty="0"/>
          </a:p>
          <a:p>
            <a:pPr eaLnBrk="1" hangingPunct="1">
              <a:buChar char="•"/>
            </a:pPr>
            <a:endParaRPr dirty="0"/>
          </a:p>
          <a:p>
            <a:pPr eaLnBrk="1" hangingPunct="1">
              <a:buChar char="•"/>
            </a:pPr>
            <a:endParaRPr dirty="0"/>
          </a:p>
          <a:p>
            <a:pPr eaLnBrk="1" hangingPunct="1">
              <a:buChar char="•"/>
            </a:pPr>
            <a:endParaRPr dirty="0"/>
          </a:p>
        </p:txBody>
      </p:sp>
      <p:sp>
        <p:nvSpPr>
          <p:cNvPr id="1029" name="TextBox 6"/>
          <p:cNvSpPr txBox="1"/>
          <p:nvPr/>
        </p:nvSpPr>
        <p:spPr>
          <a:xfrm>
            <a:off x="6732588" y="4389438"/>
            <a:ext cx="1204912" cy="307975"/>
          </a:xfrm>
          <a:prstGeom prst="rect">
            <a:avLst/>
          </a:prstGeom>
          <a:noFill/>
          <a:ln w="9525">
            <a:noFill/>
          </a:ln>
        </p:spPr>
        <p:txBody>
          <a:bodyPr>
            <a:spAutoFit/>
          </a:bodyPr>
          <a:p>
            <a:r>
              <a:rPr sz="1400" dirty="0">
                <a:latin typeface="Calibri" panose="020F0502020204030204" pitchFamily="34" charset="0"/>
              </a:rPr>
              <a:t>Diode symbol</a:t>
            </a:r>
            <a:endParaRPr sz="1400" dirty="0">
              <a:latin typeface="Calibri" panose="020F0502020204030204" pitchFamily="34" charset="0"/>
            </a:endParaRPr>
          </a:p>
        </p:txBody>
      </p:sp>
      <p:graphicFrame>
        <p:nvGraphicFramePr>
          <p:cNvPr id="1026" name="Object 2"/>
          <p:cNvGraphicFramePr>
            <a:graphicFrameLocks noChangeAspect="1"/>
          </p:cNvGraphicFramePr>
          <p:nvPr/>
        </p:nvGraphicFramePr>
        <p:xfrm>
          <a:off x="1311275" y="4389438"/>
          <a:ext cx="1993900" cy="944562"/>
        </p:xfrm>
        <a:graphic>
          <a:graphicData uri="http://schemas.openxmlformats.org/presentationml/2006/ole">
            <mc:AlternateContent xmlns:mc="http://schemas.openxmlformats.org/markup-compatibility/2006">
              <mc:Choice xmlns:v="urn:schemas-microsoft-com:vml" Requires="v">
                <p:oleObj spid="_x0000_s3090" name="" r:id="rId1" imgW="2836545" imgH="1247140" progId="">
                  <p:embed/>
                </p:oleObj>
              </mc:Choice>
              <mc:Fallback>
                <p:oleObj name="" r:id="rId1" imgW="2836545" imgH="1247140" progId="">
                  <p:embed/>
                  <p:pic>
                    <p:nvPicPr>
                      <p:cNvPr id="0" name="Picture 3089"/>
                      <p:cNvPicPr/>
                      <p:nvPr/>
                    </p:nvPicPr>
                    <p:blipFill>
                      <a:blip r:embed="rId2"/>
                      <a:stretch>
                        <a:fillRect/>
                      </a:stretch>
                    </p:blipFill>
                    <p:spPr>
                      <a:xfrm>
                        <a:off x="1311275" y="4389438"/>
                        <a:ext cx="1993900" cy="944562"/>
                      </a:xfrm>
                      <a:prstGeom prst="rect">
                        <a:avLst/>
                      </a:prstGeom>
                      <a:noFill/>
                      <a:ln w="38100">
                        <a:noFill/>
                        <a:miter/>
                      </a:ln>
                    </p:spPr>
                  </p:pic>
                </p:oleObj>
              </mc:Fallback>
            </mc:AlternateContent>
          </a:graphicData>
        </a:graphic>
      </p:graphicFrame>
      <p:pic>
        <p:nvPicPr>
          <p:cNvPr id="1030" name="Picture 9" descr="File:Diode pinout en fr.svg"/>
          <p:cNvPicPr>
            <a:picLocks noChangeAspect="1"/>
          </p:cNvPicPr>
          <p:nvPr/>
        </p:nvPicPr>
        <p:blipFill>
          <a:blip r:embed="rId3"/>
          <a:stretch>
            <a:fillRect/>
          </a:stretch>
        </p:blipFill>
        <p:spPr>
          <a:xfrm>
            <a:off x="4322763" y="4389438"/>
            <a:ext cx="2765425" cy="1422400"/>
          </a:xfrm>
          <a:prstGeom prst="rect">
            <a:avLst/>
          </a:prstGeom>
          <a:noFill/>
          <a:ln w="9525">
            <a:noFill/>
          </a:ln>
        </p:spPr>
      </p:pic>
      <p:sp>
        <p:nvSpPr>
          <p:cNvPr id="2" name="Slide Number Placeholder 1"/>
          <p:cNvSpPr txBox="1">
            <a:spLocks noGrp="1"/>
          </p:cNvSpPr>
          <p:nvPr>
            <p:ph type="sldNum" sz="quarter" idx="12"/>
          </p:nvPr>
        </p:nvSpPr>
        <p:spPr>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eaLnBrk="1" hangingPunct="1">
              <a:buNone/>
            </a:pPr>
            <a:fld id="{9A0DB2DC-4C9A-4742-B13C-FB6460FD3503}" type="slidenum">
              <a:rPr lang="sv-SE" altLang="x-none" sz="1200" dirty="0">
                <a:solidFill>
                  <a:srgbClr val="898989"/>
                </a:solidFill>
                <a:latin typeface="Calibri" panose="020F0502020204030204" pitchFamily="34" charset="0"/>
              </a:rPr>
            </a:fld>
            <a:endParaRPr lang="sv-SE" altLang="x-none" sz="1200" dirty="0">
              <a:solidFill>
                <a:srgbClr val="898989"/>
              </a:solidFill>
              <a:latin typeface="Calibri" panose="020F05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1" name="Rectangle 2"/>
          <p:cNvSpPr>
            <a:spLocks noGrp="1"/>
          </p:cNvSpPr>
          <p:nvPr>
            <p:ph type="title"/>
          </p:nvPr>
        </p:nvSpPr>
        <p:spPr>
          <a:ln/>
        </p:spPr>
        <p:txBody>
          <a:bodyPr vert="horz" wrap="square" lIns="91440" tIns="45720" rIns="91440" bIns="45720" anchor="ctr"/>
          <a:p>
            <a:pPr eaLnBrk="1" hangingPunct="1"/>
            <a:r>
              <a:rPr dirty="0"/>
              <a:t>Diodes</a:t>
            </a:r>
            <a:endParaRPr dirty="0"/>
          </a:p>
        </p:txBody>
      </p:sp>
      <p:sp>
        <p:nvSpPr>
          <p:cNvPr id="1028" name="Rectangle 3"/>
          <p:cNvSpPr>
            <a:spLocks noGrp="1" noChangeArrowheads="1"/>
          </p:cNvSpPr>
          <p:nvPr>
            <p:ph idx="1"/>
          </p:nvPr>
        </p:nvSpPr>
        <p:spPr>
          <a:xfrm>
            <a:off x="685800" y="1371600"/>
            <a:ext cx="7772400" cy="4419600"/>
          </a:xfrm>
        </p:spPr>
        <p:txBody>
          <a:bodyPr vert="horz" wrap="square" lIns="91440" tIns="45720" rIns="91440" bIns="45720" numCol="1" rtlCol="0" anchor="t" anchorCtr="0" compatLnSpc="1">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v"/>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Diode, semiconductor material, such as silicon, in which half is doped as p-region and half is doped as n-region with a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pn</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-junction in between. </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v"/>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The p region is called </a:t>
            </a:r>
            <a:r>
              <a:rPr kumimoji="0" lang="en-US" sz="2000" b="1" i="0" u="none" strike="noStrike" kern="1200" cap="none" spc="0" normalizeH="0" baseline="0" noProof="0" dirty="0" smtClean="0">
                <a:ln>
                  <a:noFill/>
                </a:ln>
                <a:solidFill>
                  <a:schemeClr val="tx1"/>
                </a:solidFill>
                <a:effectLst/>
                <a:uLnTx/>
                <a:uFillTx/>
                <a:latin typeface="+mn-lt"/>
                <a:ea typeface="+mn-ea"/>
                <a:cs typeface="+mn-cs"/>
              </a:rPr>
              <a:t>anode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and n type region is called </a:t>
            </a:r>
            <a:r>
              <a:rPr kumimoji="0" lang="en-US" sz="2000" b="1" i="0" u="none" strike="noStrike" kern="1200" cap="none" spc="0" normalizeH="0" baseline="0" noProof="0" dirty="0" smtClean="0">
                <a:ln>
                  <a:noFill/>
                </a:ln>
                <a:solidFill>
                  <a:schemeClr val="tx1"/>
                </a:solidFill>
                <a:effectLst/>
                <a:uLnTx/>
                <a:uFillTx/>
                <a:latin typeface="+mn-lt"/>
                <a:ea typeface="+mn-ea"/>
                <a:cs typeface="+mn-cs"/>
              </a:rPr>
              <a:t>cathode</a:t>
            </a:r>
            <a:r>
              <a:rPr kumimoji="0" lang="en-US" sz="2800" b="1" i="0" u="none" strike="noStrike" kern="1200" cap="none" spc="0" normalizeH="0" baseline="0" noProof="0" dirty="0" smtClean="0">
                <a:ln>
                  <a:noFill/>
                </a:ln>
                <a:solidFill>
                  <a:schemeClr val="tx1"/>
                </a:solidFill>
                <a:effectLst/>
                <a:uLnTx/>
                <a:uFillTx/>
                <a:latin typeface="+mn-lt"/>
                <a:ea typeface="+mn-ea"/>
                <a:cs typeface="+mn-cs"/>
              </a:rPr>
              <a:t>.</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v"/>
              <a:defRP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v"/>
              <a:defRP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v"/>
              <a:defRP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v"/>
              <a:defRP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v"/>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Wingdings" panose="05000000000000000000" pitchFamily="2" charset="2"/>
              <a:buChar char="v"/>
              <a:defRP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Wingdings" panose="05000000000000000000" pitchFamily="2" charset="2"/>
              <a:buChar char="v"/>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It conducts current in one direction and offers high (ideally infinite) resistance in other direction.</a:t>
            </a: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Wingdings" panose="05000000000000000000" pitchFamily="2" charset="2"/>
              <a:buChar char="v"/>
              <a:defRP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053" name="TextBox 6"/>
          <p:cNvSpPr txBox="1"/>
          <p:nvPr/>
        </p:nvSpPr>
        <p:spPr>
          <a:xfrm>
            <a:off x="6732588" y="4389438"/>
            <a:ext cx="1204912" cy="307975"/>
          </a:xfrm>
          <a:prstGeom prst="rect">
            <a:avLst/>
          </a:prstGeom>
          <a:noFill/>
          <a:ln w="9525">
            <a:noFill/>
          </a:ln>
        </p:spPr>
        <p:txBody>
          <a:bodyPr>
            <a:spAutoFit/>
          </a:bodyPr>
          <a:p>
            <a:r>
              <a:rPr sz="1400" dirty="0">
                <a:latin typeface="Calibri" panose="020F0502020204030204" pitchFamily="34" charset="0"/>
              </a:rPr>
              <a:t>Diode symbol</a:t>
            </a:r>
            <a:endParaRPr sz="1400" dirty="0">
              <a:latin typeface="Calibri" panose="020F0502020204030204" pitchFamily="34" charset="0"/>
            </a:endParaRPr>
          </a:p>
        </p:txBody>
      </p:sp>
      <p:graphicFrame>
        <p:nvGraphicFramePr>
          <p:cNvPr id="2050" name="Object 2"/>
          <p:cNvGraphicFramePr>
            <a:graphicFrameLocks noChangeAspect="1"/>
          </p:cNvGraphicFramePr>
          <p:nvPr/>
        </p:nvGraphicFramePr>
        <p:xfrm>
          <a:off x="1125538" y="3444875"/>
          <a:ext cx="1993900" cy="944563"/>
        </p:xfrm>
        <a:graphic>
          <a:graphicData uri="http://schemas.openxmlformats.org/presentationml/2006/ole">
            <mc:AlternateContent xmlns:mc="http://schemas.openxmlformats.org/markup-compatibility/2006">
              <mc:Choice xmlns:v="urn:schemas-microsoft-com:vml" Requires="v">
                <p:oleObj spid="_x0000_s3091" name="" r:id="rId1" imgW="2836545" imgH="1247140" progId="">
                  <p:embed/>
                </p:oleObj>
              </mc:Choice>
              <mc:Fallback>
                <p:oleObj name="" r:id="rId1" imgW="2836545" imgH="1247140" progId="">
                  <p:embed/>
                  <p:pic>
                    <p:nvPicPr>
                      <p:cNvPr id="0" name="Picture 3090"/>
                      <p:cNvPicPr/>
                      <p:nvPr/>
                    </p:nvPicPr>
                    <p:blipFill>
                      <a:blip r:embed="rId2"/>
                      <a:stretch>
                        <a:fillRect/>
                      </a:stretch>
                    </p:blipFill>
                    <p:spPr>
                      <a:xfrm>
                        <a:off x="1125538" y="3444875"/>
                        <a:ext cx="1993900" cy="944563"/>
                      </a:xfrm>
                      <a:prstGeom prst="rect">
                        <a:avLst/>
                      </a:prstGeom>
                      <a:noFill/>
                      <a:ln w="38100">
                        <a:noFill/>
                        <a:miter/>
                      </a:ln>
                    </p:spPr>
                  </p:pic>
                </p:oleObj>
              </mc:Fallback>
            </mc:AlternateContent>
          </a:graphicData>
        </a:graphic>
      </p:graphicFrame>
      <p:pic>
        <p:nvPicPr>
          <p:cNvPr id="2054" name="Picture 9" descr="File:Diode pinout en fr.svg"/>
          <p:cNvPicPr>
            <a:picLocks noChangeAspect="1"/>
          </p:cNvPicPr>
          <p:nvPr/>
        </p:nvPicPr>
        <p:blipFill>
          <a:blip r:embed="rId3"/>
          <a:stretch>
            <a:fillRect/>
          </a:stretch>
        </p:blipFill>
        <p:spPr>
          <a:xfrm>
            <a:off x="4144963" y="3678238"/>
            <a:ext cx="2765425" cy="1422400"/>
          </a:xfrm>
          <a:prstGeom prst="rect">
            <a:avLst/>
          </a:prstGeom>
          <a:noFill/>
          <a:ln w="9525">
            <a:noFill/>
          </a:ln>
        </p:spPr>
      </p:pic>
      <p:sp>
        <p:nvSpPr>
          <p:cNvPr id="2" name="Slide Number Placeholder 1"/>
          <p:cNvSpPr txBox="1">
            <a:spLocks noGrp="1"/>
          </p:cNvSpPr>
          <p:nvPr>
            <p:ph type="sldNum" sz="quarter" idx="12"/>
          </p:nvPr>
        </p:nvSpPr>
        <p:spPr>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eaLnBrk="1" hangingPunct="1">
              <a:buNone/>
            </a:pPr>
            <a:fld id="{9A0DB2DC-4C9A-4742-B13C-FB6460FD3503}" type="slidenum">
              <a:rPr lang="sv-SE" altLang="x-none" sz="1200" dirty="0">
                <a:solidFill>
                  <a:srgbClr val="898989"/>
                </a:solidFill>
                <a:latin typeface="Calibri" panose="020F0502020204030204" pitchFamily="34" charset="0"/>
              </a:rPr>
            </a:fld>
            <a:endParaRPr lang="sv-SE" altLang="x-none" sz="1200" dirty="0">
              <a:solidFill>
                <a:srgbClr val="898989"/>
              </a:solidFill>
              <a:latin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6" name="Picture 4"/>
          <p:cNvPicPr>
            <a:picLocks noChangeAspect="1"/>
          </p:cNvPicPr>
          <p:nvPr/>
        </p:nvPicPr>
        <p:blipFill>
          <a:blip r:embed="rId1"/>
          <a:stretch>
            <a:fillRect/>
          </a:stretch>
        </p:blipFill>
        <p:spPr>
          <a:xfrm>
            <a:off x="5735638" y="1657350"/>
            <a:ext cx="3171825" cy="1485900"/>
          </a:xfrm>
          <a:prstGeom prst="rect">
            <a:avLst/>
          </a:prstGeom>
          <a:noFill/>
          <a:ln w="9525">
            <a:noFill/>
          </a:ln>
        </p:spPr>
      </p:pic>
      <p:sp>
        <p:nvSpPr>
          <p:cNvPr id="3077" name="Rectangle 2"/>
          <p:cNvSpPr>
            <a:spLocks noGrp="1"/>
          </p:cNvSpPr>
          <p:nvPr>
            <p:ph type="title"/>
          </p:nvPr>
        </p:nvSpPr>
        <p:spPr>
          <a:ln/>
        </p:spPr>
        <p:txBody>
          <a:bodyPr vert="horz" wrap="square" lIns="91440" tIns="45720" rIns="91440" bIns="45720" anchor="ctr"/>
          <a:p>
            <a:pPr eaLnBrk="1" hangingPunct="1"/>
            <a:r>
              <a:rPr dirty="0"/>
              <a:t>Forward Biased</a:t>
            </a:r>
            <a:endParaRPr sz="2000" dirty="0"/>
          </a:p>
        </p:txBody>
      </p:sp>
      <p:sp>
        <p:nvSpPr>
          <p:cNvPr id="16387" name="Rectangle 3"/>
          <p:cNvSpPr>
            <a:spLocks noGrp="1" noChangeArrowheads="1"/>
          </p:cNvSpPr>
          <p:nvPr>
            <p:ph idx="1"/>
          </p:nvPr>
        </p:nvSpPr>
        <p:spPr>
          <a:xfrm>
            <a:off x="685800" y="1371600"/>
            <a:ext cx="5670550" cy="4090988"/>
          </a:xfrm>
        </p:spPr>
        <p:txBody>
          <a:bodyPr vert="horz" wrap="square" lIns="91440" tIns="45720" rIns="91440" bIns="45720" numCol="1" rtlCol="0" anchor="t" anchorCtr="0" compatLnSpc="1">
            <a:normAutofit/>
          </a:bodyPr>
          <a:lstStyle/>
          <a:p>
            <a:pPr marL="342900" marR="0" lvl="1"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v"/>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Forward bias is a condition that allows current through </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pn</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junction.</a:t>
            </a: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v"/>
              <a:defRP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Wingdings" panose="05000000000000000000" pitchFamily="2" charset="2"/>
              <a:buChar char="v"/>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A dc voltage (</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V</a:t>
            </a:r>
            <a:r>
              <a:rPr kumimoji="0" lang="en-US" sz="1000" b="0" i="0" u="none" strike="noStrike" kern="1200" cap="none" spc="0" normalizeH="0" baseline="0" noProof="0" dirty="0" err="1" smtClean="0">
                <a:ln>
                  <a:noFill/>
                </a:ln>
                <a:solidFill>
                  <a:schemeClr val="tx1"/>
                </a:solidFill>
                <a:effectLst/>
                <a:uLnTx/>
                <a:uFillTx/>
                <a:latin typeface="+mn-lt"/>
                <a:ea typeface="+mn-ea"/>
                <a:cs typeface="+mn-cs"/>
              </a:rPr>
              <a:t>bais</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is applied to bias a diode.</a:t>
            </a: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Wingdings" panose="05000000000000000000" pitchFamily="2" charset="2"/>
              <a:buChar char="v"/>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Positive side is connected to p-region (anode) and negative side is connected with n-region.</a:t>
            </a: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Wingdings" panose="05000000000000000000" pitchFamily="2" charset="2"/>
              <a:buChar char="v"/>
              <a:defRPr/>
            </a:pP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V</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bais</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must be greater than ‘barrier potential’</a:t>
            </a: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1"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v"/>
              <a:defRPr/>
            </a:pPr>
            <a:endParaRPr kumimoji="0" lang="en-US" sz="1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3074" name="Object 2"/>
          <p:cNvGraphicFramePr>
            <a:graphicFrameLocks noChangeAspect="1"/>
          </p:cNvGraphicFramePr>
          <p:nvPr/>
        </p:nvGraphicFramePr>
        <p:xfrm>
          <a:off x="1947863" y="4149725"/>
          <a:ext cx="1585912" cy="2052638"/>
        </p:xfrm>
        <a:graphic>
          <a:graphicData uri="http://schemas.openxmlformats.org/presentationml/2006/ole">
            <mc:AlternateContent xmlns:mc="http://schemas.openxmlformats.org/markup-compatibility/2006">
              <mc:Choice xmlns:v="urn:schemas-microsoft-com:vml" Requires="v">
                <p:oleObj spid="_x0000_s3095" name="" r:id="rId2" imgW="976630" imgH="1163955" progId="">
                  <p:embed/>
                </p:oleObj>
              </mc:Choice>
              <mc:Fallback>
                <p:oleObj name="" r:id="rId2" imgW="976630" imgH="1163955" progId="">
                  <p:embed/>
                  <p:pic>
                    <p:nvPicPr>
                      <p:cNvPr id="0" name="Picture 3094"/>
                      <p:cNvPicPr/>
                      <p:nvPr/>
                    </p:nvPicPr>
                    <p:blipFill>
                      <a:blip r:embed="rId3"/>
                      <a:stretch>
                        <a:fillRect/>
                      </a:stretch>
                    </p:blipFill>
                    <p:spPr>
                      <a:xfrm>
                        <a:off x="1947863" y="4149725"/>
                        <a:ext cx="1585912" cy="2052638"/>
                      </a:xfrm>
                      <a:prstGeom prst="rect">
                        <a:avLst/>
                      </a:prstGeom>
                      <a:noFill/>
                      <a:ln w="38100">
                        <a:noFill/>
                        <a:miter/>
                      </a:ln>
                    </p:spPr>
                  </p:pic>
                </p:oleObj>
              </mc:Fallback>
            </mc:AlternateContent>
          </a:graphicData>
        </a:graphic>
      </p:graphicFrame>
      <p:graphicFrame>
        <p:nvGraphicFramePr>
          <p:cNvPr id="2051" name="Object 3"/>
          <p:cNvGraphicFramePr>
            <a:graphicFrameLocks noChangeAspect="1"/>
          </p:cNvGraphicFramePr>
          <p:nvPr/>
        </p:nvGraphicFramePr>
        <p:xfrm>
          <a:off x="4256088" y="3884613"/>
          <a:ext cx="2100262" cy="2514600"/>
        </p:xfrm>
        <a:graphic>
          <a:graphicData uri="http://schemas.openxmlformats.org/presentationml/2006/ole">
            <mc:AlternateContent xmlns:mc="http://schemas.openxmlformats.org/markup-compatibility/2006">
              <mc:Choice xmlns:v="urn:schemas-microsoft-com:vml" Requires="v">
                <p:oleObj spid="_x0000_s3093" name="" r:id="rId4" imgW="1932940" imgH="2130425" progId="">
                  <p:embed/>
                </p:oleObj>
              </mc:Choice>
              <mc:Fallback>
                <p:oleObj name="" r:id="rId4" imgW="1932940" imgH="2130425" progId="">
                  <p:embed/>
                  <p:pic>
                    <p:nvPicPr>
                      <p:cNvPr id="0" name="Picture 3092"/>
                      <p:cNvPicPr/>
                      <p:nvPr/>
                    </p:nvPicPr>
                    <p:blipFill>
                      <a:blip r:embed="rId5"/>
                      <a:stretch>
                        <a:fillRect/>
                      </a:stretch>
                    </p:blipFill>
                    <p:spPr>
                      <a:xfrm>
                        <a:off x="4256088" y="3884613"/>
                        <a:ext cx="2100262" cy="2514600"/>
                      </a:xfrm>
                      <a:prstGeom prst="rect">
                        <a:avLst/>
                      </a:prstGeom>
                      <a:noFill/>
                      <a:ln w="38100">
                        <a:noFill/>
                        <a:miter/>
                      </a:ln>
                    </p:spPr>
                  </p:pic>
                </p:oleObj>
              </mc:Fallback>
            </mc:AlternateContent>
          </a:graphicData>
        </a:graphic>
      </p:graphicFrame>
      <p:sp>
        <p:nvSpPr>
          <p:cNvPr id="3079" name="TextBox 6"/>
          <p:cNvSpPr txBox="1"/>
          <p:nvPr/>
        </p:nvSpPr>
        <p:spPr>
          <a:xfrm>
            <a:off x="204788" y="5195888"/>
            <a:ext cx="1243012" cy="461962"/>
          </a:xfrm>
          <a:prstGeom prst="rect">
            <a:avLst/>
          </a:prstGeom>
          <a:noFill/>
          <a:ln w="9525">
            <a:noFill/>
          </a:ln>
        </p:spPr>
        <p:txBody>
          <a:bodyPr>
            <a:spAutoFit/>
          </a:bodyPr>
          <a:p>
            <a:r>
              <a:rPr sz="1200" dirty="0">
                <a:latin typeface="Calibri" panose="020F0502020204030204" pitchFamily="34" charset="0"/>
              </a:rPr>
              <a:t>Current limiting resistance</a:t>
            </a:r>
            <a:endParaRPr sz="1200" dirty="0">
              <a:latin typeface="Calibri" panose="020F0502020204030204" pitchFamily="34" charset="0"/>
            </a:endParaRPr>
          </a:p>
        </p:txBody>
      </p:sp>
      <p:cxnSp>
        <p:nvCxnSpPr>
          <p:cNvPr id="3080" name="Straight Arrow Connector 8"/>
          <p:cNvCxnSpPr/>
          <p:nvPr/>
        </p:nvCxnSpPr>
        <p:spPr>
          <a:xfrm flipV="1">
            <a:off x="1447800" y="5235575"/>
            <a:ext cx="500063" cy="192088"/>
          </a:xfrm>
          <a:prstGeom prst="straightConnector1">
            <a:avLst/>
          </a:prstGeom>
          <a:ln w="9525" cap="flat" cmpd="sng">
            <a:solidFill>
              <a:schemeClr val="tx1"/>
            </a:solidFill>
            <a:prstDash val="solid"/>
            <a:headEnd type="none" w="med" len="med"/>
            <a:tailEnd type="arrow" w="med" len="med"/>
          </a:ln>
        </p:spPr>
      </p:cxnSp>
      <p:sp>
        <p:nvSpPr>
          <p:cNvPr id="16" name="Rectangle 15"/>
          <p:cNvSpPr/>
          <p:nvPr/>
        </p:nvSpPr>
        <p:spPr>
          <a:xfrm>
            <a:off x="6192838" y="3241675"/>
            <a:ext cx="2549525" cy="181610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schemeClr val="accent2">
                    <a:lumMod val="75000"/>
                  </a:schemeClr>
                </a:solidFill>
                <a:effectLst/>
                <a:uLnTx/>
                <a:uFillTx/>
                <a:latin typeface="+mn-lt"/>
                <a:ea typeface="+mn-ea"/>
                <a:cs typeface="+mn-cs"/>
              </a:rPr>
              <a:t>As more electrons flow into the depletion region reducing the number of positive ions and similarly more holes move in reducing the positive ions.</a:t>
            </a:r>
            <a:endParaRPr kumimoji="0" lang="en-US" sz="1400" b="0" i="0" u="none" strike="noStrike" kern="1200" cap="none" spc="0" normalizeH="0" baseline="0" noProof="0" dirty="0">
              <a:ln>
                <a:noFill/>
              </a:ln>
              <a:solidFill>
                <a:schemeClr val="accent2">
                  <a:lumMod val="75000"/>
                </a:schemeClr>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schemeClr val="accent2">
                  <a:lumMod val="75000"/>
                </a:schemeClr>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schemeClr val="accent2">
                    <a:lumMod val="75000"/>
                  </a:schemeClr>
                </a:solidFill>
                <a:effectLst/>
                <a:uLnTx/>
                <a:uFillTx/>
                <a:latin typeface="+mn-lt"/>
                <a:ea typeface="+mn-ea"/>
                <a:cs typeface="+mn-cs"/>
              </a:rPr>
              <a:t>This reduces the width of depletion region.</a:t>
            </a:r>
            <a:endParaRPr kumimoji="0" lang="sv-SE" sz="1400" b="0" i="0" u="none" strike="noStrike" kern="1200" cap="none" spc="0" normalizeH="0" baseline="0" noProof="0" dirty="0">
              <a:ln>
                <a:noFill/>
              </a:ln>
              <a:solidFill>
                <a:schemeClr val="accent2">
                  <a:lumMod val="75000"/>
                </a:schemeClr>
              </a:solidFill>
              <a:effectLst/>
              <a:uLnTx/>
              <a:uFillTx/>
              <a:latin typeface="+mn-lt"/>
              <a:ea typeface="+mn-ea"/>
              <a:cs typeface="+mn-cs"/>
            </a:endParaRPr>
          </a:p>
        </p:txBody>
      </p:sp>
      <p:sp>
        <p:nvSpPr>
          <p:cNvPr id="3" name="Slide Number Placeholder 2"/>
          <p:cNvSpPr txBox="1">
            <a:spLocks noGrp="1"/>
          </p:cNvSpPr>
          <p:nvPr>
            <p:ph type="sldNum" sz="quarter" idx="12"/>
          </p:nvPr>
        </p:nvSpPr>
        <p:spPr>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eaLnBrk="1" hangingPunct="1">
              <a:buNone/>
            </a:pPr>
            <a:fld id="{9A0DB2DC-4C9A-4742-B13C-FB6460FD3503}" type="slidenum">
              <a:rPr lang="sv-SE" altLang="x-none" sz="1200" dirty="0">
                <a:solidFill>
                  <a:srgbClr val="898989"/>
                </a:solidFill>
                <a:latin typeface="Calibri" panose="020F0502020204030204" pitchFamily="34" charset="0"/>
              </a:rPr>
            </a:fld>
            <a:endParaRPr lang="sv-SE" altLang="x-none" sz="1200" dirty="0">
              <a:solidFill>
                <a:srgbClr val="898989"/>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6387">
                                            <p:txEl>
                                              <p:charRg st="119" end="212"/>
                                            </p:txEl>
                                          </p:spTgt>
                                        </p:tgtEl>
                                        <p:attrNameLst>
                                          <p:attrName>style.color</p:attrName>
                                        </p:attrNameLst>
                                      </p:cBhvr>
                                      <p:to>
                                        <a:schemeClr val="accent2"/>
                                      </p:to>
                                    </p:animClr>
                                  </p:childTnLst>
                                </p:cTn>
                              </p:par>
                              <p:par>
                                <p:cTn id="7" presetID="3" presetClass="emph" presetSubtype="2" fill="hold" nodeType="withEffect">
                                  <p:stCondLst>
                                    <p:cond delay="0"/>
                                  </p:stCondLst>
                                  <p:childTnLst>
                                    <p:animClr clrSpc="rgb" dir="cw">
                                      <p:cBhvr override="childStyle">
                                        <p:cTn id="8" dur="2000" fill="hold"/>
                                        <p:tgtEl>
                                          <p:spTgt spid="16387">
                                            <p:txEl>
                                              <p:charRg st="212" end="259"/>
                                            </p:txEl>
                                          </p:spTgt>
                                        </p:tgtEl>
                                        <p:attrNameLst>
                                          <p:attrName>style.color</p:attrName>
                                        </p:attrNameLst>
                                      </p:cBhvr>
                                      <p:to>
                                        <a:schemeClr val="accent2"/>
                                      </p:to>
                                    </p:animClr>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Effect transition="in" filter="blinds(horizontal)">
                                      <p:cBhvr>
                                        <p:cTn id="13" dur="500"/>
                                        <p:tgtEl>
                                          <p:spTgt spid="2051"/>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linds(horizontal)">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00" name="Rectangle 2"/>
          <p:cNvSpPr>
            <a:spLocks noGrp="1"/>
          </p:cNvSpPr>
          <p:nvPr>
            <p:ph type="title"/>
          </p:nvPr>
        </p:nvSpPr>
        <p:spPr>
          <a:ln/>
        </p:spPr>
        <p:txBody>
          <a:bodyPr vert="horz" wrap="square" lIns="91440" tIns="45720" rIns="91440" bIns="45720" anchor="ctr"/>
          <a:p>
            <a:pPr eaLnBrk="1" hangingPunct="1"/>
            <a:r>
              <a:rPr dirty="0"/>
              <a:t>Reverse Biased</a:t>
            </a:r>
            <a:endParaRPr dirty="0"/>
          </a:p>
        </p:txBody>
      </p:sp>
      <p:sp>
        <p:nvSpPr>
          <p:cNvPr id="16387" name="Rectangle 3"/>
          <p:cNvSpPr>
            <a:spLocks noGrp="1" noChangeArrowheads="1"/>
          </p:cNvSpPr>
          <p:nvPr>
            <p:ph idx="1"/>
          </p:nvPr>
        </p:nvSpPr>
        <p:spPr>
          <a:xfrm>
            <a:off x="685800" y="1719263"/>
            <a:ext cx="5075238" cy="2133600"/>
          </a:xfrm>
        </p:spPr>
        <p:txBody>
          <a:bodyPr vert="horz" wrap="square" lIns="91440" tIns="45720" rIns="91440" bIns="45720" numCol="1" rtlCol="0" anchor="t" anchorCtr="0" compatLnSpc="1">
            <a:normAutofit/>
          </a:bodyPr>
          <a:lstStyle/>
          <a:p>
            <a:pPr marL="742950" marR="0" lvl="1" indent="-285750" algn="l" defTabSz="914400" rtl="0" eaLnBrk="1" fontAlgn="auto" latinLnBrk="0" hangingPunct="1">
              <a:lnSpc>
                <a:spcPct val="100000"/>
              </a:lnSpc>
              <a:spcBef>
                <a:spcPct val="20000"/>
              </a:spcBef>
              <a:spcAft>
                <a:spcPts val="0"/>
              </a:spcAft>
              <a:buClrTx/>
              <a:buSzTx/>
              <a:buFont typeface="Wingdings" panose="05000000000000000000" pitchFamily="2" charset="2"/>
              <a:buChar char="v"/>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Reverse bias is a condition that prevents current through junction.</a:t>
            </a: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Wingdings" panose="05000000000000000000" pitchFamily="2" charset="2"/>
              <a:buChar char="v"/>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Positive side of </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V</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bias</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is connected to the n-region whereas the negative side is connected with p-region.</a:t>
            </a: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Wingdings" panose="05000000000000000000" pitchFamily="2" charset="2"/>
              <a:buChar char="v"/>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 Depletion region get wider with this configuration.</a:t>
            </a: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1"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v"/>
              <a:defRPr/>
            </a:pPr>
            <a:endParaRPr kumimoji="0" lang="en-US" sz="1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4098" name="Object 2"/>
          <p:cNvGraphicFramePr>
            <a:graphicFrameLocks noChangeAspect="1"/>
          </p:cNvGraphicFramePr>
          <p:nvPr/>
        </p:nvGraphicFramePr>
        <p:xfrm>
          <a:off x="1125538" y="3962400"/>
          <a:ext cx="1571625" cy="2133600"/>
        </p:xfrm>
        <a:graphic>
          <a:graphicData uri="http://schemas.openxmlformats.org/presentationml/2006/ole">
            <mc:AlternateContent xmlns:mc="http://schemas.openxmlformats.org/markup-compatibility/2006">
              <mc:Choice xmlns:v="urn:schemas-microsoft-com:vml" Requires="v">
                <p:oleObj spid="_x0000_s3092" name="" r:id="rId1" imgW="966470" imgH="1205230" progId="">
                  <p:embed/>
                </p:oleObj>
              </mc:Choice>
              <mc:Fallback>
                <p:oleObj name="" r:id="rId1" imgW="966470" imgH="1205230" progId="">
                  <p:embed/>
                  <p:pic>
                    <p:nvPicPr>
                      <p:cNvPr id="0" name="Picture 3091"/>
                      <p:cNvPicPr/>
                      <p:nvPr/>
                    </p:nvPicPr>
                    <p:blipFill>
                      <a:blip r:embed="rId2"/>
                      <a:stretch>
                        <a:fillRect/>
                      </a:stretch>
                    </p:blipFill>
                    <p:spPr>
                      <a:xfrm>
                        <a:off x="1125538" y="3962400"/>
                        <a:ext cx="1571625" cy="2133600"/>
                      </a:xfrm>
                      <a:prstGeom prst="rect">
                        <a:avLst/>
                      </a:prstGeom>
                      <a:noFill/>
                      <a:ln w="38100">
                        <a:noFill/>
                        <a:miter/>
                      </a:ln>
                    </p:spPr>
                  </p:pic>
                </p:oleObj>
              </mc:Fallback>
            </mc:AlternateContent>
          </a:graphicData>
        </a:graphic>
      </p:graphicFrame>
      <p:graphicFrame>
        <p:nvGraphicFramePr>
          <p:cNvPr id="4099" name="Object 3"/>
          <p:cNvGraphicFramePr>
            <a:graphicFrameLocks noChangeAspect="1"/>
          </p:cNvGraphicFramePr>
          <p:nvPr/>
        </p:nvGraphicFramePr>
        <p:xfrm>
          <a:off x="3305175" y="3962400"/>
          <a:ext cx="1990725" cy="2163763"/>
        </p:xfrm>
        <a:graphic>
          <a:graphicData uri="http://schemas.openxmlformats.org/presentationml/2006/ole">
            <mc:AlternateContent xmlns:mc="http://schemas.openxmlformats.org/markup-compatibility/2006">
              <mc:Choice xmlns:v="urn:schemas-microsoft-com:vml" Requires="v">
                <p:oleObj spid="_x0000_s3094" name="" r:id="rId3" imgW="1641475" imgH="1641475" progId="">
                  <p:embed/>
                </p:oleObj>
              </mc:Choice>
              <mc:Fallback>
                <p:oleObj name="" r:id="rId3" imgW="1641475" imgH="1641475" progId="">
                  <p:embed/>
                  <p:pic>
                    <p:nvPicPr>
                      <p:cNvPr id="0" name="Picture 3093"/>
                      <p:cNvPicPr/>
                      <p:nvPr/>
                    </p:nvPicPr>
                    <p:blipFill>
                      <a:blip r:embed="rId4"/>
                      <a:stretch>
                        <a:fillRect/>
                      </a:stretch>
                    </p:blipFill>
                    <p:spPr>
                      <a:xfrm>
                        <a:off x="3305175" y="3962400"/>
                        <a:ext cx="1990725" cy="2163763"/>
                      </a:xfrm>
                      <a:prstGeom prst="rect">
                        <a:avLst/>
                      </a:prstGeom>
                      <a:noFill/>
                      <a:ln w="38100">
                        <a:noFill/>
                        <a:miter/>
                      </a:ln>
                    </p:spPr>
                  </p:pic>
                </p:oleObj>
              </mc:Fallback>
            </mc:AlternateContent>
          </a:graphicData>
        </a:graphic>
      </p:graphicFrame>
      <p:pic>
        <p:nvPicPr>
          <p:cNvPr id="4102" name="Picture 4"/>
          <p:cNvPicPr>
            <a:picLocks noChangeAspect="1"/>
          </p:cNvPicPr>
          <p:nvPr/>
        </p:nvPicPr>
        <p:blipFill>
          <a:blip r:embed="rId5"/>
          <a:stretch>
            <a:fillRect/>
          </a:stretch>
        </p:blipFill>
        <p:spPr>
          <a:xfrm>
            <a:off x="5761038" y="1719263"/>
            <a:ext cx="2697162" cy="1035050"/>
          </a:xfrm>
          <a:prstGeom prst="rect">
            <a:avLst/>
          </a:prstGeom>
          <a:noFill/>
          <a:ln w="9525">
            <a:noFill/>
          </a:ln>
        </p:spPr>
      </p:pic>
      <p:sp>
        <p:nvSpPr>
          <p:cNvPr id="8" name="Rectangle 7"/>
          <p:cNvSpPr/>
          <p:nvPr/>
        </p:nvSpPr>
        <p:spPr>
          <a:xfrm>
            <a:off x="5908675" y="3054350"/>
            <a:ext cx="2549525" cy="160020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schemeClr val="accent2">
                    <a:lumMod val="75000"/>
                  </a:schemeClr>
                </a:solidFill>
                <a:effectLst/>
                <a:uLnTx/>
                <a:uFillTx/>
                <a:latin typeface="+mn-lt"/>
                <a:ea typeface="+mn-ea"/>
                <a:cs typeface="+mn-cs"/>
              </a:rPr>
              <a:t>The positive side of bias voltage attracts the majority carriers of n-type creating more positive ions at the junction.</a:t>
            </a:r>
            <a:endParaRPr kumimoji="0" lang="en-US" sz="1400" b="0" i="0" u="none" strike="noStrike" kern="1200" cap="none" spc="0" normalizeH="0" baseline="0" noProof="0" dirty="0">
              <a:ln>
                <a:noFill/>
              </a:ln>
              <a:solidFill>
                <a:schemeClr val="accent2">
                  <a:lumMod val="75000"/>
                </a:schemeClr>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schemeClr val="accent2">
                  <a:lumMod val="75000"/>
                </a:schemeClr>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schemeClr val="accent2">
                    <a:lumMod val="75000"/>
                  </a:schemeClr>
                </a:solidFill>
                <a:effectLst/>
                <a:uLnTx/>
                <a:uFillTx/>
                <a:latin typeface="+mn-lt"/>
                <a:ea typeface="+mn-ea"/>
                <a:cs typeface="+mn-cs"/>
              </a:rPr>
              <a:t>This widens the depletion region.</a:t>
            </a:r>
            <a:endParaRPr kumimoji="0" lang="sv-SE" sz="1400" b="0" i="0" u="none" strike="noStrike" kern="1200" cap="none" spc="0" normalizeH="0" baseline="0" noProof="0" dirty="0">
              <a:ln>
                <a:noFill/>
              </a:ln>
              <a:solidFill>
                <a:schemeClr val="accent2">
                  <a:lumMod val="75000"/>
                </a:schemeClr>
              </a:solidFill>
              <a:effectLst/>
              <a:uLnTx/>
              <a:uFillTx/>
              <a:latin typeface="+mn-lt"/>
              <a:ea typeface="+mn-ea"/>
              <a:cs typeface="+mn-cs"/>
            </a:endParaRPr>
          </a:p>
        </p:txBody>
      </p:sp>
      <p:sp>
        <p:nvSpPr>
          <p:cNvPr id="3" name="Slide Number Placeholder 2"/>
          <p:cNvSpPr txBox="1">
            <a:spLocks noGrp="1"/>
          </p:cNvSpPr>
          <p:nvPr>
            <p:ph type="sldNum" sz="quarter" idx="12"/>
          </p:nvPr>
        </p:nvSpPr>
        <p:spPr>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eaLnBrk="1" hangingPunct="1">
              <a:buNone/>
            </a:pPr>
            <a:fld id="{9A0DB2DC-4C9A-4742-B13C-FB6460FD3503}" type="slidenum">
              <a:rPr lang="sv-SE" altLang="x-none" sz="1200" dirty="0">
                <a:solidFill>
                  <a:srgbClr val="898989"/>
                </a:solidFill>
                <a:latin typeface="Calibri" panose="020F0502020204030204" pitchFamily="34" charset="0"/>
              </a:rPr>
            </a:fld>
            <a:endParaRPr lang="sv-SE" altLang="x-none" sz="1200" dirty="0">
              <a:solidFill>
                <a:srgbClr val="898989"/>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6387">
                                            <p:txEl>
                                              <p:charRg st="68" end="174"/>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Rectangle 2"/>
          <p:cNvSpPr>
            <a:spLocks noGrp="1"/>
          </p:cNvSpPr>
          <p:nvPr>
            <p:ph type="title"/>
          </p:nvPr>
        </p:nvSpPr>
        <p:spPr>
          <a:ln/>
        </p:spPr>
        <p:txBody>
          <a:bodyPr vert="horz" wrap="square" lIns="91440" tIns="45720" rIns="91440" bIns="45720" anchor="ctr"/>
          <a:p>
            <a:pPr eaLnBrk="1" hangingPunct="1"/>
            <a:r>
              <a:rPr dirty="0"/>
              <a:t>Reverse Current</a:t>
            </a:r>
            <a:endParaRPr dirty="0"/>
          </a:p>
        </p:txBody>
      </p:sp>
      <p:sp>
        <p:nvSpPr>
          <p:cNvPr id="16387" name="Rectangle 3"/>
          <p:cNvSpPr>
            <a:spLocks noGrp="1" noChangeArrowheads="1"/>
          </p:cNvSpPr>
          <p:nvPr>
            <p:ph idx="1"/>
          </p:nvPr>
        </p:nvSpPr>
        <p:spPr>
          <a:xfrm>
            <a:off x="768350" y="2933700"/>
            <a:ext cx="5075238" cy="2133600"/>
          </a:xfrm>
        </p:spPr>
        <p:txBody>
          <a:bodyPr vert="horz" wrap="square" lIns="91440" tIns="45720" rIns="91440" bIns="45720" numCol="1" rtlCol="0" anchor="t" anchorCtr="0" compatLnSpc="1">
            <a:normAutofit fontScale="92500" lnSpcReduction="10000"/>
          </a:bodyPr>
          <a:lstStyle/>
          <a:p>
            <a:pPr marL="742950" marR="0" lvl="1" indent="-285750" algn="l" defTabSz="914400" rtl="0" eaLnBrk="1" fontAlgn="auto" latinLnBrk="0" hangingPunct="1">
              <a:lnSpc>
                <a:spcPct val="100000"/>
              </a:lnSpc>
              <a:spcBef>
                <a:spcPct val="20000"/>
              </a:spcBef>
              <a:spcAft>
                <a:spcPts val="0"/>
              </a:spcAft>
              <a:buClrTx/>
              <a:buSzTx/>
              <a:buFont typeface="Wingdings" panose="05000000000000000000" pitchFamily="2" charset="2"/>
              <a:buChar char="v"/>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A small amount current is generated due to the minority carriers in p and n regions.</a:t>
            </a: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Wingdings" panose="05000000000000000000" pitchFamily="2" charset="2"/>
              <a:buChar char="v"/>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These minority carriers are produced due to thermally generated hole-electron pairs.</a:t>
            </a: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Wingdings" panose="05000000000000000000" pitchFamily="2" charset="2"/>
              <a:buChar char="v"/>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Minority electrons in p-region pushed towards +</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ve</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bias voltage, cross junction and then fall in the holes in n-region and still travel in valance band generating a hole current.</a:t>
            </a: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1"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v"/>
              <a:defRPr/>
            </a:pPr>
            <a:endParaRPr kumimoji="0" lang="en-US" sz="1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32772" name="Picture 4"/>
          <p:cNvPicPr>
            <a:picLocks noChangeAspect="1"/>
          </p:cNvPicPr>
          <p:nvPr/>
        </p:nvPicPr>
        <p:blipFill>
          <a:blip r:embed="rId1"/>
          <a:stretch>
            <a:fillRect/>
          </a:stretch>
        </p:blipFill>
        <p:spPr>
          <a:xfrm>
            <a:off x="3243263" y="1001713"/>
            <a:ext cx="5032375" cy="1931987"/>
          </a:xfrm>
          <a:prstGeom prst="rect">
            <a:avLst/>
          </a:prstGeom>
          <a:noFill/>
          <a:ln w="9525">
            <a:noFill/>
          </a:ln>
        </p:spPr>
      </p:pic>
      <p:sp>
        <p:nvSpPr>
          <p:cNvPr id="3" name="Slide Number Placeholder 2"/>
          <p:cNvSpPr txBox="1">
            <a:spLocks noGrp="1"/>
          </p:cNvSpPr>
          <p:nvPr>
            <p:ph type="sldNum" sz="quarter" idx="12"/>
          </p:nvPr>
        </p:nvSpPr>
        <p:spPr>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eaLnBrk="1" hangingPunct="1">
              <a:buNone/>
            </a:pPr>
            <a:fld id="{9A0DB2DC-4C9A-4742-B13C-FB6460FD3503}" type="slidenum">
              <a:rPr lang="sv-SE" altLang="x-none" sz="1200" dirty="0">
                <a:solidFill>
                  <a:srgbClr val="898989"/>
                </a:solidFill>
                <a:latin typeface="Calibri" panose="020F0502020204030204" pitchFamily="34" charset="0"/>
              </a:rPr>
            </a:fld>
            <a:endParaRPr lang="sv-SE" altLang="x-none" sz="1200" dirty="0">
              <a:solidFill>
                <a:srgbClr val="898989"/>
              </a:solidFill>
              <a:latin typeface="Calibri" panose="020F050202020403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Rectangle 2"/>
          <p:cNvSpPr>
            <a:spLocks noGrp="1"/>
          </p:cNvSpPr>
          <p:nvPr>
            <p:ph type="title"/>
          </p:nvPr>
        </p:nvSpPr>
        <p:spPr>
          <a:ln/>
        </p:spPr>
        <p:txBody>
          <a:bodyPr vert="horz" wrap="square" lIns="91440" tIns="45720" rIns="91440" bIns="45720" anchor="ctr"/>
          <a:p>
            <a:pPr eaLnBrk="1" hangingPunct="1"/>
            <a:r>
              <a:rPr dirty="0"/>
              <a:t>Reverse Breakdown</a:t>
            </a:r>
            <a:endParaRPr dirty="0"/>
          </a:p>
        </p:txBody>
      </p:sp>
      <p:sp>
        <p:nvSpPr>
          <p:cNvPr id="16387" name="Rectangle 3"/>
          <p:cNvSpPr>
            <a:spLocks noGrp="1" noChangeArrowheads="1"/>
          </p:cNvSpPr>
          <p:nvPr>
            <p:ph idx="1"/>
          </p:nvPr>
        </p:nvSpPr>
        <p:spPr>
          <a:xfrm>
            <a:off x="3305175" y="2921000"/>
            <a:ext cx="4471988" cy="2133600"/>
          </a:xfrm>
        </p:spPr>
        <p:txBody>
          <a:bodyPr vert="horz" wrap="square" lIns="91440" tIns="45720" rIns="91440" bIns="45720" numCol="1" rtlCol="0" anchor="t" anchorCtr="0" compatLnSpc="1">
            <a:normAutofit fontScale="92500" lnSpcReduction="20000"/>
          </a:bodyPr>
          <a:lstStyle/>
          <a:p>
            <a:pPr marL="742950" marR="0" lvl="1" indent="-285750" algn="l" defTabSz="914400" rtl="0" eaLnBrk="1" fontAlgn="auto" latinLnBrk="0" hangingPunct="1">
              <a:lnSpc>
                <a:spcPct val="100000"/>
              </a:lnSpc>
              <a:spcBef>
                <a:spcPct val="20000"/>
              </a:spcBef>
              <a:spcAft>
                <a:spcPts val="0"/>
              </a:spcAft>
              <a:buClrTx/>
              <a:buSzTx/>
              <a:buFont typeface="Wingdings" panose="05000000000000000000" pitchFamily="2" charset="2"/>
              <a:buChar char="v"/>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If the external bias voltage is increased to a value call </a:t>
            </a:r>
            <a:r>
              <a:rPr kumimoji="0" lang="en-US" sz="1800" b="0" i="1" u="none" strike="noStrike" kern="1200" cap="none" spc="0" normalizeH="0" baseline="0" noProof="0" dirty="0" smtClean="0">
                <a:ln>
                  <a:noFill/>
                </a:ln>
                <a:solidFill>
                  <a:schemeClr val="tx1"/>
                </a:solidFill>
                <a:effectLst/>
                <a:uLnTx/>
                <a:uFillTx/>
                <a:latin typeface="+mn-lt"/>
                <a:ea typeface="+mn-ea"/>
                <a:cs typeface="+mn-cs"/>
              </a:rPr>
              <a:t>breakdown voltage </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the reverse current can increase drastically.</a:t>
            </a: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Wingdings" panose="05000000000000000000" pitchFamily="2" charset="2"/>
              <a:buChar char="v"/>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Free minority electrons get enough energy to knock valance electron into the conduction band. </a:t>
            </a: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Wingdings" panose="05000000000000000000" pitchFamily="2" charset="2"/>
              <a:buChar char="v"/>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The newly released electron can further strike with other atoms.</a:t>
            </a: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Wingdings" panose="05000000000000000000" pitchFamily="2" charset="2"/>
              <a:buChar char="v"/>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The process is called </a:t>
            </a:r>
            <a:r>
              <a:rPr kumimoji="0" lang="en-US" sz="1800" b="1" i="1" u="none" strike="noStrike" kern="1200" cap="none" spc="0" normalizeH="0" baseline="0" noProof="0" dirty="0" smtClean="0">
                <a:ln>
                  <a:noFill/>
                </a:ln>
                <a:solidFill>
                  <a:schemeClr val="tx1"/>
                </a:solidFill>
                <a:effectLst/>
                <a:uLnTx/>
                <a:uFillTx/>
                <a:latin typeface="+mn-lt"/>
                <a:ea typeface="+mn-ea"/>
                <a:cs typeface="+mn-cs"/>
              </a:rPr>
              <a:t>avalanche effect. </a:t>
            </a:r>
            <a:endParaRPr kumimoji="0" lang="en-US" sz="1800" b="1" i="1" u="none" strike="noStrike" kern="1200" cap="none" spc="0" normalizeH="0" baseline="0" noProof="0" dirty="0" smtClean="0">
              <a:ln>
                <a:noFill/>
              </a:ln>
              <a:solidFill>
                <a:schemeClr val="tx1"/>
              </a:solidFill>
              <a:effectLst/>
              <a:uLnTx/>
              <a:uFillTx/>
              <a:latin typeface="+mn-lt"/>
              <a:ea typeface="+mn-ea"/>
              <a:cs typeface="+mn-cs"/>
            </a:endParaRPr>
          </a:p>
          <a:p>
            <a:pPr marL="342900" marR="0" lvl="1"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v"/>
              <a:defRPr/>
            </a:pPr>
            <a:endParaRPr kumimoji="0" lang="en-US" sz="1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33796" name="Picture 4"/>
          <p:cNvPicPr>
            <a:picLocks noChangeAspect="1"/>
          </p:cNvPicPr>
          <p:nvPr/>
        </p:nvPicPr>
        <p:blipFill>
          <a:blip r:embed="rId1"/>
          <a:stretch>
            <a:fillRect/>
          </a:stretch>
        </p:blipFill>
        <p:spPr>
          <a:xfrm>
            <a:off x="685800" y="1371600"/>
            <a:ext cx="3870325" cy="1485900"/>
          </a:xfrm>
          <a:prstGeom prst="rect">
            <a:avLst/>
          </a:prstGeom>
          <a:noFill/>
          <a:ln w="9525">
            <a:noFill/>
          </a:ln>
        </p:spPr>
      </p:pic>
      <p:sp>
        <p:nvSpPr>
          <p:cNvPr id="3" name="Slide Number Placeholder 2"/>
          <p:cNvSpPr txBox="1">
            <a:spLocks noGrp="1"/>
          </p:cNvSpPr>
          <p:nvPr>
            <p:ph type="sldNum" sz="quarter" idx="12"/>
          </p:nvPr>
        </p:nvSpPr>
        <p:spPr>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eaLnBrk="1" hangingPunct="1">
              <a:buNone/>
            </a:pPr>
            <a:fld id="{9A0DB2DC-4C9A-4742-B13C-FB6460FD3503}" type="slidenum">
              <a:rPr lang="sv-SE" altLang="x-none" sz="1200" dirty="0">
                <a:solidFill>
                  <a:srgbClr val="898989"/>
                </a:solidFill>
                <a:latin typeface="Calibri" panose="020F0502020204030204" pitchFamily="34" charset="0"/>
              </a:rPr>
            </a:fld>
            <a:endParaRPr lang="sv-SE" altLang="x-none" sz="1200" dirty="0">
              <a:solidFill>
                <a:srgbClr val="898989"/>
              </a:solidFill>
              <a:latin typeface="Calibri" panose="020F0502020204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4" name="Rectangle 2"/>
          <p:cNvSpPr>
            <a:spLocks noGrp="1"/>
          </p:cNvSpPr>
          <p:nvPr>
            <p:ph type="title"/>
          </p:nvPr>
        </p:nvSpPr>
        <p:spPr>
          <a:xfrm>
            <a:off x="685800" y="228600"/>
            <a:ext cx="7772400" cy="769938"/>
          </a:xfrm>
          <a:ln/>
        </p:spPr>
        <p:txBody>
          <a:bodyPr vert="horz" wrap="square" lIns="91440" tIns="45720" rIns="91440" bIns="45720" anchor="ctr"/>
          <a:p>
            <a:pPr eaLnBrk="1" hangingPunct="1"/>
            <a:r>
              <a:rPr dirty="0"/>
              <a:t>Diode V-I Characteristic</a:t>
            </a:r>
            <a:endParaRPr dirty="0"/>
          </a:p>
        </p:txBody>
      </p:sp>
      <p:sp>
        <p:nvSpPr>
          <p:cNvPr id="27651" name="Rectangle 3"/>
          <p:cNvSpPr>
            <a:spLocks noGrp="1"/>
          </p:cNvSpPr>
          <p:nvPr>
            <p:ph idx="1"/>
          </p:nvPr>
        </p:nvSpPr>
        <p:spPr>
          <a:xfrm>
            <a:off x="685800" y="998538"/>
            <a:ext cx="6630988" cy="4645025"/>
          </a:xfrm>
          <a:ln/>
        </p:spPr>
        <p:txBody>
          <a:bodyPr vert="horz" wrap="square" lIns="91440" tIns="45720" rIns="91440" bIns="45720" anchor="t"/>
          <a:p>
            <a:pPr eaLnBrk="1" hangingPunct="1">
              <a:buFont typeface="Wingdings" panose="05000000000000000000" pitchFamily="2" charset="2"/>
              <a:buChar char="v"/>
            </a:pPr>
            <a:r>
              <a:rPr sz="2200" b="1" dirty="0"/>
              <a:t>VI Characteristic for forward bias.</a:t>
            </a:r>
            <a:endParaRPr sz="2200" b="1" dirty="0"/>
          </a:p>
          <a:p>
            <a:pPr eaLnBrk="1" hangingPunct="1">
              <a:buFont typeface="Wingdings" panose="05000000000000000000" pitchFamily="2" charset="2"/>
              <a:buChar char="v"/>
            </a:pPr>
            <a:endParaRPr sz="1000" b="1" dirty="0"/>
          </a:p>
          <a:p>
            <a:pPr lvl="1" algn="just" eaLnBrk="1" hangingPunct="1">
              <a:buFont typeface="Wingdings" panose="05000000000000000000" pitchFamily="2" charset="2"/>
              <a:buChar char="v"/>
            </a:pPr>
            <a:r>
              <a:rPr sz="1800" dirty="0"/>
              <a:t>The current in forward biased called </a:t>
            </a:r>
            <a:r>
              <a:rPr sz="1800" i="1" dirty="0"/>
              <a:t>forward current </a:t>
            </a:r>
            <a:r>
              <a:rPr sz="1800" dirty="0"/>
              <a:t>and is designated </a:t>
            </a:r>
            <a:r>
              <a:rPr i="1" dirty="0"/>
              <a:t>I</a:t>
            </a:r>
            <a:r>
              <a:rPr sz="900" i="1" dirty="0"/>
              <a:t>f.</a:t>
            </a:r>
            <a:endParaRPr sz="900" i="1" dirty="0"/>
          </a:p>
          <a:p>
            <a:pPr lvl="1" algn="just" eaLnBrk="1" hangingPunct="1">
              <a:buFont typeface="Wingdings" panose="05000000000000000000" pitchFamily="2" charset="2"/>
              <a:buChar char="v"/>
            </a:pPr>
            <a:r>
              <a:rPr sz="1800" dirty="0"/>
              <a:t>At 0V (V</a:t>
            </a:r>
            <a:r>
              <a:rPr sz="900" dirty="0"/>
              <a:t>bias</a:t>
            </a:r>
            <a:r>
              <a:rPr sz="1800" dirty="0"/>
              <a:t>) across the diode, there is no forward current.</a:t>
            </a:r>
            <a:endParaRPr sz="1800" dirty="0"/>
          </a:p>
          <a:p>
            <a:pPr lvl="1" algn="just" eaLnBrk="1" hangingPunct="1">
              <a:buFont typeface="Wingdings" panose="05000000000000000000" pitchFamily="2" charset="2"/>
              <a:buChar char="v"/>
            </a:pPr>
            <a:r>
              <a:rPr sz="1800" dirty="0"/>
              <a:t>With gradual increase of V</a:t>
            </a:r>
            <a:r>
              <a:rPr sz="900" dirty="0"/>
              <a:t>bias</a:t>
            </a:r>
            <a:r>
              <a:rPr sz="1800" dirty="0"/>
              <a:t>, the forward voltage and forward current increases</a:t>
            </a:r>
            <a:r>
              <a:rPr dirty="0"/>
              <a:t>.</a:t>
            </a:r>
            <a:endParaRPr sz="2400" dirty="0"/>
          </a:p>
          <a:p>
            <a:pPr lvl="1" algn="just" eaLnBrk="1" hangingPunct="1">
              <a:buFont typeface="Wingdings" panose="05000000000000000000" pitchFamily="2" charset="2"/>
              <a:buChar char="v"/>
            </a:pPr>
            <a:r>
              <a:rPr sz="1800" dirty="0"/>
              <a:t>A resistor in series will limit the forward current in order to protect the diode from overheating and permanent damage.</a:t>
            </a:r>
            <a:endParaRPr sz="1800" dirty="0"/>
          </a:p>
          <a:p>
            <a:pPr lvl="1" algn="just" eaLnBrk="1" hangingPunct="1">
              <a:buFont typeface="Wingdings" panose="05000000000000000000" pitchFamily="2" charset="2"/>
              <a:buChar char="v"/>
            </a:pPr>
            <a:r>
              <a:rPr sz="1800" dirty="0"/>
              <a:t>A portion of forward-bias voltage drops across the limiting resistor.</a:t>
            </a:r>
            <a:endParaRPr sz="1800" dirty="0"/>
          </a:p>
          <a:p>
            <a:pPr lvl="1" algn="just" eaLnBrk="1" hangingPunct="1">
              <a:buFont typeface="Wingdings" panose="05000000000000000000" pitchFamily="2" charset="2"/>
              <a:buChar char="v"/>
            </a:pPr>
            <a:r>
              <a:rPr sz="1800" dirty="0"/>
              <a:t>Continuing increase of V</a:t>
            </a:r>
            <a:r>
              <a:rPr sz="1200" dirty="0"/>
              <a:t>f</a:t>
            </a:r>
            <a:r>
              <a:rPr sz="1800" dirty="0"/>
              <a:t> causes rapid increase of forward current but only a gradual increase in voltage across diode.</a:t>
            </a:r>
            <a:endParaRPr sz="1800" dirty="0"/>
          </a:p>
          <a:p>
            <a:pPr lvl="1" algn="just" eaLnBrk="1" hangingPunct="1">
              <a:buFont typeface="Wingdings" panose="05000000000000000000" pitchFamily="2" charset="2"/>
              <a:buChar char="v"/>
            </a:pPr>
            <a:endParaRPr sz="900" dirty="0"/>
          </a:p>
          <a:p>
            <a:pPr lvl="1" algn="just" eaLnBrk="1" hangingPunct="1">
              <a:buFont typeface="Wingdings" panose="05000000000000000000" pitchFamily="2" charset="2"/>
              <a:buChar char="v"/>
            </a:pPr>
            <a:endParaRPr sz="1800" dirty="0"/>
          </a:p>
          <a:p>
            <a:pPr eaLnBrk="1" hangingPunct="1">
              <a:buFont typeface="Wingdings" panose="05000000000000000000" pitchFamily="2" charset="2"/>
              <a:buChar char="v"/>
            </a:pPr>
            <a:endParaRPr dirty="0"/>
          </a:p>
          <a:p>
            <a:pPr eaLnBrk="1" hangingPunct="1">
              <a:buFont typeface="Wingdings" panose="05000000000000000000" pitchFamily="2" charset="2"/>
              <a:buChar char="v"/>
            </a:pPr>
            <a:endParaRPr dirty="0"/>
          </a:p>
          <a:p>
            <a:pPr eaLnBrk="1" hangingPunct="1">
              <a:buFont typeface="Wingdings" panose="05000000000000000000" pitchFamily="2" charset="2"/>
              <a:buChar char="v"/>
            </a:pPr>
            <a:endParaRPr dirty="0"/>
          </a:p>
          <a:p>
            <a:pPr eaLnBrk="1" hangingPunct="1">
              <a:buFont typeface="Wingdings" panose="05000000000000000000" pitchFamily="2" charset="2"/>
              <a:buChar char="v"/>
            </a:pPr>
            <a:endParaRPr dirty="0"/>
          </a:p>
          <a:p>
            <a:pPr eaLnBrk="1" hangingPunct="1">
              <a:buFont typeface="Wingdings" panose="05000000000000000000" pitchFamily="2" charset="2"/>
              <a:buChar char="v"/>
            </a:pPr>
            <a:endParaRPr dirty="0"/>
          </a:p>
        </p:txBody>
      </p:sp>
      <p:graphicFrame>
        <p:nvGraphicFramePr>
          <p:cNvPr id="5122" name="Object 2"/>
          <p:cNvGraphicFramePr>
            <a:graphicFrameLocks noChangeAspect="1"/>
          </p:cNvGraphicFramePr>
          <p:nvPr/>
        </p:nvGraphicFramePr>
        <p:xfrm>
          <a:off x="7354888" y="3735388"/>
          <a:ext cx="1450975" cy="1878012"/>
        </p:xfrm>
        <a:graphic>
          <a:graphicData uri="http://schemas.openxmlformats.org/presentationml/2006/ole">
            <mc:AlternateContent xmlns:mc="http://schemas.openxmlformats.org/markup-compatibility/2006">
              <mc:Choice xmlns:v="urn:schemas-microsoft-com:vml" Requires="v">
                <p:oleObj spid="_x0000_s3096" name="" r:id="rId1" imgW="976630" imgH="1163955" progId="">
                  <p:embed/>
                </p:oleObj>
              </mc:Choice>
              <mc:Fallback>
                <p:oleObj name="" r:id="rId1" imgW="976630" imgH="1163955" progId="">
                  <p:embed/>
                  <p:pic>
                    <p:nvPicPr>
                      <p:cNvPr id="0" name="Picture 3095"/>
                      <p:cNvPicPr/>
                      <p:nvPr/>
                    </p:nvPicPr>
                    <p:blipFill>
                      <a:blip r:embed="rId2"/>
                      <a:stretch>
                        <a:fillRect/>
                      </a:stretch>
                    </p:blipFill>
                    <p:spPr>
                      <a:xfrm>
                        <a:off x="7354888" y="3735388"/>
                        <a:ext cx="1450975" cy="1878012"/>
                      </a:xfrm>
                      <a:prstGeom prst="rect">
                        <a:avLst/>
                      </a:prstGeom>
                      <a:noFill/>
                      <a:ln w="38100">
                        <a:noFill/>
                        <a:miter/>
                      </a:ln>
                    </p:spPr>
                  </p:pic>
                </p:oleObj>
              </mc:Fallback>
            </mc:AlternateContent>
          </a:graphicData>
        </a:graphic>
      </p:graphicFrame>
      <p:graphicFrame>
        <p:nvGraphicFramePr>
          <p:cNvPr id="5123" name="Object 3"/>
          <p:cNvGraphicFramePr>
            <a:graphicFrameLocks noChangeAspect="1"/>
          </p:cNvGraphicFramePr>
          <p:nvPr/>
        </p:nvGraphicFramePr>
        <p:xfrm>
          <a:off x="7434263" y="1673225"/>
          <a:ext cx="1333500" cy="1597025"/>
        </p:xfrm>
        <a:graphic>
          <a:graphicData uri="http://schemas.openxmlformats.org/presentationml/2006/ole">
            <mc:AlternateContent xmlns:mc="http://schemas.openxmlformats.org/markup-compatibility/2006">
              <mc:Choice xmlns:v="urn:schemas-microsoft-com:vml" Requires="v">
                <p:oleObj spid="_x0000_s3097" name="" r:id="rId3" imgW="1932940" imgH="2130425" progId="">
                  <p:embed/>
                </p:oleObj>
              </mc:Choice>
              <mc:Fallback>
                <p:oleObj name="" r:id="rId3" imgW="1932940" imgH="2130425" progId="">
                  <p:embed/>
                  <p:pic>
                    <p:nvPicPr>
                      <p:cNvPr id="0" name="Picture 3096"/>
                      <p:cNvPicPr/>
                      <p:nvPr/>
                    </p:nvPicPr>
                    <p:blipFill>
                      <a:blip r:embed="rId4"/>
                      <a:stretch>
                        <a:fillRect/>
                      </a:stretch>
                    </p:blipFill>
                    <p:spPr>
                      <a:xfrm>
                        <a:off x="7434263" y="1673225"/>
                        <a:ext cx="1333500" cy="1597025"/>
                      </a:xfrm>
                      <a:prstGeom prst="rect">
                        <a:avLst/>
                      </a:prstGeom>
                      <a:noFill/>
                      <a:ln w="38100">
                        <a:noFill/>
                        <a:miter/>
                      </a:ln>
                    </p:spPr>
                  </p:pic>
                </p:oleObj>
              </mc:Fallback>
            </mc:AlternateContent>
          </a:graphicData>
        </a:graphic>
      </p:graphicFrame>
      <p:sp>
        <p:nvSpPr>
          <p:cNvPr id="2" name="Slide Number Placeholder 1"/>
          <p:cNvSpPr txBox="1">
            <a:spLocks noGrp="1"/>
          </p:cNvSpPr>
          <p:nvPr>
            <p:ph type="sldNum" sz="quarter" idx="12"/>
          </p:nvPr>
        </p:nvSpPr>
        <p:spPr>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eaLnBrk="1" hangingPunct="1">
              <a:buNone/>
            </a:pPr>
            <a:fld id="{9A0DB2DC-4C9A-4742-B13C-FB6460FD3503}" type="slidenum">
              <a:rPr lang="sv-SE" altLang="x-none" sz="1200" dirty="0">
                <a:solidFill>
                  <a:srgbClr val="898989"/>
                </a:solidFill>
                <a:latin typeface="Calibri" panose="020F0502020204030204" pitchFamily="34" charset="0"/>
              </a:rPr>
            </a:fld>
            <a:endParaRPr lang="sv-SE" altLang="x-none" sz="1200" dirty="0">
              <a:solidFill>
                <a:srgbClr val="898989"/>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651">
                                            <p:txEl>
                                              <p:charRg st="37" end="112"/>
                                            </p:txEl>
                                          </p:spTgt>
                                        </p:tgtEl>
                                        <p:attrNameLst>
                                          <p:attrName>style.visibility</p:attrName>
                                        </p:attrNameLst>
                                      </p:cBhvr>
                                      <p:to>
                                        <p:strVal val="visible"/>
                                      </p:to>
                                    </p:set>
                                    <p:animEffect transition="in" filter="blinds(horizontal)">
                                      <p:cBhvr>
                                        <p:cTn id="7" dur="500"/>
                                        <p:tgtEl>
                                          <p:spTgt spid="27651">
                                            <p:txEl>
                                              <p:charRg st="37" end="11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7651">
                                            <p:txEl>
                                              <p:charRg st="112" end="173"/>
                                            </p:txEl>
                                          </p:spTgt>
                                        </p:tgtEl>
                                        <p:attrNameLst>
                                          <p:attrName>style.visibility</p:attrName>
                                        </p:attrNameLst>
                                      </p:cBhvr>
                                      <p:to>
                                        <p:strVal val="visible"/>
                                      </p:to>
                                    </p:set>
                                    <p:animEffect transition="in" filter="blinds(horizontal)">
                                      <p:cBhvr>
                                        <p:cTn id="12" dur="500"/>
                                        <p:tgtEl>
                                          <p:spTgt spid="27651">
                                            <p:txEl>
                                              <p:charRg st="112" end="17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7651">
                                            <p:txEl>
                                              <p:charRg st="173" end="256"/>
                                            </p:txEl>
                                          </p:spTgt>
                                        </p:tgtEl>
                                        <p:attrNameLst>
                                          <p:attrName>style.visibility</p:attrName>
                                        </p:attrNameLst>
                                      </p:cBhvr>
                                      <p:to>
                                        <p:strVal val="visible"/>
                                      </p:to>
                                    </p:set>
                                    <p:animEffect transition="in" filter="blinds(horizontal)">
                                      <p:cBhvr>
                                        <p:cTn id="17" dur="500"/>
                                        <p:tgtEl>
                                          <p:spTgt spid="27651">
                                            <p:txEl>
                                              <p:charRg st="173" end="25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7651">
                                            <p:txEl>
                                              <p:charRg st="256" end="377"/>
                                            </p:txEl>
                                          </p:spTgt>
                                        </p:tgtEl>
                                        <p:attrNameLst>
                                          <p:attrName>style.visibility</p:attrName>
                                        </p:attrNameLst>
                                      </p:cBhvr>
                                      <p:to>
                                        <p:strVal val="visible"/>
                                      </p:to>
                                    </p:set>
                                    <p:animEffect transition="in" filter="blinds(horizontal)">
                                      <p:cBhvr>
                                        <p:cTn id="22" dur="500"/>
                                        <p:tgtEl>
                                          <p:spTgt spid="27651">
                                            <p:txEl>
                                              <p:charRg st="256" end="37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7651">
                                            <p:txEl>
                                              <p:charRg st="377" end="447"/>
                                            </p:txEl>
                                          </p:spTgt>
                                        </p:tgtEl>
                                        <p:attrNameLst>
                                          <p:attrName>style.visibility</p:attrName>
                                        </p:attrNameLst>
                                      </p:cBhvr>
                                      <p:to>
                                        <p:strVal val="visible"/>
                                      </p:to>
                                    </p:set>
                                    <p:animEffect transition="in" filter="blinds(horizontal)">
                                      <p:cBhvr>
                                        <p:cTn id="27" dur="500"/>
                                        <p:tgtEl>
                                          <p:spTgt spid="27651">
                                            <p:txEl>
                                              <p:charRg st="377" end="44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7651">
                                            <p:txEl>
                                              <p:charRg st="447" end="567"/>
                                            </p:txEl>
                                          </p:spTgt>
                                        </p:tgtEl>
                                        <p:attrNameLst>
                                          <p:attrName>style.visibility</p:attrName>
                                        </p:attrNameLst>
                                      </p:cBhvr>
                                      <p:to>
                                        <p:strVal val="visible"/>
                                      </p:to>
                                    </p:set>
                                    <p:animEffect transition="in" filter="blinds(horizontal)">
                                      <p:cBhvr>
                                        <p:cTn id="32" dur="500"/>
                                        <p:tgtEl>
                                          <p:spTgt spid="27651">
                                            <p:txEl>
                                              <p:charRg st="447" end="56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2"/>
          <p:cNvSpPr>
            <a:spLocks noGrp="1"/>
          </p:cNvSpPr>
          <p:nvPr>
            <p:ph type="title"/>
          </p:nvPr>
        </p:nvSpPr>
        <p:spPr>
          <a:ln/>
        </p:spPr>
        <p:txBody>
          <a:bodyPr vert="horz" wrap="square" lIns="91440" tIns="45720" rIns="91440" bIns="45720" anchor="ctr"/>
          <a:p>
            <a:pPr eaLnBrk="1" hangingPunct="1"/>
            <a:r>
              <a:rPr dirty="0"/>
              <a:t>Discrete Semiconductor Devices</a:t>
            </a:r>
            <a:endParaRPr dirty="0"/>
          </a:p>
        </p:txBody>
      </p:sp>
      <p:sp>
        <p:nvSpPr>
          <p:cNvPr id="16388" name="Rectangle 3"/>
          <p:cNvSpPr>
            <a:spLocks noGrp="1" noChangeArrowheads="1"/>
          </p:cNvSpPr>
          <p:nvPr>
            <p:ph idx="1"/>
          </p:nvPr>
        </p:nvSpPr>
        <p:spPr>
          <a:xfrm>
            <a:off x="685800" y="1538288"/>
            <a:ext cx="5049838" cy="4557713"/>
          </a:xfrm>
        </p:spPr>
        <p:txBody>
          <a:bodyPr vert="horz" wrap="square" lIns="91440" tIns="45720" rIns="91440" bIns="45720" numCol="1" rtlCol="0" anchor="t" anchorCtr="0" compatLnSpc="1">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v"/>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Semiconductor Materials</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Wingdings" panose="05000000000000000000" pitchFamily="2" charset="2"/>
              <a:buChar char="v"/>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Conductor and Insulators.</a:t>
            </a: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Wingdings" panose="05000000000000000000" pitchFamily="2" charset="2"/>
              <a:buChar char="v"/>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N-type, P-Type, electron, and hole current</a:t>
            </a: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Wingdings" panose="05000000000000000000" pitchFamily="2" charset="2"/>
              <a:buChar char="v"/>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PN junction, depletion region, potential barrier.</a:t>
            </a: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v"/>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Diodes</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Wingdings" panose="05000000000000000000" pitchFamily="2" charset="2"/>
              <a:buChar char="v"/>
              <a:defRPr/>
            </a:pPr>
            <a:endParaRPr kumimoji="0" lang="en-US" sz="900" b="0" i="0" u="none" strike="noStrike" kern="1200" cap="none" spc="0" normalizeH="0" baseline="0" noProof="0" dirty="0" smtClean="0">
              <a:ln>
                <a:noFill/>
              </a:ln>
              <a:solidFill>
                <a:schemeClr val="tx1"/>
              </a:solidFill>
              <a:effectLst/>
              <a:uLnTx/>
              <a:uFillTx/>
              <a:latin typeface="Arial Black" panose="020B0A04020102020204" pitchFamily="34" charset="0"/>
              <a:ea typeface="+mn-ea"/>
              <a:cs typeface="+mn-cs"/>
            </a:endParaRPr>
          </a:p>
          <a:p>
            <a:pPr marL="742950" marR="0" lvl="2"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v"/>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Forward Bias, reverse bias</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2"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v"/>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Diode applications</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2"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v"/>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Light Emitting Diodes</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2"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v"/>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Zener Diodes</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2"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v"/>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Photo Diodes</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2"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v"/>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1"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v"/>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2"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v"/>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2"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v"/>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Wingdings" panose="05000000000000000000" pitchFamily="2" charset="2"/>
              <a:buChar char="§"/>
              <a:defRPr/>
            </a:pPr>
            <a:endParaRPr kumimoji="0" lang="en-US" sz="2800" b="0" i="0" u="none" strike="noStrike" kern="1200" cap="none" spc="0" normalizeH="0" baseline="0" noProof="0" dirty="0" smtClean="0">
              <a:ln>
                <a:noFill/>
              </a:ln>
              <a:solidFill>
                <a:schemeClr val="tx1"/>
              </a:solidFill>
              <a:effectLst/>
              <a:uLnTx/>
              <a:uFillTx/>
              <a:latin typeface="Arial Black" panose="020B0A04020102020204" pitchFamily="34" charset="0"/>
              <a:ea typeface="+mn-ea"/>
              <a:cs typeface="+mn-cs"/>
            </a:endParaRPr>
          </a:p>
        </p:txBody>
      </p:sp>
      <p:sp>
        <p:nvSpPr>
          <p:cNvPr id="2" name="Slide Number Placeholder 1"/>
          <p:cNvSpPr txBox="1">
            <a:spLocks noGrp="1"/>
          </p:cNvSpPr>
          <p:nvPr>
            <p:ph type="sldNum" sz="quarter" idx="12"/>
          </p:nvPr>
        </p:nvSpPr>
        <p:spPr>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eaLnBrk="1" hangingPunct="1">
              <a:buNone/>
            </a:pPr>
            <a:fld id="{9A0DB2DC-4C9A-4742-B13C-FB6460FD3503}" type="slidenum">
              <a:rPr lang="sv-SE" altLang="x-none" sz="1200" dirty="0">
                <a:solidFill>
                  <a:srgbClr val="898989"/>
                </a:solidFill>
                <a:latin typeface="Calibri" panose="020F0502020204030204" pitchFamily="34" charset="0"/>
              </a:rPr>
            </a:fld>
            <a:endParaRPr lang="sv-SE" altLang="x-none" sz="1200" dirty="0">
              <a:solidFill>
                <a:srgbClr val="898989"/>
              </a:solidFill>
              <a:latin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Title 1"/>
          <p:cNvSpPr>
            <a:spLocks noGrp="1"/>
          </p:cNvSpPr>
          <p:nvPr>
            <p:ph type="title"/>
          </p:nvPr>
        </p:nvSpPr>
        <p:spPr>
          <a:ln/>
        </p:spPr>
        <p:txBody>
          <a:bodyPr vert="horz" wrap="square" lIns="91440" tIns="45720" rIns="91440" bIns="45720" anchor="ctr"/>
          <a:p>
            <a:pPr eaLnBrk="1" hangingPunct="1"/>
            <a:r>
              <a:rPr dirty="0"/>
              <a:t>Diode V-I Characteristic</a:t>
            </a:r>
            <a:endParaRPr lang="sv-SE" altLang="x-none" dirty="0"/>
          </a:p>
        </p:txBody>
      </p:sp>
      <p:sp>
        <p:nvSpPr>
          <p:cNvPr id="34819" name="Content Placeholder 2"/>
          <p:cNvSpPr>
            <a:spLocks noGrp="1"/>
          </p:cNvSpPr>
          <p:nvPr>
            <p:ph idx="1"/>
          </p:nvPr>
        </p:nvSpPr>
        <p:spPr>
          <a:xfrm>
            <a:off x="685800" y="1989138"/>
            <a:ext cx="7772400" cy="3802062"/>
          </a:xfrm>
          <a:ln/>
        </p:spPr>
        <p:txBody>
          <a:bodyPr vert="horz" wrap="square" lIns="91440" tIns="45720" rIns="91440" bIns="45720" anchor="t"/>
          <a:p>
            <a:pPr marL="342900" lvl="1" indent="-342900" eaLnBrk="1" hangingPunct="1">
              <a:buFont typeface="Wingdings" panose="05000000000000000000" pitchFamily="2" charset="2"/>
              <a:buChar char="v"/>
            </a:pPr>
            <a:r>
              <a:rPr sz="1800" b="1" dirty="0"/>
              <a:t>Dynamic Resistance:</a:t>
            </a:r>
            <a:endParaRPr sz="1800" b="1" dirty="0"/>
          </a:p>
          <a:p>
            <a:pPr marL="342900" lvl="1" indent="-342900" eaLnBrk="1" hangingPunct="1">
              <a:buFontTx/>
              <a:buChar char="•"/>
            </a:pPr>
            <a:r>
              <a:rPr sz="1800" b="1" dirty="0"/>
              <a:t> </a:t>
            </a:r>
            <a:r>
              <a:rPr sz="1800" dirty="0"/>
              <a:t>The resistance of diode is not constant but it changes over the entire curve. So it is called dynamic resistance.</a:t>
            </a:r>
            <a:endParaRPr sz="1800" dirty="0"/>
          </a:p>
          <a:p>
            <a:pPr eaLnBrk="1" hangingPunct="1"/>
            <a:endParaRPr lang="sv-SE" altLang="x-none" dirty="0"/>
          </a:p>
        </p:txBody>
      </p:sp>
      <p:pic>
        <p:nvPicPr>
          <p:cNvPr id="34820" name="Picture 2"/>
          <p:cNvPicPr>
            <a:picLocks noChangeAspect="1"/>
          </p:cNvPicPr>
          <p:nvPr/>
        </p:nvPicPr>
        <p:blipFill>
          <a:blip r:embed="rId1"/>
          <a:stretch>
            <a:fillRect/>
          </a:stretch>
        </p:blipFill>
        <p:spPr>
          <a:xfrm>
            <a:off x="4862513" y="3086100"/>
            <a:ext cx="2497137" cy="2705100"/>
          </a:xfrm>
          <a:prstGeom prst="rect">
            <a:avLst/>
          </a:prstGeom>
          <a:noFill/>
          <a:ln w="9525">
            <a:noFill/>
          </a:ln>
        </p:spPr>
      </p:pic>
      <p:sp>
        <p:nvSpPr>
          <p:cNvPr id="2" name="Slide Number Placeholder 1"/>
          <p:cNvSpPr txBox="1">
            <a:spLocks noGrp="1"/>
          </p:cNvSpPr>
          <p:nvPr>
            <p:ph type="sldNum" sz="quarter" idx="12"/>
          </p:nvPr>
        </p:nvSpPr>
        <p:spPr>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eaLnBrk="1" hangingPunct="1">
              <a:buNone/>
            </a:pPr>
            <a:fld id="{9A0DB2DC-4C9A-4742-B13C-FB6460FD3503}" type="slidenum">
              <a:rPr lang="sv-SE" altLang="x-none" sz="1200" dirty="0">
                <a:solidFill>
                  <a:srgbClr val="898989"/>
                </a:solidFill>
                <a:latin typeface="Calibri" panose="020F0502020204030204" pitchFamily="34" charset="0"/>
              </a:rPr>
            </a:fld>
            <a:endParaRPr lang="sv-SE" altLang="x-none" sz="1200" dirty="0">
              <a:solidFill>
                <a:srgbClr val="898989"/>
              </a:solidFill>
              <a:latin typeface="Calibri" panose="020F050202020403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7" name="Rectangle 2"/>
          <p:cNvSpPr>
            <a:spLocks noGrp="1"/>
          </p:cNvSpPr>
          <p:nvPr>
            <p:ph type="title"/>
          </p:nvPr>
        </p:nvSpPr>
        <p:spPr>
          <a:xfrm>
            <a:off x="685800" y="228600"/>
            <a:ext cx="7772400" cy="769938"/>
          </a:xfrm>
          <a:ln/>
        </p:spPr>
        <p:txBody>
          <a:bodyPr vert="horz" wrap="square" lIns="91440" tIns="45720" rIns="91440" bIns="45720" anchor="ctr"/>
          <a:p>
            <a:pPr eaLnBrk="1" hangingPunct="1"/>
            <a:r>
              <a:rPr dirty="0"/>
              <a:t>Diode V-I Characteristic</a:t>
            </a:r>
            <a:endParaRPr dirty="0"/>
          </a:p>
        </p:txBody>
      </p:sp>
      <p:sp>
        <p:nvSpPr>
          <p:cNvPr id="28675" name="Rectangle 3"/>
          <p:cNvSpPr>
            <a:spLocks noGrp="1" noChangeArrowheads="1"/>
          </p:cNvSpPr>
          <p:nvPr>
            <p:ph idx="1"/>
          </p:nvPr>
        </p:nvSpPr>
        <p:spPr>
          <a:xfrm>
            <a:off x="685800" y="1166813"/>
            <a:ext cx="6213475" cy="5097463"/>
          </a:xfrm>
        </p:spPr>
        <p:txBody>
          <a:bodyPr vert="horz" wrap="square" lIns="91440" tIns="45720" rIns="91440" bIns="45720" numCol="1" rtlCol="0" anchor="t" anchorCtr="0" compatLnSpc="1">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v"/>
              <a:defRPr/>
            </a:pPr>
            <a:r>
              <a:rPr kumimoji="0" lang="en-US" sz="2200" b="1" i="0" u="none" strike="noStrike" kern="1200" cap="none" spc="0" normalizeH="0" baseline="0" noProof="0" dirty="0" smtClean="0">
                <a:ln>
                  <a:noFill/>
                </a:ln>
                <a:solidFill>
                  <a:schemeClr val="tx1"/>
                </a:solidFill>
                <a:effectLst/>
                <a:uLnTx/>
                <a:uFillTx/>
                <a:latin typeface="+mn-lt"/>
                <a:ea typeface="+mn-ea"/>
                <a:cs typeface="+mn-cs"/>
              </a:rPr>
              <a:t>VI Characteristic for reverse bias.</a:t>
            </a:r>
            <a:endParaRPr kumimoji="0" lang="en-US" sz="2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v"/>
              <a:defRPr/>
            </a:pPr>
            <a:endParaRPr kumimoji="0" lang="en-US" sz="10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Wingdings" panose="05000000000000000000" pitchFamily="2" charset="2"/>
              <a:buChar char="v"/>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With 0V reverse voltage there is no reverse current.</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Wingdings" panose="05000000000000000000" pitchFamily="2" charset="2"/>
              <a:buChar char="v"/>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There is only a small current through the junction as the reverse voltage increases.</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Wingdings" panose="05000000000000000000" pitchFamily="2" charset="2"/>
              <a:buChar char="v"/>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At a point, reverse current shoots up with the break down of diode. The voltage called break down voltage. This is not normal mode of operation.</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Wingdings" panose="05000000000000000000" pitchFamily="2" charset="2"/>
              <a:buChar char="v"/>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After this point the reverse voltage remains at approximately V</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BR</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but I</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R</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increase very rapidly.</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Wingdings" panose="05000000000000000000" pitchFamily="2" charset="2"/>
              <a:buChar char="v"/>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Break down voltage depends on doping level, set by manufacturer.</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v"/>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v"/>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v"/>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v"/>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v"/>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6146" name="Object 2"/>
          <p:cNvGraphicFramePr>
            <a:graphicFrameLocks noChangeAspect="1"/>
          </p:cNvGraphicFramePr>
          <p:nvPr/>
        </p:nvGraphicFramePr>
        <p:xfrm>
          <a:off x="6732588" y="2079625"/>
          <a:ext cx="2070100" cy="2249488"/>
        </p:xfrm>
        <a:graphic>
          <a:graphicData uri="http://schemas.openxmlformats.org/presentationml/2006/ole">
            <mc:AlternateContent xmlns:mc="http://schemas.openxmlformats.org/markup-compatibility/2006">
              <mc:Choice xmlns:v="urn:schemas-microsoft-com:vml" Requires="v">
                <p:oleObj spid="_x0000_s3098" name="" r:id="rId1" imgW="1641475" imgH="1641475" progId="">
                  <p:embed/>
                </p:oleObj>
              </mc:Choice>
              <mc:Fallback>
                <p:oleObj name="" r:id="rId1" imgW="1641475" imgH="1641475" progId="">
                  <p:embed/>
                  <p:pic>
                    <p:nvPicPr>
                      <p:cNvPr id="0" name="Picture 3097"/>
                      <p:cNvPicPr/>
                      <p:nvPr/>
                    </p:nvPicPr>
                    <p:blipFill>
                      <a:blip r:embed="rId2"/>
                      <a:stretch>
                        <a:fillRect/>
                      </a:stretch>
                    </p:blipFill>
                    <p:spPr>
                      <a:xfrm>
                        <a:off x="6732588" y="2079625"/>
                        <a:ext cx="2070100" cy="2249488"/>
                      </a:xfrm>
                      <a:prstGeom prst="rect">
                        <a:avLst/>
                      </a:prstGeom>
                      <a:noFill/>
                      <a:ln w="38100">
                        <a:noFill/>
                        <a:miter/>
                      </a:ln>
                    </p:spPr>
                  </p:pic>
                </p:oleObj>
              </mc:Fallback>
            </mc:AlternateContent>
          </a:graphicData>
        </a:graphic>
      </p:graphicFrame>
      <p:sp>
        <p:nvSpPr>
          <p:cNvPr id="2" name="Slide Number Placeholder 1"/>
          <p:cNvSpPr txBox="1">
            <a:spLocks noGrp="1"/>
          </p:cNvSpPr>
          <p:nvPr>
            <p:ph type="sldNum" sz="quarter" idx="12"/>
          </p:nvPr>
        </p:nvSpPr>
        <p:spPr>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eaLnBrk="1" hangingPunct="1">
              <a:buNone/>
            </a:pPr>
            <a:fld id="{9A0DB2DC-4C9A-4742-B13C-FB6460FD3503}" type="slidenum">
              <a:rPr lang="sv-SE" altLang="x-none" sz="1200" dirty="0">
                <a:solidFill>
                  <a:srgbClr val="898989"/>
                </a:solidFill>
                <a:latin typeface="Calibri" panose="020F0502020204030204" pitchFamily="34" charset="0"/>
              </a:rPr>
            </a:fld>
            <a:endParaRPr lang="sv-SE" altLang="x-none" sz="1200" dirty="0">
              <a:solidFill>
                <a:srgbClr val="898989"/>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8675">
                                            <p:txEl>
                                              <p:charRg st="90" end="175"/>
                                            </p:txEl>
                                          </p:spTgt>
                                        </p:tgtEl>
                                        <p:attrNameLst>
                                          <p:attrName>style.visibility</p:attrName>
                                        </p:attrNameLst>
                                      </p:cBhvr>
                                      <p:to>
                                        <p:strVal val="visible"/>
                                      </p:to>
                                    </p:set>
                                    <p:animEffect transition="in" filter="blinds(horizontal)">
                                      <p:cBhvr>
                                        <p:cTn id="7" dur="500"/>
                                        <p:tgtEl>
                                          <p:spTgt spid="28675">
                                            <p:txEl>
                                              <p:charRg st="90" end="17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8675">
                                            <p:txEl>
                                              <p:charRg st="175" end="320"/>
                                            </p:txEl>
                                          </p:spTgt>
                                        </p:tgtEl>
                                        <p:attrNameLst>
                                          <p:attrName>style.visibility</p:attrName>
                                        </p:attrNameLst>
                                      </p:cBhvr>
                                      <p:to>
                                        <p:strVal val="visible"/>
                                      </p:to>
                                    </p:set>
                                    <p:animEffect transition="in" filter="blinds(horizontal)">
                                      <p:cBhvr>
                                        <p:cTn id="12" dur="500"/>
                                        <p:tgtEl>
                                          <p:spTgt spid="28675">
                                            <p:txEl>
                                              <p:charRg st="175" end="32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8675">
                                            <p:txEl>
                                              <p:charRg st="320" end="416"/>
                                            </p:txEl>
                                          </p:spTgt>
                                        </p:tgtEl>
                                        <p:attrNameLst>
                                          <p:attrName>style.visibility</p:attrName>
                                        </p:attrNameLst>
                                      </p:cBhvr>
                                      <p:to>
                                        <p:strVal val="visible"/>
                                      </p:to>
                                    </p:set>
                                    <p:animEffect transition="in" filter="blinds(horizontal)">
                                      <p:cBhvr>
                                        <p:cTn id="17" dur="500"/>
                                        <p:tgtEl>
                                          <p:spTgt spid="28675">
                                            <p:txEl>
                                              <p:charRg st="320" end="41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8675">
                                            <p:txEl>
                                              <p:charRg st="416" end="481"/>
                                            </p:txEl>
                                          </p:spTgt>
                                        </p:tgtEl>
                                        <p:attrNameLst>
                                          <p:attrName>style.visibility</p:attrName>
                                        </p:attrNameLst>
                                      </p:cBhvr>
                                      <p:to>
                                        <p:strVal val="visible"/>
                                      </p:to>
                                    </p:set>
                                    <p:animEffect transition="in" filter="blinds(horizontal)">
                                      <p:cBhvr>
                                        <p:cTn id="22" dur="500"/>
                                        <p:tgtEl>
                                          <p:spTgt spid="28675">
                                            <p:txEl>
                                              <p:charRg st="416" end="48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Title 1"/>
          <p:cNvSpPr>
            <a:spLocks noGrp="1"/>
          </p:cNvSpPr>
          <p:nvPr>
            <p:ph type="title"/>
          </p:nvPr>
        </p:nvSpPr>
        <p:spPr>
          <a:xfrm>
            <a:off x="685800" y="228600"/>
            <a:ext cx="7772400" cy="904875"/>
          </a:xfrm>
          <a:ln/>
        </p:spPr>
        <p:txBody>
          <a:bodyPr vert="horz" wrap="square" lIns="91440" tIns="45720" rIns="91440" bIns="45720" anchor="ctr"/>
          <a:p>
            <a:pPr eaLnBrk="1" hangingPunct="1"/>
            <a:r>
              <a:rPr dirty="0"/>
              <a:t>Diode V-I Characteristic</a:t>
            </a:r>
            <a:endParaRPr lang="sv-SE" altLang="x-none" dirty="0"/>
          </a:p>
        </p:txBody>
      </p:sp>
      <p:sp>
        <p:nvSpPr>
          <p:cNvPr id="35843" name="Content Placeholder 2"/>
          <p:cNvSpPr>
            <a:spLocks noGrp="1"/>
          </p:cNvSpPr>
          <p:nvPr>
            <p:ph idx="1"/>
          </p:nvPr>
        </p:nvSpPr>
        <p:spPr>
          <a:xfrm>
            <a:off x="685800" y="1752600"/>
            <a:ext cx="5340350" cy="4038600"/>
          </a:xfrm>
          <a:ln/>
        </p:spPr>
        <p:txBody>
          <a:bodyPr vert="horz" wrap="square" lIns="91440" tIns="45720" rIns="91440" bIns="45720" anchor="t"/>
          <a:p>
            <a:pPr eaLnBrk="1" hangingPunct="1">
              <a:buFont typeface="Wingdings" panose="05000000000000000000" pitchFamily="2" charset="2"/>
              <a:buChar char="v"/>
            </a:pPr>
            <a:r>
              <a:rPr dirty="0"/>
              <a:t>The complete V-I characteristic curve</a:t>
            </a:r>
            <a:endParaRPr dirty="0"/>
          </a:p>
        </p:txBody>
      </p:sp>
      <p:pic>
        <p:nvPicPr>
          <p:cNvPr id="35844" name="Picture 2"/>
          <p:cNvPicPr>
            <a:picLocks noChangeAspect="1"/>
          </p:cNvPicPr>
          <p:nvPr/>
        </p:nvPicPr>
        <p:blipFill>
          <a:blip r:embed="rId1"/>
          <a:stretch>
            <a:fillRect/>
          </a:stretch>
        </p:blipFill>
        <p:spPr>
          <a:xfrm>
            <a:off x="4867275" y="2303463"/>
            <a:ext cx="2919413" cy="3143250"/>
          </a:xfrm>
          <a:prstGeom prst="rect">
            <a:avLst/>
          </a:prstGeom>
          <a:noFill/>
          <a:ln w="9525">
            <a:noFill/>
          </a:ln>
        </p:spPr>
      </p:pic>
      <p:sp>
        <p:nvSpPr>
          <p:cNvPr id="2" name="Slide Number Placeholder 1"/>
          <p:cNvSpPr txBox="1">
            <a:spLocks noGrp="1"/>
          </p:cNvSpPr>
          <p:nvPr>
            <p:ph type="sldNum" sz="quarter" idx="12"/>
          </p:nvPr>
        </p:nvSpPr>
        <p:spPr>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eaLnBrk="1" hangingPunct="1">
              <a:buNone/>
            </a:pPr>
            <a:fld id="{9A0DB2DC-4C9A-4742-B13C-FB6460FD3503}" type="slidenum">
              <a:rPr lang="sv-SE" altLang="x-none" sz="1200" dirty="0">
                <a:solidFill>
                  <a:srgbClr val="898989"/>
                </a:solidFill>
                <a:latin typeface="Calibri" panose="020F0502020204030204" pitchFamily="34" charset="0"/>
              </a:rPr>
            </a:fld>
            <a:endParaRPr lang="sv-SE" altLang="x-none" sz="1200" dirty="0">
              <a:solidFill>
                <a:srgbClr val="898989"/>
              </a:solidFill>
              <a:latin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30" name="Picture 2"/>
          <p:cNvPicPr>
            <a:picLocks noChangeAspect="1"/>
          </p:cNvPicPr>
          <p:nvPr/>
        </p:nvPicPr>
        <p:blipFill>
          <a:blip r:embed="rId1"/>
          <a:stretch>
            <a:fillRect/>
          </a:stretch>
        </p:blipFill>
        <p:spPr>
          <a:xfrm>
            <a:off x="833438" y="2438400"/>
            <a:ext cx="2247900" cy="2160588"/>
          </a:xfrm>
          <a:prstGeom prst="rect">
            <a:avLst/>
          </a:prstGeom>
          <a:noFill/>
          <a:ln w="9525">
            <a:noFill/>
          </a:ln>
        </p:spPr>
      </p:pic>
      <p:pic>
        <p:nvPicPr>
          <p:cNvPr id="22531" name="Picture 5"/>
          <p:cNvPicPr>
            <a:picLocks noChangeAspect="1"/>
          </p:cNvPicPr>
          <p:nvPr/>
        </p:nvPicPr>
        <p:blipFill>
          <a:blip r:embed="rId2"/>
          <a:stretch>
            <a:fillRect/>
          </a:stretch>
        </p:blipFill>
        <p:spPr>
          <a:xfrm>
            <a:off x="3016250" y="1704975"/>
            <a:ext cx="5429250" cy="2984500"/>
          </a:xfrm>
          <a:prstGeom prst="rect">
            <a:avLst/>
          </a:prstGeom>
          <a:noFill/>
          <a:ln w="9525">
            <a:noFill/>
          </a:ln>
        </p:spPr>
      </p:pic>
      <p:sp>
        <p:nvSpPr>
          <p:cNvPr id="3" name="Rectangle 2"/>
          <p:cNvSpPr>
            <a:spLocks noGrp="1" noChangeArrowheads="1"/>
          </p:cNvSpPr>
          <p:nvPr>
            <p:ph type="title"/>
          </p:nvPr>
        </p:nvSpPr>
        <p:spPr/>
        <p:txBody>
          <a:bodyPr vert="horz" wrap="square" lIns="91440" tIns="45720" rIns="91440" bIns="45720" numCol="1" rtlCol="0" anchor="ctr" anchorCtr="0" compatLnSpc="1">
            <a:normAutofit/>
          </a:bodyPr>
          <a:lstStyle/>
          <a:p>
            <a:pPr marL="0" marR="0" lvl="1"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0" cap="none" spc="0" normalizeH="0" baseline="0" noProof="0" dirty="0">
                <a:ln>
                  <a:noFill/>
                </a:ln>
                <a:solidFill>
                  <a:sysClr val="windowText" lastClr="000000"/>
                </a:solidFill>
                <a:effectLst/>
                <a:uLnTx/>
                <a:uFillTx/>
                <a:latin typeface="+mj-lt"/>
                <a:ea typeface="+mj-ea"/>
                <a:cs typeface="+mj-cs"/>
              </a:rPr>
              <a:t>Conductor and Insulators.</a:t>
            </a:r>
            <a:br>
              <a:rPr kumimoji="0" lang="en-US" sz="1800" b="0" i="0" u="none" strike="noStrike" kern="0" cap="none" spc="0" normalizeH="0" baseline="0" noProof="0" dirty="0">
                <a:ln>
                  <a:noFill/>
                </a:ln>
                <a:solidFill>
                  <a:schemeClr val="bg1">
                    <a:lumMod val="50000"/>
                  </a:schemeClr>
                </a:solidFill>
                <a:effectLst/>
                <a:uLnTx/>
                <a:uFillTx/>
                <a:latin typeface="Calibri" panose="020F0502020204030204" pitchFamily="34" charset="0"/>
              </a:rPr>
            </a:br>
            <a:r>
              <a:rPr kumimoji="0" lang="en-US" sz="1800" b="0" i="0" u="none" strike="noStrike" kern="0" cap="none" spc="0" normalizeH="0" baseline="0" noProof="0" dirty="0">
                <a:ln>
                  <a:noFill/>
                </a:ln>
                <a:solidFill>
                  <a:schemeClr val="bg1">
                    <a:lumMod val="50000"/>
                  </a:schemeClr>
                </a:solidFill>
                <a:effectLst/>
                <a:uLnTx/>
                <a:uFillTx/>
                <a:latin typeface="Calibri" panose="020F0502020204030204" pitchFamily="34" charset="0"/>
              </a:rPr>
              <a:t>Atomic Model</a:t>
            </a:r>
            <a:endPar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endParaRPr>
          </a:p>
        </p:txBody>
      </p:sp>
      <p:pic>
        <p:nvPicPr>
          <p:cNvPr id="61446" name="Picture 6"/>
          <p:cNvPicPr>
            <a:picLocks noChangeAspect="1"/>
          </p:cNvPicPr>
          <p:nvPr/>
        </p:nvPicPr>
        <p:blipFill>
          <a:blip r:embed="rId3"/>
          <a:stretch>
            <a:fillRect/>
          </a:stretch>
        </p:blipFill>
        <p:spPr>
          <a:xfrm>
            <a:off x="1468438" y="1552575"/>
            <a:ext cx="6207125" cy="4171950"/>
          </a:xfrm>
          <a:prstGeom prst="rect">
            <a:avLst/>
          </a:prstGeom>
          <a:noFill/>
          <a:ln w="9525">
            <a:noFill/>
          </a:ln>
        </p:spPr>
      </p:pic>
      <p:sp>
        <p:nvSpPr>
          <p:cNvPr id="17" name="Line Callout 1 16"/>
          <p:cNvSpPr/>
          <p:nvPr/>
        </p:nvSpPr>
        <p:spPr bwMode="auto">
          <a:xfrm>
            <a:off x="293688" y="1995488"/>
            <a:ext cx="1174750" cy="623888"/>
          </a:xfrm>
          <a:prstGeom prst="borderCallout1">
            <a:avLst>
              <a:gd name="adj1" fmla="val 56422"/>
              <a:gd name="adj2" fmla="val 104264"/>
              <a:gd name="adj3" fmla="val 231770"/>
              <a:gd name="adj4" fmla="val 161752"/>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tx1"/>
                </a:solidFill>
                <a:effectLst/>
                <a:uLnTx/>
                <a:uFillTx/>
                <a:latin typeface="+mn-lt"/>
                <a:ea typeface="+mn-ea"/>
                <a:cs typeface="+mn-cs"/>
              </a:rPr>
              <a:t>the gap can be crossed</a:t>
            </a:r>
            <a:endParaRPr kumimoji="0" lang="en-US" sz="10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tx1"/>
                </a:solidFill>
                <a:effectLst/>
                <a:uLnTx/>
                <a:uFillTx/>
                <a:latin typeface="+mn-lt"/>
                <a:ea typeface="+mn-ea"/>
                <a:cs typeface="+mn-cs"/>
              </a:rPr>
              <a:t> only when breakdown</a:t>
            </a:r>
            <a:endParaRPr kumimoji="0" lang="en-US" sz="10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tx1"/>
                </a:solidFill>
                <a:effectLst/>
                <a:uLnTx/>
                <a:uFillTx/>
                <a:latin typeface="+mn-lt"/>
                <a:ea typeface="+mn-ea"/>
                <a:cs typeface="+mn-cs"/>
              </a:rPr>
              <a:t> conditions </a:t>
            </a:r>
            <a:r>
              <a:rPr kumimoji="0" lang="sv-SE" sz="1000" b="0" i="0" u="none" strike="noStrike" kern="1200" cap="none" spc="0" normalizeH="0" baseline="0" noProof="0" dirty="0">
                <a:ln>
                  <a:noFill/>
                </a:ln>
                <a:solidFill>
                  <a:schemeClr val="tx1"/>
                </a:solidFill>
                <a:effectLst/>
                <a:uLnTx/>
                <a:uFillTx/>
                <a:latin typeface="+mn-lt"/>
                <a:ea typeface="+mn-ea"/>
                <a:cs typeface="+mn-cs"/>
              </a:rPr>
              <a:t>occur</a:t>
            </a:r>
            <a:endParaRPr kumimoji="0" lang="sv-SE" sz="1000" b="0"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endParaRPr kumimoji="0" lang="sv-SE" sz="800" b="0" i="0" u="none" strike="noStrike" kern="1200" cap="none" spc="0" normalizeH="0" baseline="0" noProof="0" dirty="0">
              <a:ln>
                <a:noFill/>
              </a:ln>
              <a:solidFill>
                <a:schemeClr val="tx1"/>
              </a:solidFill>
              <a:effectLst/>
              <a:uLnTx/>
              <a:uFillTx/>
              <a:latin typeface="Times" pitchFamily="1" charset="0"/>
              <a:ea typeface="+mn-ea"/>
              <a:cs typeface="+mn-cs"/>
            </a:endParaRPr>
          </a:p>
        </p:txBody>
      </p:sp>
      <p:sp>
        <p:nvSpPr>
          <p:cNvPr id="18" name="Line Callout 1 17"/>
          <p:cNvSpPr/>
          <p:nvPr/>
        </p:nvSpPr>
        <p:spPr bwMode="auto">
          <a:xfrm>
            <a:off x="3894138" y="2217738"/>
            <a:ext cx="1174750" cy="803275"/>
          </a:xfrm>
          <a:prstGeom prst="borderCallout1">
            <a:avLst>
              <a:gd name="adj1" fmla="val 56422"/>
              <a:gd name="adj2" fmla="val 104264"/>
              <a:gd name="adj3" fmla="val 231770"/>
              <a:gd name="adj4" fmla="val 49670"/>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tx1"/>
                </a:solidFill>
                <a:effectLst/>
                <a:uLnTx/>
                <a:uFillTx/>
                <a:latin typeface="+mn-lt"/>
                <a:ea typeface="+mn-ea"/>
                <a:cs typeface="+mn-cs"/>
              </a:rPr>
              <a:t>the gap is smaller</a:t>
            </a:r>
            <a:endParaRPr kumimoji="0" lang="en-US" sz="10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tx1"/>
                </a:solidFill>
                <a:effectLst/>
                <a:uLnTx/>
                <a:uFillTx/>
                <a:latin typeface="+mn-lt"/>
                <a:ea typeface="+mn-ea"/>
                <a:cs typeface="+mn-cs"/>
              </a:rPr>
              <a:t> and can be crossed</a:t>
            </a:r>
            <a:endParaRPr kumimoji="0" lang="en-US" sz="10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tx1"/>
                </a:solidFill>
                <a:effectLst/>
                <a:uLnTx/>
                <a:uFillTx/>
                <a:latin typeface="+mn-lt"/>
                <a:ea typeface="+mn-ea"/>
                <a:cs typeface="+mn-cs"/>
              </a:rPr>
              <a:t> when a photon </a:t>
            </a:r>
            <a:endParaRPr kumimoji="0" lang="en-US" sz="10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tx1"/>
                </a:solidFill>
                <a:effectLst/>
                <a:uLnTx/>
                <a:uFillTx/>
                <a:latin typeface="+mn-lt"/>
                <a:ea typeface="+mn-ea"/>
                <a:cs typeface="+mn-cs"/>
              </a:rPr>
              <a:t>is absorbed</a:t>
            </a:r>
            <a:endParaRPr kumimoji="0" lang="en-US" sz="1000" b="0" i="0" u="none" strike="noStrike" kern="1200" cap="none" spc="0" normalizeH="0" baseline="0" noProof="0" dirty="0">
              <a:ln>
                <a:noFill/>
              </a:ln>
              <a:solidFill>
                <a:schemeClr val="tx1"/>
              </a:solidFill>
              <a:effectLst/>
              <a:uLnTx/>
              <a:uFillTx/>
              <a:latin typeface="+mn-lt"/>
              <a:ea typeface="+mn-ea"/>
              <a:cs typeface="+mn-cs"/>
            </a:endParaRPr>
          </a:p>
        </p:txBody>
      </p:sp>
      <p:sp>
        <p:nvSpPr>
          <p:cNvPr id="19" name="Line Callout 1 18"/>
          <p:cNvSpPr/>
          <p:nvPr/>
        </p:nvSpPr>
        <p:spPr bwMode="auto">
          <a:xfrm>
            <a:off x="7064375" y="2446338"/>
            <a:ext cx="1393825" cy="622300"/>
          </a:xfrm>
          <a:prstGeom prst="borderCallout1">
            <a:avLst>
              <a:gd name="adj1" fmla="val 56422"/>
              <a:gd name="adj2" fmla="val -6774"/>
              <a:gd name="adj3" fmla="val 262890"/>
              <a:gd name="adj4" fmla="val -50230"/>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tx1"/>
                </a:solidFill>
                <a:effectLst/>
                <a:uLnTx/>
                <a:uFillTx/>
                <a:latin typeface="+mn-lt"/>
                <a:ea typeface="+mn-ea"/>
                <a:cs typeface="+mn-cs"/>
              </a:rPr>
              <a:t>the conduction band </a:t>
            </a:r>
            <a:endParaRPr kumimoji="0" lang="en-US" sz="10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tx1"/>
                </a:solidFill>
                <a:effectLst/>
                <a:uLnTx/>
                <a:uFillTx/>
                <a:latin typeface="+mn-lt"/>
                <a:ea typeface="+mn-ea"/>
                <a:cs typeface="+mn-cs"/>
              </a:rPr>
              <a:t>and valence band </a:t>
            </a:r>
            <a:endParaRPr kumimoji="0" lang="en-US" sz="10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tx1"/>
                </a:solidFill>
                <a:effectLst/>
                <a:uLnTx/>
                <a:uFillTx/>
                <a:latin typeface="+mn-lt"/>
                <a:ea typeface="+mn-ea"/>
                <a:cs typeface="+mn-cs"/>
              </a:rPr>
              <a:t>overlap, so there is no gap</a:t>
            </a:r>
            <a:endParaRPr kumimoji="0" lang="sv-SE" sz="800" b="0" i="0" u="none" strike="noStrike" kern="1200" cap="none" spc="0" normalizeH="0" baseline="0" noProof="0" dirty="0">
              <a:ln>
                <a:noFill/>
              </a:ln>
              <a:solidFill>
                <a:schemeClr val="tx1"/>
              </a:solidFill>
              <a:effectLst/>
              <a:uLnTx/>
              <a:uFillTx/>
              <a:latin typeface="Times" pitchFamily="1" charset="0"/>
              <a:ea typeface="+mn-ea"/>
              <a:cs typeface="+mn-cs"/>
            </a:endParaRPr>
          </a:p>
        </p:txBody>
      </p:sp>
      <p:sp>
        <p:nvSpPr>
          <p:cNvPr id="2" name="Slide Number Placeholder 1"/>
          <p:cNvSpPr txBox="1">
            <a:spLocks noGrp="1"/>
          </p:cNvSpPr>
          <p:nvPr>
            <p:ph type="sldNum" sz="quarter" idx="12"/>
          </p:nvPr>
        </p:nvSpPr>
        <p:spPr>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eaLnBrk="1" hangingPunct="1">
              <a:buNone/>
            </a:pPr>
            <a:fld id="{9A0DB2DC-4C9A-4742-B13C-FB6460FD3503}" type="slidenum">
              <a:rPr lang="sv-SE" altLang="x-none" sz="1200" dirty="0">
                <a:solidFill>
                  <a:srgbClr val="898989"/>
                </a:solidFill>
                <a:latin typeface="Calibri" panose="020F0502020204030204" pitchFamily="34" charset="0"/>
              </a:rPr>
            </a:fld>
            <a:endParaRPr lang="sv-SE" altLang="x-none" sz="1200" dirty="0">
              <a:solidFill>
                <a:srgbClr val="898989"/>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46"/>
                                        </p:tgtEl>
                                        <p:attrNameLst>
                                          <p:attrName>style.visibility</p:attrName>
                                        </p:attrNameLst>
                                      </p:cBhvr>
                                      <p:to>
                                        <p:strVal val="visible"/>
                                      </p:to>
                                    </p:set>
                                    <p:animEffect transition="in" filter="blinds(horizontal)">
                                      <p:cBhvr>
                                        <p:cTn id="7" dur="500"/>
                                        <p:tgtEl>
                                          <p:spTgt spid="6144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linds(horizontal)">
                                      <p:cBhvr>
                                        <p:cTn id="15" dur="500"/>
                                        <p:tgtEl>
                                          <p:spTgt spid="1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linds(horizontal)">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2"/>
          <p:cNvSpPr>
            <a:spLocks noGrp="1"/>
          </p:cNvSpPr>
          <p:nvPr>
            <p:ph type="title"/>
          </p:nvPr>
        </p:nvSpPr>
        <p:spPr>
          <a:ln/>
        </p:spPr>
        <p:txBody>
          <a:bodyPr vert="horz" wrap="square" lIns="91440" tIns="45720" rIns="91440" bIns="45720" anchor="ctr"/>
          <a:p>
            <a:pPr eaLnBrk="1" hangingPunct="1"/>
            <a:r>
              <a:rPr dirty="0"/>
              <a:t>Silicon and Germanium</a:t>
            </a:r>
            <a:endParaRPr dirty="0"/>
          </a:p>
        </p:txBody>
      </p:sp>
      <p:pic>
        <p:nvPicPr>
          <p:cNvPr id="23555" name="Picture 2"/>
          <p:cNvPicPr>
            <a:picLocks noChangeAspect="1"/>
          </p:cNvPicPr>
          <p:nvPr/>
        </p:nvPicPr>
        <p:blipFill>
          <a:blip r:embed="rId1"/>
          <a:stretch>
            <a:fillRect/>
          </a:stretch>
        </p:blipFill>
        <p:spPr>
          <a:xfrm>
            <a:off x="3200400" y="1042988"/>
            <a:ext cx="2847975" cy="1797050"/>
          </a:xfrm>
          <a:prstGeom prst="rect">
            <a:avLst/>
          </a:prstGeom>
          <a:noFill/>
          <a:ln w="9525">
            <a:noFill/>
          </a:ln>
        </p:spPr>
      </p:pic>
      <p:pic>
        <p:nvPicPr>
          <p:cNvPr id="23556" name="Picture 3"/>
          <p:cNvPicPr>
            <a:picLocks noChangeAspect="1"/>
          </p:cNvPicPr>
          <p:nvPr/>
        </p:nvPicPr>
        <p:blipFill>
          <a:blip r:embed="rId2"/>
          <a:stretch>
            <a:fillRect/>
          </a:stretch>
        </p:blipFill>
        <p:spPr>
          <a:xfrm>
            <a:off x="1539875" y="2840038"/>
            <a:ext cx="5143500" cy="3027362"/>
          </a:xfrm>
          <a:prstGeom prst="rect">
            <a:avLst/>
          </a:prstGeom>
          <a:noFill/>
          <a:ln w="9525">
            <a:noFill/>
          </a:ln>
        </p:spPr>
      </p:pic>
      <p:sp>
        <p:nvSpPr>
          <p:cNvPr id="2" name="Slide Number Placeholder 1"/>
          <p:cNvSpPr txBox="1">
            <a:spLocks noGrp="1"/>
          </p:cNvSpPr>
          <p:nvPr>
            <p:ph type="sldNum" sz="quarter" idx="12"/>
          </p:nvPr>
        </p:nvSpPr>
        <p:spPr>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eaLnBrk="1" hangingPunct="1">
              <a:buNone/>
            </a:pPr>
            <a:fld id="{9A0DB2DC-4C9A-4742-B13C-FB6460FD3503}" type="slidenum">
              <a:rPr lang="sv-SE" altLang="x-none" sz="1200" dirty="0">
                <a:solidFill>
                  <a:srgbClr val="898989"/>
                </a:solidFill>
                <a:latin typeface="Calibri" panose="020F0502020204030204" pitchFamily="34" charset="0"/>
              </a:rPr>
            </a:fld>
            <a:endParaRPr lang="sv-SE" altLang="x-none" sz="1200" dirty="0">
              <a:solidFill>
                <a:srgbClr val="898989"/>
              </a:solidFill>
              <a:latin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Rectangle 2"/>
          <p:cNvSpPr txBox="1">
            <a:spLocks noChangeArrowheads="1"/>
          </p:cNvSpPr>
          <p:nvPr/>
        </p:nvSpPr>
        <p:spPr bwMode="auto">
          <a:xfrm>
            <a:off x="827088" y="381000"/>
            <a:ext cx="7772400" cy="1143000"/>
          </a:xfrm>
          <a:prstGeom prst="rect">
            <a:avLst/>
          </a:prstGeom>
          <a:noFill/>
          <a:ln w="9525">
            <a:noFill/>
            <a:miter lim="800000"/>
          </a:ln>
        </p:spPr>
        <p:txBody>
          <a:bodyPr anchor="ctr"/>
          <a:lstStyle/>
          <a:p>
            <a:pPr marL="0" marR="0" lvl="1" indent="0" algn="l" defTabSz="914400" rtl="0" eaLnBrk="1" fontAlgn="auto" latinLnBrk="0" hangingPunct="1">
              <a:lnSpc>
                <a:spcPct val="100000"/>
              </a:lnSpc>
              <a:spcBef>
                <a:spcPts val="0"/>
              </a:spcBef>
              <a:spcAft>
                <a:spcPts val="0"/>
              </a:spcAft>
              <a:buClrTx/>
              <a:buSzTx/>
              <a:buFontTx/>
              <a:buNone/>
              <a:defRPr/>
            </a:pPr>
            <a:r>
              <a:rPr kumimoji="0" lang="en-US" sz="2800" b="0" i="0" u="none" strike="noStrike" kern="0" cap="none" spc="0" normalizeH="0" baseline="0" noProof="0" dirty="0">
                <a:ln>
                  <a:noFill/>
                </a:ln>
                <a:solidFill>
                  <a:schemeClr val="bg1">
                    <a:lumMod val="50000"/>
                  </a:schemeClr>
                </a:solidFill>
                <a:effectLst/>
                <a:uLnTx/>
                <a:uFillTx/>
                <a:latin typeface="Arial Black" panose="020B0A04020102020204" pitchFamily="34" charset="0"/>
                <a:ea typeface="+mn-ea"/>
                <a:cs typeface="+mn-cs"/>
              </a:rPr>
              <a:t>Conduction Electron and Holes</a:t>
            </a:r>
            <a:r>
              <a:rPr kumimoji="0" lang="en-US" sz="2800" b="0" i="0" u="none" strike="noStrike" kern="0" cap="none" spc="0" normalizeH="0" baseline="0" noProof="0" dirty="0">
                <a:ln>
                  <a:noFill/>
                </a:ln>
                <a:solidFill>
                  <a:srgbClr val="808080"/>
                </a:solidFill>
                <a:effectLst/>
                <a:uLnTx/>
                <a:uFillTx/>
                <a:latin typeface="+mj-lt"/>
                <a:ea typeface="+mj-ea"/>
                <a:cs typeface="+mj-cs"/>
              </a:rPr>
              <a:t>.</a:t>
            </a:r>
            <a:br>
              <a:rPr kumimoji="0" lang="en-US" sz="1800" b="0" i="0" u="none" strike="noStrike" kern="0" cap="none" spc="0" normalizeH="0" baseline="0" noProof="0" dirty="0">
                <a:ln>
                  <a:noFill/>
                </a:ln>
                <a:solidFill>
                  <a:schemeClr val="bg1">
                    <a:lumMod val="50000"/>
                  </a:schemeClr>
                </a:solidFill>
                <a:effectLst/>
                <a:uLnTx/>
                <a:uFillTx/>
                <a:latin typeface="Arial Black" panose="020B0A04020102020204" pitchFamily="34" charset="0"/>
                <a:ea typeface="+mn-ea"/>
                <a:cs typeface="+mn-cs"/>
              </a:rPr>
            </a:br>
            <a:endParaRPr kumimoji="0" lang="en-US" sz="2800" b="0" i="0" u="none" strike="noStrike" kern="0" cap="none" spc="0" normalizeH="0" baseline="0" noProof="0" dirty="0">
              <a:ln>
                <a:noFill/>
              </a:ln>
              <a:solidFill>
                <a:srgbClr val="808080"/>
              </a:solidFill>
              <a:effectLst/>
              <a:uLnTx/>
              <a:uFillTx/>
              <a:latin typeface="Arial Black" panose="020B0A04020102020204" pitchFamily="34" charset="0"/>
              <a:ea typeface="+mn-ea"/>
              <a:cs typeface="+mn-cs"/>
            </a:endParaRPr>
          </a:p>
        </p:txBody>
      </p:sp>
      <p:pic>
        <p:nvPicPr>
          <p:cNvPr id="24579" name="Picture 2"/>
          <p:cNvPicPr>
            <a:picLocks noChangeAspect="1"/>
          </p:cNvPicPr>
          <p:nvPr/>
        </p:nvPicPr>
        <p:blipFill>
          <a:blip r:embed="rId1"/>
          <a:stretch>
            <a:fillRect/>
          </a:stretch>
        </p:blipFill>
        <p:spPr>
          <a:xfrm>
            <a:off x="625475" y="1306513"/>
            <a:ext cx="3341688" cy="3922712"/>
          </a:xfrm>
          <a:prstGeom prst="rect">
            <a:avLst/>
          </a:prstGeom>
          <a:noFill/>
          <a:ln w="9525">
            <a:noFill/>
          </a:ln>
        </p:spPr>
      </p:pic>
      <p:pic>
        <p:nvPicPr>
          <p:cNvPr id="24580" name="Picture 3"/>
          <p:cNvPicPr>
            <a:picLocks noChangeAspect="1"/>
          </p:cNvPicPr>
          <p:nvPr/>
        </p:nvPicPr>
        <p:blipFill>
          <a:blip r:embed="rId2"/>
          <a:stretch>
            <a:fillRect/>
          </a:stretch>
        </p:blipFill>
        <p:spPr>
          <a:xfrm>
            <a:off x="4281488" y="1449388"/>
            <a:ext cx="3790950" cy="1889125"/>
          </a:xfrm>
          <a:prstGeom prst="rect">
            <a:avLst/>
          </a:prstGeom>
          <a:noFill/>
          <a:ln w="9525">
            <a:noFill/>
          </a:ln>
        </p:spPr>
      </p:pic>
      <p:sp>
        <p:nvSpPr>
          <p:cNvPr id="8" name="Rectangle 7"/>
          <p:cNvSpPr/>
          <p:nvPr/>
        </p:nvSpPr>
        <p:spPr>
          <a:xfrm>
            <a:off x="4051300" y="3338513"/>
            <a:ext cx="4343400" cy="2801937"/>
          </a:xfrm>
          <a:prstGeom prst="rect">
            <a:avLst/>
          </a:prstGeom>
          <a:noFill/>
          <a:ln w="9525">
            <a:noFill/>
          </a:ln>
        </p:spPr>
        <p:txBody>
          <a:bodyPr>
            <a:spAutoFit/>
          </a:bodyPr>
          <a:p>
            <a:r>
              <a:rPr sz="1600" dirty="0">
                <a:latin typeface="Calibri" panose="020F0502020204030204" pitchFamily="34" charset="0"/>
              </a:rPr>
              <a:t>An intrinsic (pure) silicon crystal at room temperature has sufficient heat energy for some valence electrons to jump the gap from the valence band into the conduction band, becoming free electron called ‘</a:t>
            </a:r>
            <a:r>
              <a:rPr sz="1600" b="1" dirty="0">
                <a:latin typeface="Calibri" panose="020F0502020204030204" pitchFamily="34" charset="0"/>
              </a:rPr>
              <a:t>Conduction Electron</a:t>
            </a:r>
            <a:r>
              <a:rPr sz="1600" dirty="0">
                <a:latin typeface="Calibri" panose="020F0502020204030204" pitchFamily="34" charset="0"/>
              </a:rPr>
              <a:t>’</a:t>
            </a:r>
            <a:endParaRPr sz="1600" dirty="0">
              <a:latin typeface="Calibri" panose="020F0502020204030204" pitchFamily="34" charset="0"/>
            </a:endParaRPr>
          </a:p>
          <a:p>
            <a:endParaRPr sz="1600" dirty="0">
              <a:latin typeface="Calibri" panose="020F0502020204030204" pitchFamily="34" charset="0"/>
            </a:endParaRPr>
          </a:p>
          <a:p>
            <a:r>
              <a:rPr sz="1600" dirty="0">
                <a:latin typeface="Calibri" panose="020F0502020204030204" pitchFamily="34" charset="0"/>
              </a:rPr>
              <a:t>It leaves a vacancy in valance band, called </a:t>
            </a:r>
            <a:r>
              <a:rPr sz="1600" b="1" dirty="0">
                <a:latin typeface="Calibri" panose="020F0502020204030204" pitchFamily="34" charset="0"/>
              </a:rPr>
              <a:t>hole</a:t>
            </a:r>
            <a:r>
              <a:rPr sz="1600" dirty="0">
                <a:latin typeface="Calibri" panose="020F0502020204030204" pitchFamily="34" charset="0"/>
              </a:rPr>
              <a:t>.</a:t>
            </a:r>
            <a:endParaRPr sz="1600" dirty="0">
              <a:latin typeface="Calibri" panose="020F0502020204030204" pitchFamily="34" charset="0"/>
            </a:endParaRPr>
          </a:p>
          <a:p>
            <a:endParaRPr sz="1600" dirty="0">
              <a:latin typeface="Calibri" panose="020F0502020204030204" pitchFamily="34" charset="0"/>
            </a:endParaRPr>
          </a:p>
          <a:p>
            <a:r>
              <a:rPr sz="1600" dirty="0">
                <a:latin typeface="Calibri" panose="020F0502020204030204" pitchFamily="34" charset="0"/>
              </a:rPr>
              <a:t>Recombination occurs when a conduction-band electron loses energy and falls back into a hole in the valence band.</a:t>
            </a:r>
            <a:endParaRPr lang="sv-SE" altLang="x-none" sz="1600" dirty="0">
              <a:latin typeface="Calibri" panose="020F0502020204030204" pitchFamily="34" charset="0"/>
            </a:endParaRPr>
          </a:p>
        </p:txBody>
      </p:sp>
      <p:sp>
        <p:nvSpPr>
          <p:cNvPr id="2" name="Slide Number Placeholder 1"/>
          <p:cNvSpPr txBox="1">
            <a:spLocks noGrp="1"/>
          </p:cNvSpPr>
          <p:nvPr>
            <p:ph type="sldNum" sz="quarter" idx="12"/>
          </p:nvPr>
        </p:nvSpPr>
        <p:spPr>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eaLnBrk="1" hangingPunct="1">
              <a:buNone/>
            </a:pPr>
            <a:fld id="{9A0DB2DC-4C9A-4742-B13C-FB6460FD3503}" type="slidenum">
              <a:rPr lang="sv-SE" altLang="x-none" sz="1200" dirty="0">
                <a:solidFill>
                  <a:srgbClr val="898989"/>
                </a:solidFill>
                <a:latin typeface="Calibri" panose="020F0502020204030204" pitchFamily="34" charset="0"/>
              </a:rPr>
            </a:fld>
            <a:endParaRPr lang="sv-SE" altLang="x-none" sz="1200" dirty="0">
              <a:solidFill>
                <a:srgbClr val="898989"/>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charRg st="227" end="277"/>
                                            </p:txEl>
                                          </p:spTgt>
                                        </p:tgtEl>
                                        <p:attrNameLst>
                                          <p:attrName>style.visibility</p:attrName>
                                        </p:attrNameLst>
                                      </p:cBhvr>
                                      <p:to>
                                        <p:strVal val="visible"/>
                                      </p:to>
                                    </p:set>
                                    <p:animEffect transition="in" filter="blinds(horizontal)">
                                      <p:cBhvr>
                                        <p:cTn id="7" dur="500"/>
                                        <p:tgtEl>
                                          <p:spTgt spid="8">
                                            <p:txEl>
                                              <p:charRg st="227" end="277"/>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charRg st="278" end="392"/>
                                            </p:txEl>
                                          </p:spTgt>
                                        </p:tgtEl>
                                        <p:attrNameLst>
                                          <p:attrName>style.visibility</p:attrName>
                                        </p:attrNameLst>
                                      </p:cBhvr>
                                      <p:to>
                                        <p:strVal val="visible"/>
                                      </p:to>
                                    </p:set>
                                    <p:animEffect transition="in" filter="blinds(horizontal)">
                                      <p:cBhvr>
                                        <p:cTn id="12" dur="500"/>
                                        <p:tgtEl>
                                          <p:spTgt spid="8">
                                            <p:txEl>
                                              <p:charRg st="278" end="39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Rectangle 2"/>
          <p:cNvSpPr txBox="1">
            <a:spLocks noChangeArrowheads="1"/>
          </p:cNvSpPr>
          <p:nvPr/>
        </p:nvSpPr>
        <p:spPr bwMode="auto">
          <a:xfrm>
            <a:off x="827088" y="381000"/>
            <a:ext cx="7772400" cy="1143000"/>
          </a:xfrm>
          <a:prstGeom prst="rect">
            <a:avLst/>
          </a:prstGeom>
          <a:noFill/>
          <a:ln w="9525">
            <a:noFill/>
            <a:miter lim="800000"/>
          </a:ln>
        </p:spPr>
        <p:txBody>
          <a:bodyPr anchor="ctr"/>
          <a:lstStyle/>
          <a:p>
            <a:pPr marL="0" marR="0" lvl="1" indent="0" algn="ctr" defTabSz="914400" rtl="0" eaLnBrk="1" fontAlgn="base" latinLnBrk="0" hangingPunct="1">
              <a:lnSpc>
                <a:spcPct val="100000"/>
              </a:lnSpc>
              <a:spcBef>
                <a:spcPct val="0"/>
              </a:spcBef>
              <a:spcAft>
                <a:spcPct val="0"/>
              </a:spcAft>
              <a:buClrTx/>
              <a:buSzTx/>
              <a:buFontTx/>
              <a:buNone/>
              <a:defRPr/>
            </a:pPr>
            <a:r>
              <a:rPr kumimoji="0" lang="en-US" sz="2800" b="0" i="0" u="none" strike="noStrike" kern="0" cap="none" spc="0" normalizeH="0" baseline="0" noProof="0" dirty="0">
                <a:ln>
                  <a:noFill/>
                </a:ln>
                <a:solidFill>
                  <a:srgbClr val="808080"/>
                </a:solidFill>
                <a:effectLst/>
                <a:uLnTx/>
                <a:uFillTx/>
                <a:latin typeface="+mj-lt"/>
                <a:ea typeface="+mj-ea"/>
                <a:cs typeface="+mj-cs"/>
              </a:rPr>
              <a:t>Electron Hole Current.</a:t>
            </a:r>
            <a:br>
              <a:rPr kumimoji="0" lang="en-US" sz="1800" b="0" i="0" u="none" strike="noStrike" kern="0" cap="none" spc="0" normalizeH="0" baseline="0" noProof="0" dirty="0">
                <a:ln>
                  <a:noFill/>
                </a:ln>
                <a:solidFill>
                  <a:schemeClr val="bg1">
                    <a:lumMod val="50000"/>
                  </a:schemeClr>
                </a:solidFill>
                <a:effectLst/>
                <a:uLnTx/>
                <a:uFillTx/>
                <a:latin typeface="Arial Black" panose="020B0A04020102020204" pitchFamily="34" charset="0"/>
                <a:ea typeface="+mn-ea"/>
                <a:cs typeface="+mn-cs"/>
              </a:rPr>
            </a:br>
            <a:endParaRPr kumimoji="0" lang="en-US" sz="2800" b="0" i="0" u="none" strike="noStrike" kern="0" cap="none" spc="0" normalizeH="0" baseline="0" noProof="0" dirty="0">
              <a:ln>
                <a:noFill/>
              </a:ln>
              <a:solidFill>
                <a:srgbClr val="808080"/>
              </a:solidFill>
              <a:effectLst/>
              <a:uLnTx/>
              <a:uFillTx/>
              <a:latin typeface="Arial Black" panose="020B0A04020102020204" pitchFamily="34" charset="0"/>
              <a:ea typeface="+mn-ea"/>
              <a:cs typeface="+mn-cs"/>
            </a:endParaRPr>
          </a:p>
        </p:txBody>
      </p:sp>
      <p:pic>
        <p:nvPicPr>
          <p:cNvPr id="25603" name="Picture 1"/>
          <p:cNvPicPr>
            <a:picLocks noChangeAspect="1"/>
          </p:cNvPicPr>
          <p:nvPr/>
        </p:nvPicPr>
        <p:blipFill>
          <a:blip r:embed="rId1"/>
          <a:stretch>
            <a:fillRect/>
          </a:stretch>
        </p:blipFill>
        <p:spPr>
          <a:xfrm>
            <a:off x="4405313" y="1524000"/>
            <a:ext cx="4406900" cy="1665288"/>
          </a:xfrm>
          <a:prstGeom prst="rect">
            <a:avLst/>
          </a:prstGeom>
          <a:noFill/>
          <a:ln w="9525">
            <a:noFill/>
          </a:ln>
        </p:spPr>
      </p:pic>
      <p:sp>
        <p:nvSpPr>
          <p:cNvPr id="6" name="Rectangle 5"/>
          <p:cNvSpPr/>
          <p:nvPr/>
        </p:nvSpPr>
        <p:spPr>
          <a:xfrm>
            <a:off x="522288" y="3741738"/>
            <a:ext cx="7767637" cy="1754187"/>
          </a:xfrm>
          <a:prstGeom prst="rect">
            <a:avLst/>
          </a:prstGeom>
          <a:noFill/>
          <a:ln w="9525">
            <a:noFill/>
          </a:ln>
        </p:spPr>
        <p:txBody>
          <a:bodyPr>
            <a:spAutoFit/>
          </a:bodyPr>
          <a:p>
            <a:endParaRPr i="1" dirty="0">
              <a:latin typeface="Calibri" panose="020F0502020204030204" pitchFamily="34" charset="0"/>
            </a:endParaRPr>
          </a:p>
          <a:p>
            <a:r>
              <a:rPr b="1" dirty="0">
                <a:latin typeface="Calibri" panose="020F0502020204030204" pitchFamily="34" charset="0"/>
              </a:rPr>
              <a:t>In valance band: </a:t>
            </a:r>
            <a:r>
              <a:rPr dirty="0">
                <a:latin typeface="Calibri" panose="020F0502020204030204" pitchFamily="34" charset="0"/>
              </a:rPr>
              <a:t>In valance band holes generated due to free electrons. Electrons in the valance band are although still attached with atom and not free to move, however they can move into nearby hole with a little change in energy, thus leaving another hole where it came from. Effectively the hole has moved from one place to another in the crystal structure. It is called </a:t>
            </a:r>
            <a:r>
              <a:rPr b="1" i="1" dirty="0">
                <a:latin typeface="Calibri" panose="020F0502020204030204" pitchFamily="34" charset="0"/>
              </a:rPr>
              <a:t>hole current.</a:t>
            </a:r>
            <a:endParaRPr lang="sv-SE" altLang="x-none" b="1" i="1" dirty="0">
              <a:latin typeface="Calibri" panose="020F0502020204030204" pitchFamily="34" charset="0"/>
            </a:endParaRPr>
          </a:p>
        </p:txBody>
      </p:sp>
      <p:sp>
        <p:nvSpPr>
          <p:cNvPr id="25605" name="Rectangle 6"/>
          <p:cNvSpPr/>
          <p:nvPr/>
        </p:nvSpPr>
        <p:spPr>
          <a:xfrm>
            <a:off x="542925" y="1155700"/>
            <a:ext cx="4195763" cy="2586038"/>
          </a:xfrm>
          <a:prstGeom prst="rect">
            <a:avLst/>
          </a:prstGeom>
          <a:noFill/>
          <a:ln w="9525">
            <a:noFill/>
          </a:ln>
        </p:spPr>
        <p:txBody>
          <a:bodyPr>
            <a:spAutoFit/>
          </a:bodyPr>
          <a:p>
            <a:r>
              <a:rPr b="1" dirty="0">
                <a:latin typeface="Calibri" panose="020F0502020204030204" pitchFamily="34" charset="0"/>
              </a:rPr>
              <a:t>In conduction band : </a:t>
            </a:r>
            <a:r>
              <a:rPr dirty="0">
                <a:latin typeface="Calibri" panose="020F0502020204030204" pitchFamily="34" charset="0"/>
              </a:rPr>
              <a:t>When a voltage is applied across a piece of intrinsic silicon, the thermally generated free electrons in the conduction band, are now easily attracted toward the positive end.</a:t>
            </a:r>
            <a:endParaRPr dirty="0">
              <a:latin typeface="Calibri" panose="020F0502020204030204" pitchFamily="34" charset="0"/>
            </a:endParaRPr>
          </a:p>
          <a:p>
            <a:endParaRPr dirty="0">
              <a:latin typeface="Calibri" panose="020F0502020204030204" pitchFamily="34" charset="0"/>
            </a:endParaRPr>
          </a:p>
          <a:p>
            <a:r>
              <a:rPr dirty="0">
                <a:latin typeface="Calibri" panose="020F0502020204030204" pitchFamily="34" charset="0"/>
              </a:rPr>
              <a:t> This movement of free electrons is one type of current in a semiconductive material and is called </a:t>
            </a:r>
            <a:r>
              <a:rPr b="1" i="1" dirty="0">
                <a:latin typeface="Calibri" panose="020F0502020204030204" pitchFamily="34" charset="0"/>
              </a:rPr>
              <a:t>electron current.</a:t>
            </a:r>
            <a:endParaRPr b="1" i="1" dirty="0">
              <a:latin typeface="Calibri" panose="020F0502020204030204" pitchFamily="34" charset="0"/>
            </a:endParaRPr>
          </a:p>
        </p:txBody>
      </p:sp>
      <p:sp>
        <p:nvSpPr>
          <p:cNvPr id="2" name="Slide Number Placeholder 1"/>
          <p:cNvSpPr txBox="1">
            <a:spLocks noGrp="1"/>
          </p:cNvSpPr>
          <p:nvPr>
            <p:ph type="sldNum" sz="quarter" idx="12"/>
          </p:nvPr>
        </p:nvSpPr>
        <p:spPr>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eaLnBrk="1" hangingPunct="1">
              <a:buNone/>
            </a:pPr>
            <a:fld id="{9A0DB2DC-4C9A-4742-B13C-FB6460FD3503}" type="slidenum">
              <a:rPr lang="sv-SE" altLang="x-none" sz="1200" dirty="0">
                <a:solidFill>
                  <a:srgbClr val="898989"/>
                </a:solidFill>
                <a:latin typeface="Calibri" panose="020F0502020204030204" pitchFamily="34" charset="0"/>
              </a:rPr>
            </a:fld>
            <a:endParaRPr lang="sv-SE" altLang="x-none" sz="1200" dirty="0">
              <a:solidFill>
                <a:srgbClr val="898989"/>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Rectangle 2"/>
          <p:cNvSpPr txBox="1">
            <a:spLocks noChangeArrowheads="1"/>
          </p:cNvSpPr>
          <p:nvPr/>
        </p:nvSpPr>
        <p:spPr bwMode="auto">
          <a:xfrm>
            <a:off x="827088" y="381000"/>
            <a:ext cx="7772400" cy="1143000"/>
          </a:xfrm>
          <a:prstGeom prst="rect">
            <a:avLst/>
          </a:prstGeom>
          <a:noFill/>
          <a:ln w="9525">
            <a:noFill/>
            <a:miter lim="800000"/>
          </a:ln>
        </p:spPr>
        <p:txBody>
          <a:bodyPr anchor="ctr"/>
          <a:lstStyle/>
          <a:p>
            <a:pPr marL="0" marR="0" lvl="1" indent="0" algn="ctr" defTabSz="914400" rtl="0" eaLnBrk="1" fontAlgn="base" latinLnBrk="0" hangingPunct="1">
              <a:lnSpc>
                <a:spcPct val="100000"/>
              </a:lnSpc>
              <a:spcBef>
                <a:spcPct val="0"/>
              </a:spcBef>
              <a:spcAft>
                <a:spcPct val="0"/>
              </a:spcAft>
              <a:buClrTx/>
              <a:buSzTx/>
              <a:buFontTx/>
              <a:buNone/>
              <a:defRPr/>
            </a:pPr>
            <a:r>
              <a:rPr kumimoji="0" lang="en-US" sz="2800" b="0" i="0" u="none" strike="noStrike" kern="0" cap="none" spc="0" normalizeH="0" baseline="0" noProof="0" dirty="0">
                <a:ln>
                  <a:noFill/>
                </a:ln>
                <a:solidFill>
                  <a:srgbClr val="808080"/>
                </a:solidFill>
                <a:effectLst/>
                <a:uLnTx/>
                <a:uFillTx/>
                <a:latin typeface="+mj-lt"/>
                <a:ea typeface="+mj-ea"/>
                <a:cs typeface="+mj-cs"/>
              </a:rPr>
              <a:t>Electron Hole Current.</a:t>
            </a:r>
            <a:br>
              <a:rPr kumimoji="0" lang="en-US" sz="1800" b="0" i="0" u="none" strike="noStrike" kern="0" cap="none" spc="0" normalizeH="0" baseline="0" noProof="0" dirty="0">
                <a:ln>
                  <a:noFill/>
                </a:ln>
                <a:solidFill>
                  <a:schemeClr val="bg1">
                    <a:lumMod val="50000"/>
                  </a:schemeClr>
                </a:solidFill>
                <a:effectLst/>
                <a:uLnTx/>
                <a:uFillTx/>
                <a:latin typeface="Arial Black" panose="020B0A04020102020204" pitchFamily="34" charset="0"/>
                <a:ea typeface="+mn-ea"/>
                <a:cs typeface="+mn-cs"/>
              </a:rPr>
            </a:br>
            <a:endParaRPr kumimoji="0" lang="en-US" sz="2800" b="0" i="0" u="none" strike="noStrike" kern="0" cap="none" spc="0" normalizeH="0" baseline="0" noProof="0" dirty="0">
              <a:ln>
                <a:noFill/>
              </a:ln>
              <a:solidFill>
                <a:srgbClr val="808080"/>
              </a:solidFill>
              <a:effectLst/>
              <a:uLnTx/>
              <a:uFillTx/>
              <a:latin typeface="Arial Black" panose="020B0A04020102020204" pitchFamily="34" charset="0"/>
              <a:ea typeface="+mn-ea"/>
              <a:cs typeface="+mn-cs"/>
            </a:endParaRPr>
          </a:p>
        </p:txBody>
      </p:sp>
      <p:pic>
        <p:nvPicPr>
          <p:cNvPr id="26627" name="Picture 2"/>
          <p:cNvPicPr>
            <a:picLocks noChangeAspect="1"/>
          </p:cNvPicPr>
          <p:nvPr/>
        </p:nvPicPr>
        <p:blipFill>
          <a:blip r:embed="rId1"/>
          <a:stretch>
            <a:fillRect/>
          </a:stretch>
        </p:blipFill>
        <p:spPr>
          <a:xfrm>
            <a:off x="1373188" y="1223963"/>
            <a:ext cx="6513512" cy="4572000"/>
          </a:xfrm>
          <a:prstGeom prst="rect">
            <a:avLst/>
          </a:prstGeom>
          <a:noFill/>
          <a:ln w="9525">
            <a:noFill/>
          </a:ln>
        </p:spPr>
      </p:pic>
      <p:sp>
        <p:nvSpPr>
          <p:cNvPr id="2" name="Slide Number Placeholder 1"/>
          <p:cNvSpPr txBox="1">
            <a:spLocks noGrp="1"/>
          </p:cNvSpPr>
          <p:nvPr>
            <p:ph type="sldNum" sz="quarter" idx="12"/>
          </p:nvPr>
        </p:nvSpPr>
        <p:spPr>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eaLnBrk="1" hangingPunct="1">
              <a:buNone/>
            </a:pPr>
            <a:fld id="{9A0DB2DC-4C9A-4742-B13C-FB6460FD3503}" type="slidenum">
              <a:rPr lang="sv-SE" altLang="x-none" sz="1200" dirty="0">
                <a:solidFill>
                  <a:srgbClr val="898989"/>
                </a:solidFill>
                <a:latin typeface="Calibri" panose="020F0502020204030204" pitchFamily="34" charset="0"/>
              </a:rPr>
            </a:fld>
            <a:endParaRPr lang="sv-SE" altLang="x-none" sz="1200" dirty="0">
              <a:solidFill>
                <a:srgbClr val="898989"/>
              </a:solidFill>
              <a:latin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Rectangle 2"/>
          <p:cNvSpPr txBox="1">
            <a:spLocks noChangeArrowheads="1"/>
          </p:cNvSpPr>
          <p:nvPr/>
        </p:nvSpPr>
        <p:spPr bwMode="auto">
          <a:xfrm>
            <a:off x="827088" y="381000"/>
            <a:ext cx="7772400" cy="1143000"/>
          </a:xfrm>
          <a:prstGeom prst="rect">
            <a:avLst/>
          </a:prstGeom>
          <a:noFill/>
          <a:ln w="9525">
            <a:noFill/>
            <a:miter lim="800000"/>
          </a:ln>
        </p:spPr>
        <p:txBody>
          <a:bodyPr anchor="ctr"/>
          <a:lstStyle/>
          <a:p>
            <a:pPr marL="0" marR="0" lvl="1" indent="0" algn="ctr" defTabSz="914400" rtl="0" eaLnBrk="1" fontAlgn="base" latinLnBrk="0" hangingPunct="1">
              <a:lnSpc>
                <a:spcPct val="100000"/>
              </a:lnSpc>
              <a:spcBef>
                <a:spcPct val="0"/>
              </a:spcBef>
              <a:spcAft>
                <a:spcPct val="0"/>
              </a:spcAft>
              <a:buClrTx/>
              <a:buSzTx/>
              <a:buFontTx/>
              <a:buNone/>
              <a:defRPr/>
            </a:pPr>
            <a:r>
              <a:rPr kumimoji="0" lang="en-US" sz="2800" b="0" i="0" u="none" strike="noStrike" kern="0" cap="none" spc="0" normalizeH="0" baseline="0" noProof="0" dirty="0">
                <a:ln>
                  <a:noFill/>
                </a:ln>
                <a:solidFill>
                  <a:srgbClr val="808080"/>
                </a:solidFill>
                <a:effectLst/>
                <a:uLnTx/>
                <a:uFillTx/>
                <a:latin typeface="+mj-lt"/>
                <a:ea typeface="+mj-ea"/>
                <a:cs typeface="+mj-cs"/>
              </a:rPr>
              <a:t>N-type semiconductor</a:t>
            </a:r>
            <a:br>
              <a:rPr kumimoji="0" lang="en-US" sz="1800" b="0" i="0" u="none" strike="noStrike" kern="0" cap="none" spc="0" normalizeH="0" baseline="0" noProof="0" dirty="0">
                <a:ln>
                  <a:noFill/>
                </a:ln>
                <a:solidFill>
                  <a:schemeClr val="bg1">
                    <a:lumMod val="50000"/>
                  </a:schemeClr>
                </a:solidFill>
                <a:effectLst/>
                <a:uLnTx/>
                <a:uFillTx/>
                <a:latin typeface="Arial Black" panose="020B0A04020102020204" pitchFamily="34" charset="0"/>
                <a:ea typeface="+mn-ea"/>
                <a:cs typeface="+mn-cs"/>
              </a:rPr>
            </a:br>
            <a:endParaRPr kumimoji="0" lang="en-US" sz="2800" b="0" i="0" u="none" strike="noStrike" kern="0" cap="none" spc="0" normalizeH="0" baseline="0" noProof="0" dirty="0">
              <a:ln>
                <a:noFill/>
              </a:ln>
              <a:solidFill>
                <a:srgbClr val="808080"/>
              </a:solidFill>
              <a:effectLst/>
              <a:uLnTx/>
              <a:uFillTx/>
              <a:latin typeface="Arial Black" panose="020B0A04020102020204" pitchFamily="34" charset="0"/>
              <a:ea typeface="+mn-ea"/>
              <a:cs typeface="+mn-cs"/>
            </a:endParaRPr>
          </a:p>
        </p:txBody>
      </p:sp>
      <p:pic>
        <p:nvPicPr>
          <p:cNvPr id="27651" name="Picture 2"/>
          <p:cNvPicPr>
            <a:picLocks noChangeAspect="1"/>
          </p:cNvPicPr>
          <p:nvPr/>
        </p:nvPicPr>
        <p:blipFill>
          <a:blip r:embed="rId1"/>
          <a:stretch>
            <a:fillRect/>
          </a:stretch>
        </p:blipFill>
        <p:spPr>
          <a:xfrm>
            <a:off x="5114925" y="1524000"/>
            <a:ext cx="3694113" cy="3244850"/>
          </a:xfrm>
          <a:prstGeom prst="rect">
            <a:avLst/>
          </a:prstGeom>
          <a:noFill/>
          <a:ln w="9525">
            <a:noFill/>
          </a:ln>
        </p:spPr>
      </p:pic>
      <p:sp>
        <p:nvSpPr>
          <p:cNvPr id="6" name="Rectangle 5"/>
          <p:cNvSpPr/>
          <p:nvPr/>
        </p:nvSpPr>
        <p:spPr>
          <a:xfrm>
            <a:off x="542925" y="1179513"/>
            <a:ext cx="4572000" cy="5354637"/>
          </a:xfrm>
          <a:prstGeom prst="rect">
            <a:avLst/>
          </a:prstGeom>
          <a:noFill/>
          <a:ln w="9525">
            <a:noFill/>
          </a:ln>
        </p:spPr>
        <p:txBody>
          <a:bodyPr>
            <a:spAutoFit/>
          </a:bodyPr>
          <a:p>
            <a:r>
              <a:rPr dirty="0">
                <a:latin typeface="Calibri" panose="020F0502020204030204" pitchFamily="34" charset="0"/>
              </a:rPr>
              <a:t>Electrons in the conduction band and holes in the valence band make the semiconductive material to conduct but they are too limited to make it a very good conductor..</a:t>
            </a:r>
            <a:endParaRPr dirty="0">
              <a:latin typeface="Calibri" panose="020F0502020204030204" pitchFamily="34" charset="0"/>
            </a:endParaRPr>
          </a:p>
          <a:p>
            <a:endParaRPr dirty="0">
              <a:latin typeface="Calibri" panose="020F0502020204030204" pitchFamily="34" charset="0"/>
            </a:endParaRPr>
          </a:p>
          <a:p>
            <a:endParaRPr dirty="0">
              <a:latin typeface="Calibri" panose="020F0502020204030204" pitchFamily="34" charset="0"/>
            </a:endParaRPr>
          </a:p>
          <a:p>
            <a:r>
              <a:rPr dirty="0">
                <a:latin typeface="Calibri" panose="020F0502020204030204" pitchFamily="34" charset="0"/>
              </a:rPr>
              <a:t>Adding impurities in materials like Si or  Ge can drastically increase the conductivity of material. The process is called </a:t>
            </a:r>
            <a:r>
              <a:rPr b="1" i="1" dirty="0">
                <a:latin typeface="Calibri" panose="020F0502020204030204" pitchFamily="34" charset="0"/>
              </a:rPr>
              <a:t>doping.</a:t>
            </a:r>
            <a:endParaRPr b="1" i="1" dirty="0">
              <a:latin typeface="Calibri" panose="020F0502020204030204" pitchFamily="34" charset="0"/>
            </a:endParaRPr>
          </a:p>
          <a:p>
            <a:endParaRPr b="1" i="1" dirty="0">
              <a:latin typeface="Calibri" panose="020F0502020204030204" pitchFamily="34" charset="0"/>
            </a:endParaRPr>
          </a:p>
          <a:p>
            <a:r>
              <a:rPr dirty="0">
                <a:latin typeface="Calibri" panose="020F0502020204030204" pitchFamily="34" charset="0"/>
              </a:rPr>
              <a:t>Addition of  a penta-valent material icnreases the number of conduction  electrons.</a:t>
            </a:r>
            <a:endParaRPr dirty="0">
              <a:latin typeface="Calibri" panose="020F0502020204030204" pitchFamily="34" charset="0"/>
            </a:endParaRPr>
          </a:p>
          <a:p>
            <a:endParaRPr dirty="0">
              <a:latin typeface="Calibri" panose="020F0502020204030204" pitchFamily="34" charset="0"/>
            </a:endParaRPr>
          </a:p>
          <a:p>
            <a:r>
              <a:rPr dirty="0">
                <a:latin typeface="Calibri" panose="020F0502020204030204" pitchFamily="34" charset="0"/>
              </a:rPr>
              <a:t>Majority carrier: electrons</a:t>
            </a:r>
            <a:endParaRPr dirty="0">
              <a:latin typeface="Calibri" panose="020F0502020204030204" pitchFamily="34" charset="0"/>
            </a:endParaRPr>
          </a:p>
          <a:p>
            <a:r>
              <a:rPr dirty="0">
                <a:latin typeface="Calibri" panose="020F0502020204030204" pitchFamily="34" charset="0"/>
              </a:rPr>
              <a:t>Minority carriers: holes</a:t>
            </a:r>
            <a:endParaRPr dirty="0">
              <a:latin typeface="Calibri" panose="020F0502020204030204" pitchFamily="34" charset="0"/>
            </a:endParaRPr>
          </a:p>
          <a:p>
            <a:endParaRPr dirty="0">
              <a:latin typeface="Calibri" panose="020F0502020204030204" pitchFamily="34" charset="0"/>
            </a:endParaRPr>
          </a:p>
          <a:p>
            <a:r>
              <a:rPr dirty="0">
                <a:latin typeface="Calibri" panose="020F0502020204030204" pitchFamily="34" charset="0"/>
              </a:rPr>
              <a:t>Material is called </a:t>
            </a:r>
            <a:r>
              <a:rPr b="1" i="1" dirty="0">
                <a:latin typeface="Calibri" panose="020F0502020204030204" pitchFamily="34" charset="0"/>
              </a:rPr>
              <a:t>N-type</a:t>
            </a:r>
            <a:r>
              <a:rPr dirty="0">
                <a:latin typeface="Calibri" panose="020F0502020204030204" pitchFamily="34" charset="0"/>
              </a:rPr>
              <a:t> semiconductor</a:t>
            </a:r>
            <a:endParaRPr dirty="0">
              <a:latin typeface="Calibri" panose="020F0502020204030204" pitchFamily="34" charset="0"/>
            </a:endParaRPr>
          </a:p>
          <a:p>
            <a:endParaRPr b="1" i="1" dirty="0">
              <a:latin typeface="Calibri" panose="020F0502020204030204" pitchFamily="34" charset="0"/>
            </a:endParaRPr>
          </a:p>
          <a:p>
            <a:endParaRPr lang="sv-SE" altLang="x-none" b="1" i="1" dirty="0">
              <a:latin typeface="Calibri" panose="020F0502020204030204" pitchFamily="34" charset="0"/>
            </a:endParaRPr>
          </a:p>
        </p:txBody>
      </p:sp>
      <p:sp>
        <p:nvSpPr>
          <p:cNvPr id="7" name="Rectangle 6"/>
          <p:cNvSpPr/>
          <p:nvPr/>
        </p:nvSpPr>
        <p:spPr>
          <a:xfrm>
            <a:off x="5360988" y="4629150"/>
            <a:ext cx="2830513" cy="83185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sv-SE" sz="1200" b="0" i="0" u="none" strike="noStrike" kern="1200" cap="none" spc="0" normalizeH="0" baseline="0" noProof="0" dirty="0">
                <a:ln>
                  <a:noFill/>
                </a:ln>
                <a:solidFill>
                  <a:schemeClr val="accent2">
                    <a:lumMod val="75000"/>
                  </a:schemeClr>
                </a:solidFill>
                <a:effectLst/>
                <a:uLnTx/>
                <a:uFillTx/>
                <a:latin typeface="+mn-lt"/>
                <a:ea typeface="+mn-ea"/>
                <a:cs typeface="+mn-cs"/>
              </a:rPr>
              <a:t>An </a:t>
            </a:r>
            <a:r>
              <a:rPr kumimoji="0" lang="sv-SE" sz="1200" b="0" i="0" u="none" strike="noStrike" kern="1200" cap="none" spc="0" normalizeH="0" baseline="0" noProof="0" dirty="0" err="1">
                <a:ln>
                  <a:noFill/>
                </a:ln>
                <a:solidFill>
                  <a:schemeClr val="accent2">
                    <a:lumMod val="75000"/>
                  </a:schemeClr>
                </a:solidFill>
                <a:effectLst/>
                <a:uLnTx/>
                <a:uFillTx/>
                <a:latin typeface="+mn-lt"/>
                <a:ea typeface="+mn-ea"/>
                <a:cs typeface="+mn-cs"/>
              </a:rPr>
              <a:t>antimony</a:t>
            </a:r>
            <a:endParaRPr kumimoji="0" lang="sv-SE" sz="1200" b="0" i="0" u="none" strike="noStrike" kern="1200" cap="none" spc="0" normalizeH="0" baseline="0" noProof="0" dirty="0">
              <a:ln>
                <a:noFill/>
              </a:ln>
              <a:solidFill>
                <a:schemeClr val="accent2">
                  <a:lumMod val="75000"/>
                </a:schemeClr>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chemeClr val="accent2">
                    <a:lumMod val="75000"/>
                  </a:schemeClr>
                </a:solidFill>
                <a:effectLst/>
                <a:uLnTx/>
                <a:uFillTx/>
                <a:latin typeface="+mn-lt"/>
                <a:ea typeface="+mn-ea"/>
                <a:cs typeface="+mn-cs"/>
              </a:rPr>
              <a:t>(</a:t>
            </a:r>
            <a:r>
              <a:rPr kumimoji="0" lang="en-US" sz="1200" b="0" i="0" u="none" strike="noStrike" kern="1200" cap="none" spc="0" normalizeH="0" baseline="0" noProof="0" dirty="0" err="1">
                <a:ln>
                  <a:noFill/>
                </a:ln>
                <a:solidFill>
                  <a:schemeClr val="accent2">
                    <a:lumMod val="75000"/>
                  </a:schemeClr>
                </a:solidFill>
                <a:effectLst/>
                <a:uLnTx/>
                <a:uFillTx/>
                <a:latin typeface="+mn-lt"/>
                <a:ea typeface="+mn-ea"/>
                <a:cs typeface="+mn-cs"/>
              </a:rPr>
              <a:t>Sb</a:t>
            </a:r>
            <a:r>
              <a:rPr kumimoji="0" lang="en-US" sz="1200" b="0" i="0" u="none" strike="noStrike" kern="1200" cap="none" spc="0" normalizeH="0" baseline="0" noProof="0" dirty="0">
                <a:ln>
                  <a:noFill/>
                </a:ln>
                <a:solidFill>
                  <a:schemeClr val="accent2">
                    <a:lumMod val="75000"/>
                  </a:schemeClr>
                </a:solidFill>
                <a:effectLst/>
                <a:uLnTx/>
                <a:uFillTx/>
                <a:latin typeface="+mn-lt"/>
                <a:ea typeface="+mn-ea"/>
                <a:cs typeface="+mn-cs"/>
              </a:rPr>
              <a:t>) impurity atom is shown in the</a:t>
            </a:r>
            <a:endParaRPr kumimoji="0" lang="en-US" sz="1200" b="0" i="0" u="none" strike="noStrike" kern="1200" cap="none" spc="0" normalizeH="0" baseline="0" noProof="0" dirty="0">
              <a:ln>
                <a:noFill/>
              </a:ln>
              <a:solidFill>
                <a:schemeClr val="accent2">
                  <a:lumMod val="75000"/>
                </a:schemeClr>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chemeClr val="accent2">
                    <a:lumMod val="75000"/>
                  </a:schemeClr>
                </a:solidFill>
                <a:effectLst/>
                <a:uLnTx/>
                <a:uFillTx/>
                <a:latin typeface="+mn-lt"/>
                <a:ea typeface="+mn-ea"/>
                <a:cs typeface="+mn-cs"/>
              </a:rPr>
              <a:t>center. The extra electron from the</a:t>
            </a:r>
            <a:endParaRPr kumimoji="0" lang="en-US" sz="1200" b="0" i="0" u="none" strike="noStrike" kern="1200" cap="none" spc="0" normalizeH="0" baseline="0" noProof="0" dirty="0">
              <a:ln>
                <a:noFill/>
              </a:ln>
              <a:solidFill>
                <a:schemeClr val="accent2">
                  <a:lumMod val="75000"/>
                </a:schemeClr>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err="1">
                <a:ln>
                  <a:noFill/>
                </a:ln>
                <a:solidFill>
                  <a:schemeClr val="accent2">
                    <a:lumMod val="75000"/>
                  </a:schemeClr>
                </a:solidFill>
                <a:effectLst/>
                <a:uLnTx/>
                <a:uFillTx/>
                <a:latin typeface="+mn-lt"/>
                <a:ea typeface="+mn-ea"/>
                <a:cs typeface="+mn-cs"/>
              </a:rPr>
              <a:t>Sb</a:t>
            </a:r>
            <a:r>
              <a:rPr kumimoji="0" lang="en-US" sz="1200" b="0" i="0" u="none" strike="noStrike" kern="1200" cap="none" spc="0" normalizeH="0" baseline="0" noProof="0" dirty="0">
                <a:ln>
                  <a:noFill/>
                </a:ln>
                <a:solidFill>
                  <a:schemeClr val="accent2">
                    <a:lumMod val="75000"/>
                  </a:schemeClr>
                </a:solidFill>
                <a:effectLst/>
                <a:uLnTx/>
                <a:uFillTx/>
                <a:latin typeface="+mn-lt"/>
                <a:ea typeface="+mn-ea"/>
                <a:cs typeface="+mn-cs"/>
              </a:rPr>
              <a:t> atom becomes a free electron.</a:t>
            </a:r>
            <a:endParaRPr kumimoji="0" lang="sv-SE" sz="1200" b="0" i="0" u="none" strike="noStrike" kern="1200" cap="none" spc="0" normalizeH="0" baseline="0" noProof="0" dirty="0">
              <a:ln>
                <a:noFill/>
              </a:ln>
              <a:solidFill>
                <a:schemeClr val="accent2">
                  <a:lumMod val="75000"/>
                </a:schemeClr>
              </a:solidFill>
              <a:effectLst/>
              <a:uLnTx/>
              <a:uFillTx/>
              <a:latin typeface="+mn-lt"/>
              <a:ea typeface="+mn-ea"/>
              <a:cs typeface="+mn-cs"/>
            </a:endParaRPr>
          </a:p>
        </p:txBody>
      </p:sp>
      <p:sp>
        <p:nvSpPr>
          <p:cNvPr id="2" name="Slide Number Placeholder 1"/>
          <p:cNvSpPr txBox="1">
            <a:spLocks noGrp="1"/>
          </p:cNvSpPr>
          <p:nvPr>
            <p:ph type="sldNum" sz="quarter" idx="12"/>
          </p:nvPr>
        </p:nvSpPr>
        <p:spPr>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eaLnBrk="1" hangingPunct="1">
              <a:buNone/>
            </a:pPr>
            <a:fld id="{9A0DB2DC-4C9A-4742-B13C-FB6460FD3503}" type="slidenum">
              <a:rPr lang="sv-SE" altLang="x-none" sz="1200" dirty="0">
                <a:solidFill>
                  <a:srgbClr val="898989"/>
                </a:solidFill>
                <a:latin typeface="Calibri" panose="020F0502020204030204" pitchFamily="34" charset="0"/>
              </a:rPr>
            </a:fld>
            <a:endParaRPr lang="sv-SE" altLang="x-none" sz="1200" dirty="0">
              <a:solidFill>
                <a:srgbClr val="898989"/>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charRg st="169" end="300"/>
                                            </p:txEl>
                                          </p:spTgt>
                                        </p:tgtEl>
                                        <p:attrNameLst>
                                          <p:attrName>style.visibility</p:attrName>
                                        </p:attrNameLst>
                                      </p:cBhvr>
                                      <p:to>
                                        <p:strVal val="visible"/>
                                      </p:to>
                                    </p:set>
                                    <p:animEffect transition="in" filter="blinds(horizontal)">
                                      <p:cBhvr>
                                        <p:cTn id="7" dur="500"/>
                                        <p:tgtEl>
                                          <p:spTgt spid="6">
                                            <p:txEl>
                                              <p:charRg st="169" end="30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charRg st="301" end="385"/>
                                            </p:txEl>
                                          </p:spTgt>
                                        </p:tgtEl>
                                        <p:attrNameLst>
                                          <p:attrName>style.visibility</p:attrName>
                                        </p:attrNameLst>
                                      </p:cBhvr>
                                      <p:to>
                                        <p:strVal val="visible"/>
                                      </p:to>
                                    </p:set>
                                    <p:animEffect transition="in" filter="blinds(horizontal)">
                                      <p:cBhvr>
                                        <p:cTn id="12" dur="500"/>
                                        <p:tgtEl>
                                          <p:spTgt spid="6">
                                            <p:txEl>
                                              <p:charRg st="301" end="38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charRg st="386" end="414"/>
                                            </p:txEl>
                                          </p:spTgt>
                                        </p:tgtEl>
                                        <p:attrNameLst>
                                          <p:attrName>style.visibility</p:attrName>
                                        </p:attrNameLst>
                                      </p:cBhvr>
                                      <p:to>
                                        <p:strVal val="visible"/>
                                      </p:to>
                                    </p:set>
                                    <p:animEffect transition="in" filter="blinds(horizontal)">
                                      <p:cBhvr>
                                        <p:cTn id="17" dur="500"/>
                                        <p:tgtEl>
                                          <p:spTgt spid="6">
                                            <p:txEl>
                                              <p:charRg st="386" end="414"/>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6">
                                            <p:txEl>
                                              <p:charRg st="414" end="439"/>
                                            </p:txEl>
                                          </p:spTgt>
                                        </p:tgtEl>
                                        <p:attrNameLst>
                                          <p:attrName>style.visibility</p:attrName>
                                        </p:attrNameLst>
                                      </p:cBhvr>
                                      <p:to>
                                        <p:strVal val="visible"/>
                                      </p:to>
                                    </p:set>
                                    <p:animEffect transition="in" filter="blinds(horizontal)">
                                      <p:cBhvr>
                                        <p:cTn id="20" dur="500"/>
                                        <p:tgtEl>
                                          <p:spTgt spid="6">
                                            <p:txEl>
                                              <p:charRg st="414" end="439"/>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6">
                                            <p:txEl>
                                              <p:charRg st="440" end="480"/>
                                            </p:txEl>
                                          </p:spTgt>
                                        </p:tgtEl>
                                        <p:attrNameLst>
                                          <p:attrName>style.visibility</p:attrName>
                                        </p:attrNameLst>
                                      </p:cBhvr>
                                      <p:to>
                                        <p:strVal val="visible"/>
                                      </p:to>
                                    </p:set>
                                    <p:animEffect transition="in" filter="blinds(horizontal)">
                                      <p:cBhvr>
                                        <p:cTn id="25" dur="500"/>
                                        <p:tgtEl>
                                          <p:spTgt spid="6">
                                            <p:txEl>
                                              <p:charRg st="440" end="48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Rectangle 2"/>
          <p:cNvSpPr txBox="1">
            <a:spLocks noChangeArrowheads="1"/>
          </p:cNvSpPr>
          <p:nvPr/>
        </p:nvSpPr>
        <p:spPr bwMode="auto">
          <a:xfrm>
            <a:off x="827088" y="381000"/>
            <a:ext cx="7772400" cy="1143000"/>
          </a:xfrm>
          <a:prstGeom prst="rect">
            <a:avLst/>
          </a:prstGeom>
          <a:noFill/>
          <a:ln w="9525">
            <a:noFill/>
            <a:miter lim="800000"/>
          </a:ln>
        </p:spPr>
        <p:txBody>
          <a:bodyPr anchor="ctr"/>
          <a:lstStyle/>
          <a:p>
            <a:pPr marL="0" marR="0" lvl="1" indent="0" algn="l" defTabSz="914400" rtl="0" eaLnBrk="1" fontAlgn="auto" latinLnBrk="0" hangingPunct="1">
              <a:lnSpc>
                <a:spcPct val="100000"/>
              </a:lnSpc>
              <a:spcBef>
                <a:spcPts val="0"/>
              </a:spcBef>
              <a:spcAft>
                <a:spcPts val="0"/>
              </a:spcAft>
              <a:buClrTx/>
              <a:buSzTx/>
              <a:buFontTx/>
              <a:buNone/>
              <a:defRPr/>
            </a:pPr>
            <a:r>
              <a:rPr kumimoji="0" lang="en-US" sz="2800" b="0" i="0" u="none" strike="noStrike" kern="0" cap="none" spc="0" normalizeH="0" baseline="0" noProof="0" dirty="0">
                <a:ln>
                  <a:noFill/>
                </a:ln>
                <a:solidFill>
                  <a:srgbClr val="808080"/>
                </a:solidFill>
                <a:effectLst/>
                <a:uLnTx/>
                <a:uFillTx/>
                <a:latin typeface="+mj-lt"/>
                <a:ea typeface="+mj-ea"/>
                <a:cs typeface="+mj-cs"/>
              </a:rPr>
              <a:t>P-type semiconductor.</a:t>
            </a:r>
            <a:br>
              <a:rPr kumimoji="0" lang="en-US" sz="1800" b="0" i="0" u="none" strike="noStrike" kern="0" cap="none" spc="0" normalizeH="0" baseline="0" noProof="0" dirty="0">
                <a:ln>
                  <a:noFill/>
                </a:ln>
                <a:solidFill>
                  <a:schemeClr val="bg1">
                    <a:lumMod val="50000"/>
                  </a:schemeClr>
                </a:solidFill>
                <a:effectLst/>
                <a:uLnTx/>
                <a:uFillTx/>
                <a:latin typeface="Arial Black" panose="020B0A04020102020204" pitchFamily="34" charset="0"/>
                <a:ea typeface="+mn-ea"/>
                <a:cs typeface="+mn-cs"/>
              </a:rPr>
            </a:br>
            <a:endParaRPr kumimoji="0" lang="en-US" sz="2800" b="0" i="0" u="none" strike="noStrike" kern="0" cap="none" spc="0" normalizeH="0" baseline="0" noProof="0" dirty="0">
              <a:ln>
                <a:noFill/>
              </a:ln>
              <a:solidFill>
                <a:srgbClr val="808080"/>
              </a:solidFill>
              <a:effectLst/>
              <a:uLnTx/>
              <a:uFillTx/>
              <a:latin typeface="Arial Black" panose="020B0A04020102020204" pitchFamily="34" charset="0"/>
              <a:ea typeface="+mn-ea"/>
              <a:cs typeface="+mn-cs"/>
            </a:endParaRPr>
          </a:p>
        </p:txBody>
      </p:sp>
      <p:pic>
        <p:nvPicPr>
          <p:cNvPr id="28675" name="Picture 3"/>
          <p:cNvPicPr>
            <a:picLocks noChangeAspect="1"/>
          </p:cNvPicPr>
          <p:nvPr/>
        </p:nvPicPr>
        <p:blipFill>
          <a:blip r:embed="rId1"/>
          <a:stretch>
            <a:fillRect/>
          </a:stretch>
        </p:blipFill>
        <p:spPr>
          <a:xfrm>
            <a:off x="2701925" y="1358900"/>
            <a:ext cx="3157538" cy="3432175"/>
          </a:xfrm>
          <a:prstGeom prst="rect">
            <a:avLst/>
          </a:prstGeom>
          <a:noFill/>
          <a:ln w="9525">
            <a:noFill/>
          </a:ln>
        </p:spPr>
      </p:pic>
      <p:sp>
        <p:nvSpPr>
          <p:cNvPr id="7" name="Rectangle 6"/>
          <p:cNvSpPr/>
          <p:nvPr/>
        </p:nvSpPr>
        <p:spPr>
          <a:xfrm>
            <a:off x="1704975" y="4791075"/>
            <a:ext cx="4572000" cy="738188"/>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schemeClr val="accent2">
                    <a:lumMod val="75000"/>
                  </a:schemeClr>
                </a:solidFill>
                <a:effectLst/>
                <a:uLnTx/>
                <a:uFillTx/>
                <a:latin typeface="+mn-lt"/>
                <a:ea typeface="+mn-ea"/>
                <a:cs typeface="+mn-cs"/>
              </a:rPr>
              <a:t>Trivalent impurity atom in a silicon</a:t>
            </a:r>
            <a:endParaRPr kumimoji="0" lang="en-US" sz="1400" b="0" i="0" u="none" strike="noStrike" kern="1200" cap="none" spc="0" normalizeH="0" baseline="0" noProof="0" dirty="0">
              <a:ln>
                <a:noFill/>
              </a:ln>
              <a:solidFill>
                <a:schemeClr val="accent2">
                  <a:lumMod val="75000"/>
                </a:schemeClr>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schemeClr val="accent2">
                    <a:lumMod val="75000"/>
                  </a:schemeClr>
                </a:solidFill>
                <a:effectLst/>
                <a:uLnTx/>
                <a:uFillTx/>
                <a:latin typeface="+mn-lt"/>
                <a:ea typeface="+mn-ea"/>
                <a:cs typeface="+mn-cs"/>
              </a:rPr>
              <a:t>crystal structure. A boron (B) impurity</a:t>
            </a:r>
            <a:endParaRPr kumimoji="0" lang="en-US" sz="1400" b="0" i="0" u="none" strike="noStrike" kern="1200" cap="none" spc="0" normalizeH="0" baseline="0" noProof="0" dirty="0">
              <a:ln>
                <a:noFill/>
              </a:ln>
              <a:solidFill>
                <a:schemeClr val="accent2">
                  <a:lumMod val="75000"/>
                </a:schemeClr>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schemeClr val="accent2">
                    <a:lumMod val="75000"/>
                  </a:schemeClr>
                </a:solidFill>
                <a:effectLst/>
                <a:uLnTx/>
                <a:uFillTx/>
                <a:latin typeface="+mn-lt"/>
                <a:ea typeface="+mn-ea"/>
                <a:cs typeface="+mn-cs"/>
              </a:rPr>
              <a:t>atom is shown in the center.</a:t>
            </a:r>
            <a:endParaRPr kumimoji="0" lang="sv-SE" sz="1400" b="0" i="0" u="none" strike="noStrike" kern="1200" cap="none" spc="0" normalizeH="0" baseline="0" noProof="0" dirty="0">
              <a:ln>
                <a:noFill/>
              </a:ln>
              <a:solidFill>
                <a:schemeClr val="accent2">
                  <a:lumMod val="75000"/>
                </a:schemeClr>
              </a:solidFill>
              <a:effectLst/>
              <a:uLnTx/>
              <a:uFillTx/>
              <a:latin typeface="+mn-lt"/>
              <a:ea typeface="+mn-ea"/>
              <a:cs typeface="+mn-cs"/>
            </a:endParaRPr>
          </a:p>
        </p:txBody>
      </p:sp>
      <p:sp>
        <p:nvSpPr>
          <p:cNvPr id="2" name="Slide Number Placeholder 1"/>
          <p:cNvSpPr txBox="1">
            <a:spLocks noGrp="1"/>
          </p:cNvSpPr>
          <p:nvPr>
            <p:ph type="sldNum" sz="quarter" idx="12"/>
          </p:nvPr>
        </p:nvSpPr>
        <p:spPr>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eaLnBrk="1" hangingPunct="1">
              <a:buNone/>
            </a:pPr>
            <a:fld id="{9A0DB2DC-4C9A-4742-B13C-FB6460FD3503}" type="slidenum">
              <a:rPr lang="sv-SE" altLang="x-none" sz="1200" dirty="0">
                <a:solidFill>
                  <a:srgbClr val="898989"/>
                </a:solidFill>
                <a:latin typeface="Calibri" panose="020F0502020204030204" pitchFamily="34" charset="0"/>
              </a:rPr>
            </a:fld>
            <a:endParaRPr lang="sv-SE" altLang="x-none" sz="1200" dirty="0">
              <a:solidFill>
                <a:srgbClr val="898989"/>
              </a:solidFill>
              <a:latin typeface="Calibri" panose="020F0502020204030204" pitchFamily="34" charset="0"/>
            </a:endParaRPr>
          </a:p>
        </p:txBody>
      </p:sp>
    </p:spTree>
  </p:cSld>
  <p:clrMapOvr>
    <a:masterClrMapping/>
  </p:clrMapOvr>
</p:sld>
</file>

<file path=ppt/tags/tag1.xml><?xml version="1.0" encoding="utf-8"?>
<p:tagLst xmlns:p="http://schemas.openxmlformats.org/presentationml/2006/main">
  <p:tag name="KSO_WM_SLIDE_MODEL_TYPE" val="cover"/>
</p:tagLst>
</file>

<file path=ppt/theme/theme1.xml><?xml version="1.0" encoding="utf-8"?>
<a:theme xmlns:a="http://schemas.openxmlformats.org/drawingml/2006/main" name="Green Color">
  <a:themeElements>
    <a:clrScheme name="Green Color 13">
      <a:dk1>
        <a:srgbClr val="000000"/>
      </a:dk1>
      <a:lt1>
        <a:srgbClr val="FFFFFF"/>
      </a:lt1>
      <a:dk2>
        <a:srgbClr val="000000"/>
      </a:dk2>
      <a:lt2>
        <a:srgbClr val="969696"/>
      </a:lt2>
      <a:accent1>
        <a:srgbClr val="009900"/>
      </a:accent1>
      <a:accent2>
        <a:srgbClr val="99CC00"/>
      </a:accent2>
      <a:accent3>
        <a:srgbClr val="FFFFFF"/>
      </a:accent3>
      <a:accent4>
        <a:srgbClr val="000000"/>
      </a:accent4>
      <a:accent5>
        <a:srgbClr val="AACAAA"/>
      </a:accent5>
      <a:accent6>
        <a:srgbClr val="8AB900"/>
      </a:accent6>
      <a:hlink>
        <a:srgbClr val="CC3300"/>
      </a:hlink>
      <a:folHlink>
        <a:srgbClr val="996600"/>
      </a:folHlink>
    </a:clrScheme>
    <a:fontScheme name="Green Color">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Green Colo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een Colo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een Colo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een Colo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een Colo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een Colo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een Colo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een Colo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een Colo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een Colo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een Colo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een Colo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reen Color 13">
        <a:dk1>
          <a:srgbClr val="000000"/>
        </a:dk1>
        <a:lt1>
          <a:srgbClr val="FFFFFF"/>
        </a:lt1>
        <a:dk2>
          <a:srgbClr val="000000"/>
        </a:dk2>
        <a:lt2>
          <a:srgbClr val="969696"/>
        </a:lt2>
        <a:accent1>
          <a:srgbClr val="009900"/>
        </a:accent1>
        <a:accent2>
          <a:srgbClr val="99CC00"/>
        </a:accent2>
        <a:accent3>
          <a:srgbClr val="FFFFFF"/>
        </a:accent3>
        <a:accent4>
          <a:srgbClr val="000000"/>
        </a:accent4>
        <a:accent5>
          <a:srgbClr val="AACAAA"/>
        </a:accent5>
        <a:accent6>
          <a:srgbClr val="8AB900"/>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6987</Words>
  <Application>WPS Presentation</Application>
  <PresentationFormat>On-screen Show (4:3)</PresentationFormat>
  <Paragraphs>320</Paragraphs>
  <Slides>22</Slides>
  <Notes>11</Notes>
  <HiddenSlides>0</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0</vt:i4>
      </vt:variant>
      <vt:variant>
        <vt:lpstr>幻灯片标题</vt:lpstr>
      </vt:variant>
      <vt:variant>
        <vt:i4>22</vt:i4>
      </vt:variant>
    </vt:vector>
  </HeadingPairs>
  <TitlesOfParts>
    <vt:vector size="37" baseType="lpstr">
      <vt:lpstr>Arial</vt:lpstr>
      <vt:lpstr>SimSun</vt:lpstr>
      <vt:lpstr>Wingdings</vt:lpstr>
      <vt:lpstr>Calibri</vt:lpstr>
      <vt:lpstr>Arial Black</vt:lpstr>
      <vt:lpstr>Times</vt:lpstr>
      <vt:lpstr>Times New Roman</vt:lpstr>
      <vt:lpstr>MathematicalPi 1</vt:lpstr>
      <vt:lpstr>Segoe Print</vt:lpstr>
      <vt:lpstr>Times</vt:lpstr>
      <vt:lpstr>Microsoft YaHei</vt:lpstr>
      <vt:lpstr>Arial Unicode MS</vt:lpstr>
      <vt:lpstr>Verdana</vt:lpstr>
      <vt:lpstr>Cambria</vt:lpstr>
      <vt:lpstr>Green Color</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TEAM OS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II B.Tech I-Sem (E.C.E)</dc:title>
  <dc:creator>shabana</dc:creator>
  <cp:lastModifiedBy>google1563199873</cp:lastModifiedBy>
  <cp:revision>18</cp:revision>
  <dcterms:created xsi:type="dcterms:W3CDTF">2016-09-27T05:17:07Z</dcterms:created>
  <dcterms:modified xsi:type="dcterms:W3CDTF">2019-11-09T18:59:49Z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1033-11.2.0.8991</vt:lpwstr>
  </property>
</Properties>
</file>