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10" r:id="rId3"/>
    <p:sldId id="256" r:id="rId4"/>
    <p:sldId id="257" r:id="rId5"/>
    <p:sldId id="274" r:id="rId6"/>
    <p:sldId id="282" r:id="rId7"/>
    <p:sldId id="283" r:id="rId8"/>
    <p:sldId id="284" r:id="rId9"/>
    <p:sldId id="275" r:id="rId10"/>
    <p:sldId id="285" r:id="rId11"/>
    <p:sldId id="286" r:id="rId12"/>
  </p:sldIdLst>
  <p:sldSz cx="9144000" cy="6858000" type="screen4x3"/>
  <p:notesSz cx="6883400" cy="10033000"/>
  <p:defaultTextStyle>
    <a:defPPr>
      <a:defRPr lang="en-GB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600" b="0" i="0" u="none" kern="1200" baseline="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600" b="0" i="0" u="none" kern="1200" baseline="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600" b="0" i="0" u="none" kern="1200" baseline="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600" b="0" i="0" u="none" kern="1200" baseline="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600" b="0" i="0" u="none" kern="1200" baseline="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600" b="0" i="0" u="none" kern="1200" baseline="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600" b="0" i="0" u="none" kern="1200" baseline="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600" b="0" i="0" u="none" kern="1200" baseline="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600" b="0" i="0" u="none" kern="1200" baseline="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B6B"/>
    <a:srgbClr val="FF6666"/>
    <a:srgbClr val="667AFF"/>
    <a:srgbClr val="E37900"/>
    <a:srgbClr val="0000FF"/>
    <a:srgbClr val="E30000"/>
    <a:srgbClr val="FF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 horzBarState="maximized"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-690" y="-90"/>
      </p:cViewPr>
      <p:guideLst>
        <p:guide orient="horz" pos="240"/>
        <p:guide orient="horz" pos="4080"/>
        <p:guide orient="horz" pos="3744"/>
        <p:guide pos="240"/>
        <p:guide pos="5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922463" y="0"/>
            <a:ext cx="2982913" cy="5016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6661" tIns="48331" rIns="96661" bIns="48331" numCol="1" anchor="t" anchorCtr="0" compatLnSpc="1"/>
          <a:lstStyle>
            <a:lvl1pPr defTabSz="967105">
              <a:defRPr sz="1300">
                <a:latin typeface="Arial" panose="020B0604020202020204" pitchFamily="34" charset="0"/>
              </a:defRPr>
            </a:lvl1pPr>
          </a:lstStyle>
          <a:p>
            <a:pPr marL="0" marR="0" lvl="0" indent="0" algn="l" defTabSz="96710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Storey: Electrical and Electronic Systems</a:t>
            </a:r>
            <a:endParaRPr kumimoji="0" lang="en-GB" sz="13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922463" y="9531350"/>
            <a:ext cx="2982913" cy="5016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6661" tIns="48331" rIns="96661" bIns="48331" numCol="1" anchor="b" anchorCtr="0" compatLnSpc="1"/>
          <a:lstStyle>
            <a:lvl1pPr algn="ctr" defTabSz="967105">
              <a:defRPr sz="1300">
                <a:latin typeface="Arial" panose="020B0604020202020204" pitchFamily="34" charset="0"/>
              </a:defRPr>
            </a:lvl1pPr>
          </a:lstStyle>
          <a:p>
            <a:pPr marL="0" marR="0" lvl="0" indent="0" algn="ctr" defTabSz="96710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© Pearson Education Limited 2004</a:t>
            </a:r>
            <a:endParaRPr kumimoji="0" lang="en-GB" sz="13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395913" y="0"/>
            <a:ext cx="1487488" cy="2746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6661" tIns="48331" rIns="96661" bIns="48331" numCol="1" anchor="b" anchorCtr="0" compatLnSpc="1"/>
          <a:p>
            <a:pPr lvl="0" algn="r" defTabSz="967105"/>
            <a:r>
              <a:rPr sz="1300" dirty="0">
                <a:latin typeface="Arial" panose="020B0604020202020204" pitchFamily="34" charset="0"/>
              </a:rPr>
              <a:t>23.</a:t>
            </a:r>
            <a:fld id="{9A0DB2DC-4C9A-4742-B13C-FB6460FD3503}" type="slidenum">
              <a:rPr lang="en-GB" sz="1300" dirty="0">
                <a:latin typeface="Arial" panose="020B0604020202020204" pitchFamily="34" charset="0"/>
              </a:rPr>
            </a:fld>
            <a:endParaRPr lang="en-GB" sz="130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6661" tIns="48331" rIns="96661" bIns="48331" numCol="1" anchor="t" anchorCtr="0" compatLnSpc="1"/>
          <a:lstStyle>
            <a:lvl1pPr defTabSz="967105">
              <a:defRPr sz="1300"/>
            </a:lvl1pPr>
          </a:lstStyle>
          <a:p>
            <a:pPr marL="0" marR="0" lvl="0" indent="0" algn="l" defTabSz="96710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3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" pitchFamily="18" charset="0"/>
              <a:ea typeface="+mn-ea"/>
              <a:cs typeface="+mn-cs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3" cy="5016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6661" tIns="48331" rIns="96661" bIns="48331" numCol="1" anchor="t" anchorCtr="0" compatLnSpc="1"/>
          <a:lstStyle>
            <a:lvl1pPr algn="r" defTabSz="967105">
              <a:defRPr sz="1300"/>
            </a:lvl1pPr>
          </a:lstStyle>
          <a:p>
            <a:pPr marL="0" marR="0" lvl="0" indent="0" algn="r" defTabSz="96710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3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" pitchFamily="18" charset="0"/>
              <a:ea typeface="+mn-ea"/>
              <a:cs typeface="+mn-cs"/>
            </a:endParaRPr>
          </a:p>
        </p:txBody>
      </p:sp>
      <p:sp>
        <p:nvSpPr>
          <p:cNvPr id="32772" name="Rectangle 4"/>
          <p:cNvSpPr>
            <a:spLocks noTextEdit="1"/>
          </p:cNvSpPr>
          <p:nvPr>
            <p:ph type="sldImg" idx="2"/>
          </p:nvPr>
        </p:nvSpPr>
        <p:spPr>
          <a:xfrm>
            <a:off x="933450" y="752475"/>
            <a:ext cx="5016500" cy="376237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65675"/>
            <a:ext cx="5048250" cy="4514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6661" tIns="48331" rIns="96661" bIns="48331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n-ea"/>
                <a:cs typeface="+mn-cs"/>
              </a:rPr>
              <a:t>Click to edit Master text styles</a:t>
            </a: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" pitchFamily="18" charset="0"/>
              <a:ea typeface="+mn-ea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n-ea"/>
                <a:cs typeface="+mn-cs"/>
              </a:rPr>
              <a:t>Second level</a:t>
            </a: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" pitchFamily="18" charset="0"/>
              <a:ea typeface="+mn-ea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n-ea"/>
                <a:cs typeface="+mn-cs"/>
              </a:rPr>
              <a:t>Third level</a:t>
            </a: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" pitchFamily="18" charset="0"/>
              <a:ea typeface="+mn-ea"/>
              <a:cs typeface="+mn-cs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n-ea"/>
                <a:cs typeface="+mn-cs"/>
              </a:rPr>
              <a:t>Fourth level</a:t>
            </a: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" pitchFamily="18" charset="0"/>
              <a:ea typeface="+mn-ea"/>
              <a:cs typeface="+mn-cs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n-ea"/>
                <a:cs typeface="+mn-cs"/>
              </a:rPr>
              <a:t>Fifth level</a:t>
            </a: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" pitchFamily="18" charset="0"/>
              <a:ea typeface="+mn-ea"/>
              <a:cs typeface="+mn-cs"/>
            </a:endParaRP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31350"/>
            <a:ext cx="2982913" cy="5016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6661" tIns="48331" rIns="96661" bIns="48331" numCol="1" anchor="b" anchorCtr="0" compatLnSpc="1"/>
          <a:lstStyle>
            <a:lvl1pPr defTabSz="967105">
              <a:defRPr sz="1300"/>
            </a:lvl1pPr>
          </a:lstStyle>
          <a:p>
            <a:pPr marL="0" marR="0" lvl="0" indent="0" algn="l" defTabSz="96710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3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" pitchFamily="18" charset="0"/>
              <a:ea typeface="+mn-ea"/>
              <a:cs typeface="+mn-cs"/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531350"/>
            <a:ext cx="2982913" cy="5016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6661" tIns="48331" rIns="96661" bIns="48331" numCol="1" anchor="b" anchorCtr="0" compatLnSpc="1"/>
          <a:p>
            <a:pPr lvl="0" algn="r" defTabSz="967105"/>
            <a:fld id="{9A0DB2DC-4C9A-4742-B13C-FB6460FD3503}" type="slidenum">
              <a:rPr lang="en-GB" sz="1300" dirty="0"/>
            </a:fld>
            <a:endParaRPr lang="en-GB" sz="13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3717925"/>
            <a:ext cx="8207375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9900" y="4940300"/>
            <a:ext cx="8212138" cy="981075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40AF32D-10BE-4790-B7AC-2A24A0EA4461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97D7747-D9D0-4222-AE01-C647B9939E3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97D7747-D9D0-4222-AE01-C647B9939E3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97D7747-D9D0-4222-AE01-C647B9939E3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97D7747-D9D0-4222-AE01-C647B9939E3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97D7747-D9D0-4222-AE01-C647B9939E3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97D7747-D9D0-4222-AE01-C647B9939E3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97D7747-D9D0-4222-AE01-C647B9939E3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97D7747-D9D0-4222-AE01-C647B9939E3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97D7747-D9D0-4222-AE01-C647B9939E3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97D7747-D9D0-4222-AE01-C647B9939E3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457200" y="1174750"/>
            <a:ext cx="82296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97D7747-D9D0-4222-AE01-C647B9939E3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grpSp>
        <p:nvGrpSpPr>
          <p:cNvPr id="3079" name="Group 17"/>
          <p:cNvGrpSpPr/>
          <p:nvPr userDrawn="1"/>
        </p:nvGrpSpPr>
        <p:grpSpPr>
          <a:xfrm>
            <a:off x="1522413" y="6265863"/>
            <a:ext cx="7354887" cy="384175"/>
            <a:chOff x="959" y="3947"/>
            <a:chExt cx="4633" cy="242"/>
          </a:xfrm>
        </p:grpSpPr>
        <p:sp>
          <p:nvSpPr>
            <p:cNvPr id="1042" name="Text Box 18"/>
            <p:cNvSpPr txBox="1">
              <a:spLocks noChangeArrowheads="1"/>
            </p:cNvSpPr>
            <p:nvPr/>
          </p:nvSpPr>
          <p:spPr bwMode="auto">
            <a:xfrm>
              <a:off x="959" y="3962"/>
              <a:ext cx="3844" cy="22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GB" sz="12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Storey: Electrical &amp; Electronic Systems © Pearson Education Limited 2004</a:t>
              </a:r>
              <a:endPara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n-ea"/>
                <a:cs typeface="+mn-cs"/>
              </a:endParaRPr>
            </a:p>
          </p:txBody>
        </p:sp>
        <p:sp>
          <p:nvSpPr>
            <p:cNvPr id="1043" name="Text Box 19"/>
            <p:cNvSpPr txBox="1">
              <a:spLocks noChangeArrowheads="1"/>
            </p:cNvSpPr>
            <p:nvPr/>
          </p:nvSpPr>
          <p:spPr bwMode="auto">
            <a:xfrm>
              <a:off x="4776" y="3947"/>
              <a:ext cx="816" cy="22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/>
            <a:p>
              <a:pPr lvl="0" algn="r"/>
              <a:r>
                <a:rPr sz="1400"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OHT 23.</a:t>
              </a:r>
              <a:fld id="{9A0DB2DC-4C9A-4742-B13C-FB6460FD3503}" type="slidenum">
                <a:rPr lang="en-GB" sz="1400" b="1" dirty="0">
                  <a:solidFill>
                    <a:srgbClr val="0000FF"/>
                  </a:solidFill>
                  <a:latin typeface="Arial" panose="020B0604020202020204" pitchFamily="34" charset="0"/>
                </a:rPr>
              </a:fld>
              <a:endParaRPr lang="en-GB" sz="1400" b="1" dirty="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3.wmf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Relationship Id="rId3" Type="http://schemas.openxmlformats.org/officeDocument/2006/relationships/image" Target="../media/image5.png"/><Relationship Id="rId2" Type="http://schemas.openxmlformats.org/officeDocument/2006/relationships/image" Target="../media/image3.wmf"/><Relationship Id="rId1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230" y="190500"/>
            <a:ext cx="8752205" cy="1643380"/>
          </a:xfrm>
        </p:spPr>
        <p:txBody>
          <a:bodyPr/>
          <a:p>
            <a:pPr algn="ctr"/>
            <a:r>
              <a:rPr lang="en-US" sz="3200">
                <a:latin typeface="Cambria" panose="02040503050406030204" charset="0"/>
                <a:cs typeface="Cambria" panose="02040503050406030204" charset="0"/>
              </a:rPr>
              <a:t>JCT College of Engineering &amp; Technology, Pichanur, Coimbatore - 641105.</a:t>
            </a:r>
            <a:endParaRPr lang="en-US" sz="3200">
              <a:latin typeface="Cambria" panose="02040503050406030204" charset="0"/>
              <a:cs typeface="Cambria" panose="020405030504060302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8050"/>
            <a:ext cx="8229600" cy="3949700"/>
          </a:xfrm>
        </p:spPr>
        <p:txBody>
          <a:bodyPr/>
          <a:p>
            <a:pPr marL="0" indent="0" algn="ctr">
              <a:buNone/>
            </a:pPr>
            <a:r>
              <a:rPr lang="en-US">
                <a:latin typeface="Cambria" panose="02040503050406030204" charset="0"/>
                <a:cs typeface="Cambria" panose="02040503050406030204" charset="0"/>
              </a:rPr>
              <a:t>Electrical Machines-I</a:t>
            </a:r>
            <a:endParaRPr lang="en-US">
              <a:latin typeface="Cambria" panose="02040503050406030204" charset="0"/>
              <a:cs typeface="Cambria" panose="02040503050406030204" charset="0"/>
            </a:endParaRPr>
          </a:p>
          <a:p>
            <a:pPr marL="0" indent="0" algn="l">
              <a:buNone/>
            </a:pPr>
            <a:endParaRPr lang="en-US">
              <a:latin typeface="Cambria" panose="02040503050406030204" charset="0"/>
              <a:cs typeface="Cambria" panose="02040503050406030204" charset="0"/>
            </a:endParaRPr>
          </a:p>
          <a:p>
            <a:pPr marL="0" indent="0" algn="l">
              <a:buNone/>
            </a:pPr>
            <a:r>
              <a:rPr lang="en-US">
                <a:latin typeface="Cambria" panose="02040503050406030204" charset="0"/>
                <a:cs typeface="Cambria" panose="02040503050406030204" charset="0"/>
              </a:rPr>
              <a:t>Faculty Name : D.Nagarajan</a:t>
            </a:r>
            <a:endParaRPr lang="en-US">
              <a:latin typeface="Cambria" panose="02040503050406030204" charset="0"/>
              <a:cs typeface="Cambria" panose="02040503050406030204" charset="0"/>
            </a:endParaRPr>
          </a:p>
          <a:p>
            <a:pPr marL="0" indent="0" algn="l">
              <a:buNone/>
            </a:pPr>
            <a:r>
              <a:rPr lang="en-US">
                <a:latin typeface="Cambria" panose="02040503050406030204" charset="0"/>
                <a:cs typeface="Cambria" panose="02040503050406030204" charset="0"/>
              </a:rPr>
              <a:t>Designation    : Assistant Professor</a:t>
            </a:r>
            <a:endParaRPr lang="en-US">
              <a:latin typeface="Cambria" panose="02040503050406030204" charset="0"/>
              <a:cs typeface="Cambria" panose="02040503050406030204" charset="0"/>
            </a:endParaRPr>
          </a:p>
          <a:p>
            <a:pPr marL="0" indent="0" algn="l">
              <a:buNone/>
            </a:pPr>
            <a:r>
              <a:rPr lang="en-US">
                <a:latin typeface="Cambria" panose="02040503050406030204" charset="0"/>
                <a:cs typeface="Cambria" panose="02040503050406030204" charset="0"/>
              </a:rPr>
              <a:t>Year/Sem        : II/III</a:t>
            </a:r>
            <a:endParaRPr lang="en-US">
              <a:latin typeface="Cambria" panose="02040503050406030204" charset="0"/>
              <a:cs typeface="Cambria" panose="02040503050406030204" charset="0"/>
            </a:endParaRPr>
          </a:p>
          <a:p>
            <a:pPr marL="0" indent="0" algn="l">
              <a:buNone/>
            </a:pPr>
            <a:r>
              <a:rPr lang="en-US">
                <a:latin typeface="Cambria" panose="02040503050406030204" charset="0"/>
                <a:cs typeface="Cambria" panose="02040503050406030204" charset="0"/>
              </a:rPr>
              <a:t>Dept                  : EEE</a:t>
            </a:r>
            <a:endParaRPr lang="en-US">
              <a:latin typeface="Cambria" panose="02040503050406030204" charset="0"/>
              <a:cs typeface="Cambria" panose="0204050305040603020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3" name="Rectangle 3"/>
          <p:cNvSpPr>
            <a:spLocks noGrp="1"/>
          </p:cNvSpPr>
          <p:nvPr>
            <p:ph idx="1"/>
          </p:nvPr>
        </p:nvSpPr>
        <p:spPr>
          <a:xfrm>
            <a:off x="457200" y="680085"/>
            <a:ext cx="8229600" cy="5702300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b="1" dirty="0">
                <a:solidFill>
                  <a:srgbClr val="0000FF"/>
                </a:solidFill>
                <a:latin typeface="Cambria" panose="02040503050406030204" charset="0"/>
                <a:cs typeface="Cambria" panose="02040503050406030204" charset="0"/>
              </a:rPr>
              <a:t>A simple generator with two coils</a:t>
            </a:r>
            <a:endParaRPr b="1" dirty="0">
              <a:solidFill>
                <a:srgbClr val="0000FF"/>
              </a:solidFill>
              <a:latin typeface="Cambria" panose="02040503050406030204" charset="0"/>
              <a:cs typeface="Cambria" panose="02040503050406030204" charset="0"/>
            </a:endParaRPr>
          </a:p>
        </p:txBody>
      </p:sp>
      <p:pic>
        <p:nvPicPr>
          <p:cNvPr id="10244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11300" y="2384425"/>
            <a:ext cx="6376988" cy="38274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xfrm>
            <a:off x="381000" y="762000"/>
            <a:ext cx="7504113" cy="838200"/>
          </a:xfrm>
          <a:ln/>
        </p:spPr>
        <p:txBody>
          <a:bodyPr vert="horz" wrap="square" lIns="91440" tIns="45720" rIns="91440" bIns="45720" anchor="ctr"/>
          <a:p>
            <a:pPr algn="ctr" eaLnBrk="1" hangingPunct="1"/>
            <a:r>
              <a:rPr lang="en-US" altLang="x-none" dirty="0"/>
              <a:t>Electric Motors and Generators</a:t>
            </a:r>
            <a:endParaRPr lang="en-US" altLang="x-none" dirty="0"/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>
          <a:xfrm>
            <a:off x="381000" y="1773555"/>
            <a:ext cx="8547100" cy="4831080"/>
          </a:xfrm>
          <a:ln/>
        </p:spPr>
        <p:txBody>
          <a:bodyPr vert="horz" wrap="square" lIns="91440" tIns="45720" rIns="91440" bIns="45720" anchor="t"/>
          <a:p>
            <a:pPr lvl="2" eaLnBrk="1" hangingPunct="1"/>
            <a:r>
              <a:rPr lang="en-US" altLang="x-none" sz="2400" dirty="0"/>
              <a:t>Introduction</a:t>
            </a:r>
            <a:endParaRPr lang="en-US" altLang="x-none" sz="2400" dirty="0"/>
          </a:p>
          <a:p>
            <a:pPr lvl="2" eaLnBrk="1" hangingPunct="1"/>
            <a:r>
              <a:rPr lang="en-US" altLang="x-none" sz="2400" dirty="0"/>
              <a:t>A Simple AC Generator</a:t>
            </a:r>
            <a:endParaRPr lang="en-US" altLang="x-none" sz="2400" dirty="0"/>
          </a:p>
          <a:p>
            <a:pPr lvl="2" eaLnBrk="1" hangingPunct="1"/>
            <a:r>
              <a:rPr lang="en-US" altLang="x-none" sz="2400" dirty="0"/>
              <a:t>A Simple DC Generator</a:t>
            </a:r>
            <a:endParaRPr lang="en-US" altLang="x-none" sz="2400" dirty="0"/>
          </a:p>
          <a:p>
            <a:pPr lvl="2" eaLnBrk="1" hangingPunct="1"/>
            <a:r>
              <a:rPr lang="en-US" altLang="x-none" sz="2400" dirty="0"/>
              <a:t>DC Generators or Dynamos</a:t>
            </a:r>
            <a:endParaRPr lang="en-US" altLang="x-none" sz="2400" dirty="0"/>
          </a:p>
          <a:p>
            <a:pPr lvl="2" eaLnBrk="1" hangingPunct="1"/>
            <a:r>
              <a:rPr lang="en-US" altLang="x-none" sz="2400" dirty="0"/>
              <a:t>AC Generators or Alternators</a:t>
            </a:r>
            <a:endParaRPr lang="en-US" altLang="x-none" sz="2400" dirty="0"/>
          </a:p>
          <a:p>
            <a:pPr lvl="2" eaLnBrk="1" hangingPunct="1"/>
            <a:r>
              <a:rPr lang="en-US" altLang="x-none" sz="2400" dirty="0"/>
              <a:t>DC Motors</a:t>
            </a:r>
            <a:endParaRPr lang="en-US" altLang="x-none" sz="2400" dirty="0"/>
          </a:p>
          <a:p>
            <a:pPr lvl="2" eaLnBrk="1" hangingPunct="1"/>
            <a:r>
              <a:rPr lang="en-US" altLang="x-none" sz="2400" dirty="0"/>
              <a:t>AC Motors</a:t>
            </a:r>
            <a:endParaRPr lang="en-US" altLang="x-none" sz="2400" dirty="0"/>
          </a:p>
          <a:p>
            <a:pPr lvl="2" eaLnBrk="1" hangingPunct="1"/>
            <a:r>
              <a:rPr lang="en-US" altLang="x-none" sz="2400" dirty="0"/>
              <a:t>Universal Motors</a:t>
            </a:r>
            <a:endParaRPr lang="en-US" altLang="x-none" sz="2400" dirty="0"/>
          </a:p>
          <a:p>
            <a:pPr lvl="2" eaLnBrk="1" hangingPunct="1"/>
            <a:r>
              <a:rPr lang="en-US" altLang="x-none" sz="2400" dirty="0"/>
              <a:t>Electrical Machines – A Summary</a:t>
            </a:r>
            <a:endParaRPr lang="en-US" altLang="x-none" sz="2400" dirty="0"/>
          </a:p>
          <a:p>
            <a:pPr lvl="2" eaLnBrk="1" hangingPunct="1"/>
            <a:endParaRPr lang="en-US" altLang="x-none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pPr algn="ctr" eaLnBrk="1" hangingPunct="1"/>
            <a:r>
              <a:rPr lang="en-US" altLang="x-none" dirty="0"/>
              <a:t>Introduction</a:t>
            </a:r>
            <a:endParaRPr lang="en-US" altLang="x-none" dirty="0"/>
          </a:p>
        </p:txBody>
      </p:sp>
      <p:sp>
        <p:nvSpPr>
          <p:cNvPr id="5123" name="Rectangle 3"/>
          <p:cNvSpPr>
            <a:spLocks noGrp="1"/>
          </p:cNvSpPr>
          <p:nvPr>
            <p:ph idx="1"/>
          </p:nvPr>
        </p:nvSpPr>
        <p:spPr>
          <a:xfrm>
            <a:off x="355600" y="1059815"/>
            <a:ext cx="8331200" cy="5153025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110000"/>
              </a:lnSpc>
            </a:pPr>
            <a:r>
              <a:rPr lang="en-US" altLang="x-none" sz="2400" dirty="0">
                <a:latin typeface="Cambria" panose="02040503050406030204" charset="0"/>
                <a:cs typeface="Cambria" panose="02040503050406030204" charset="0"/>
              </a:rPr>
              <a:t>In this lecture we consider various forms of rotating </a:t>
            </a:r>
            <a:r>
              <a:rPr lang="en-US" altLang="x-none" sz="2400" b="1" dirty="0">
                <a:solidFill>
                  <a:srgbClr val="0000FF"/>
                </a:solidFill>
                <a:latin typeface="Cambria" panose="02040503050406030204" charset="0"/>
                <a:cs typeface="Cambria" panose="02040503050406030204" charset="0"/>
              </a:rPr>
              <a:t>electrical machines</a:t>
            </a:r>
            <a:endParaRPr lang="en-US" altLang="x-none" sz="2400" b="1" dirty="0">
              <a:solidFill>
                <a:srgbClr val="0000FF"/>
              </a:solidFill>
              <a:latin typeface="Cambria" panose="02040503050406030204" charset="0"/>
              <a:cs typeface="Cambria" panose="0204050305040603020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x-none" sz="2400" dirty="0">
                <a:latin typeface="Cambria" panose="02040503050406030204" charset="0"/>
                <a:cs typeface="Cambria" panose="02040503050406030204" charset="0"/>
              </a:rPr>
              <a:t>These can be divided into:</a:t>
            </a:r>
            <a:endParaRPr lang="en-US" altLang="x-none" sz="2400" dirty="0">
              <a:latin typeface="Cambria" panose="02040503050406030204" charset="0"/>
              <a:cs typeface="Cambria" panose="02040503050406030204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x-none" sz="2400" b="1" dirty="0">
                <a:solidFill>
                  <a:srgbClr val="0000FF"/>
                </a:solidFill>
                <a:latin typeface="Cambria" panose="02040503050406030204" charset="0"/>
                <a:cs typeface="Cambria" panose="02040503050406030204" charset="0"/>
              </a:rPr>
              <a:t>generators</a:t>
            </a:r>
            <a:r>
              <a:rPr lang="en-US" altLang="x-none" sz="2400" dirty="0">
                <a:latin typeface="Cambria" panose="02040503050406030204" charset="0"/>
                <a:cs typeface="Cambria" panose="02040503050406030204" charset="0"/>
              </a:rPr>
              <a:t> – which convert mechanical energy into electrical energy</a:t>
            </a:r>
            <a:endParaRPr lang="en-US" altLang="x-none" sz="2400" dirty="0">
              <a:latin typeface="Cambria" panose="02040503050406030204" charset="0"/>
              <a:cs typeface="Cambria" panose="02040503050406030204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x-none" sz="2400" b="1" dirty="0">
                <a:solidFill>
                  <a:srgbClr val="0000FF"/>
                </a:solidFill>
                <a:latin typeface="Cambria" panose="02040503050406030204" charset="0"/>
                <a:cs typeface="Cambria" panose="02040503050406030204" charset="0"/>
              </a:rPr>
              <a:t>motors</a:t>
            </a:r>
            <a:r>
              <a:rPr lang="en-US" altLang="x-none" sz="2400" dirty="0">
                <a:latin typeface="Cambria" panose="02040503050406030204" charset="0"/>
                <a:cs typeface="Cambria" panose="02040503050406030204" charset="0"/>
              </a:rPr>
              <a:t> – which convert electrical energy into mechanical energy</a:t>
            </a:r>
            <a:endParaRPr lang="en-US" altLang="x-none" sz="2400" dirty="0">
              <a:latin typeface="Cambria" panose="02040503050406030204" charset="0"/>
              <a:cs typeface="Cambria" panose="0204050305040603020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x-none" sz="2400" dirty="0">
                <a:latin typeface="Cambria" panose="02040503050406030204" charset="0"/>
                <a:cs typeface="Cambria" panose="02040503050406030204" charset="0"/>
              </a:rPr>
              <a:t>Both types operate through the interaction between a </a:t>
            </a:r>
            <a:r>
              <a:rPr lang="en-US" altLang="x-none" sz="2400" i="1" dirty="0">
                <a:latin typeface="Cambria" panose="02040503050406030204" charset="0"/>
                <a:cs typeface="Cambria" panose="02040503050406030204" charset="0"/>
              </a:rPr>
              <a:t>magnetic field </a:t>
            </a:r>
            <a:r>
              <a:rPr lang="en-US" altLang="x-none" sz="2400" dirty="0">
                <a:latin typeface="Cambria" panose="02040503050406030204" charset="0"/>
                <a:cs typeface="Cambria" panose="02040503050406030204" charset="0"/>
              </a:rPr>
              <a:t>and a set of </a:t>
            </a:r>
            <a:r>
              <a:rPr lang="en-US" altLang="x-none" sz="2400" i="1" dirty="0">
                <a:latin typeface="Cambria" panose="02040503050406030204" charset="0"/>
                <a:cs typeface="Cambria" panose="02040503050406030204" charset="0"/>
              </a:rPr>
              <a:t>windings</a:t>
            </a:r>
            <a:endParaRPr lang="en-US" altLang="x-none" sz="2400" i="1" dirty="0">
              <a:latin typeface="Cambria" panose="02040503050406030204" charset="0"/>
              <a:cs typeface="Cambria" panose="02040503050406030204" charset="0"/>
            </a:endParaRPr>
          </a:p>
        </p:txBody>
      </p:sp>
      <p:sp>
        <p:nvSpPr>
          <p:cNvPr id="5125" name="Rectangle 1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lang="en-US" altLang="x-none" dirty="0">
              <a:latin typeface="Times" pitchFamily="18" charset="0"/>
            </a:endParaRPr>
          </a:p>
        </p:txBody>
      </p:sp>
      <p:sp>
        <p:nvSpPr>
          <p:cNvPr id="5126" name="Rectangle 13"/>
          <p:cNvSpPr/>
          <p:nvPr/>
        </p:nvSpPr>
        <p:spPr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lang="en-US" altLang="x-none" dirty="0">
              <a:latin typeface="Times" pitchFamily="18" charset="0"/>
            </a:endParaRPr>
          </a:p>
        </p:txBody>
      </p:sp>
      <p:sp>
        <p:nvSpPr>
          <p:cNvPr id="5127" name="Rectangle 15"/>
          <p:cNvSpPr/>
          <p:nvPr/>
        </p:nvSpPr>
        <p:spPr>
          <a:xfrm>
            <a:off x="0" y="31146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lang="en-US" altLang="x-none" dirty="0">
              <a:latin typeface="Times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pPr algn="ctr" eaLnBrk="1" hangingPunct="1"/>
            <a:r>
              <a:rPr lang="en-US" altLang="x-none" b="1" dirty="0">
                <a:latin typeface="Cambria" panose="02040503050406030204" charset="0"/>
                <a:cs typeface="Cambria" panose="02040503050406030204" charset="0"/>
              </a:rPr>
              <a:t>A Simple AC Generator</a:t>
            </a:r>
            <a:endParaRPr lang="en-US" altLang="x-none" b="1" dirty="0">
              <a:latin typeface="Cambria" panose="02040503050406030204" charset="0"/>
              <a:cs typeface="Cambria" panose="02040503050406030204" charset="0"/>
            </a:endParaRPr>
          </a:p>
        </p:txBody>
      </p:sp>
      <p:sp>
        <p:nvSpPr>
          <p:cNvPr id="1029" name="Rectangle 3"/>
          <p:cNvSpPr>
            <a:spLocks noGrp="1"/>
          </p:cNvSpPr>
          <p:nvPr>
            <p:ph idx="1"/>
          </p:nvPr>
        </p:nvSpPr>
        <p:spPr>
          <a:xfrm>
            <a:off x="406400" y="1059815"/>
            <a:ext cx="8331200" cy="5280660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en-US" altLang="x-none" sz="2800" dirty="0">
                <a:latin typeface="Cambria" panose="02040503050406030204" charset="0"/>
                <a:cs typeface="Cambria" panose="02040503050406030204" charset="0"/>
              </a:rPr>
              <a:t>We noted earlier that Faraday’s law dictates that if a coil of </a:t>
            </a:r>
            <a:r>
              <a:rPr lang="en-US" altLang="x-none" sz="2800" i="1" dirty="0">
                <a:latin typeface="Cambria" panose="02040503050406030204" charset="0"/>
                <a:cs typeface="Cambria" panose="02040503050406030204" charset="0"/>
              </a:rPr>
              <a:t>N</a:t>
            </a:r>
            <a:r>
              <a:rPr lang="en-US" altLang="x-none" sz="2800" dirty="0">
                <a:latin typeface="Cambria" panose="02040503050406030204" charset="0"/>
                <a:cs typeface="Cambria" panose="02040503050406030204" charset="0"/>
              </a:rPr>
              <a:t> turns experiences a change in magnetic flux, then the induced voltage </a:t>
            </a:r>
            <a:r>
              <a:rPr lang="en-US" altLang="x-none" sz="2800" i="1" dirty="0">
                <a:latin typeface="Cambria" panose="02040503050406030204" charset="0"/>
                <a:cs typeface="Cambria" panose="02040503050406030204" charset="0"/>
              </a:rPr>
              <a:t>V</a:t>
            </a:r>
            <a:r>
              <a:rPr lang="en-US" altLang="x-none" sz="2800" dirty="0">
                <a:latin typeface="Cambria" panose="02040503050406030204" charset="0"/>
                <a:cs typeface="Cambria" panose="02040503050406030204" charset="0"/>
              </a:rPr>
              <a:t> is given by</a:t>
            </a:r>
            <a:endParaRPr lang="en-US" altLang="x-none" sz="2800" dirty="0">
              <a:latin typeface="Cambria" panose="02040503050406030204" charset="0"/>
              <a:cs typeface="Cambria" panose="02040503050406030204" charset="0"/>
            </a:endParaRPr>
          </a:p>
          <a:p>
            <a:pPr eaLnBrk="1" hangingPunct="1">
              <a:lnSpc>
                <a:spcPct val="140000"/>
              </a:lnSpc>
            </a:pPr>
            <a:endParaRPr lang="en-US" altLang="x-none" sz="2800" dirty="0">
              <a:latin typeface="Cambria" panose="02040503050406030204" charset="0"/>
              <a:cs typeface="Cambria" panose="02040503050406030204" charset="0"/>
            </a:endParaRPr>
          </a:p>
          <a:p>
            <a:pPr eaLnBrk="1" hangingPunct="1"/>
            <a:r>
              <a:rPr lang="en-US" altLang="x-none" sz="2800" dirty="0">
                <a:latin typeface="Cambria" panose="02040503050406030204" charset="0"/>
                <a:cs typeface="Cambria" panose="02040503050406030204" charset="0"/>
              </a:rPr>
              <a:t>If a coil of area </a:t>
            </a:r>
            <a:r>
              <a:rPr lang="en-US" altLang="x-none" sz="2800" i="1" dirty="0">
                <a:latin typeface="Cambria" panose="02040503050406030204" charset="0"/>
                <a:cs typeface="Cambria" panose="02040503050406030204" charset="0"/>
              </a:rPr>
              <a:t>A </a:t>
            </a:r>
            <a:r>
              <a:rPr lang="en-US" altLang="x-none" sz="2800" dirty="0">
                <a:latin typeface="Cambria" panose="02040503050406030204" charset="0"/>
                <a:cs typeface="Cambria" panose="02040503050406030204" charset="0"/>
              </a:rPr>
              <a:t>rotates with respect to a field </a:t>
            </a:r>
            <a:r>
              <a:rPr lang="en-US" altLang="x-none" sz="2800" i="1" dirty="0">
                <a:latin typeface="Cambria" panose="02040503050406030204" charset="0"/>
                <a:cs typeface="Cambria" panose="02040503050406030204" charset="0"/>
              </a:rPr>
              <a:t>B</a:t>
            </a:r>
            <a:r>
              <a:rPr lang="en-US" altLang="x-none" sz="2800" dirty="0">
                <a:latin typeface="Cambria" panose="02040503050406030204" charset="0"/>
                <a:cs typeface="Cambria" panose="02040503050406030204" charset="0"/>
              </a:rPr>
              <a:t>, and if at a particular time it is at an angle </a:t>
            </a:r>
            <a:r>
              <a:rPr lang="en-US" altLang="x-none" sz="2800" i="1" dirty="0">
                <a:latin typeface="Cambria" panose="02040503050406030204" charset="0"/>
                <a:cs typeface="Cambria" panose="02040503050406030204" charset="0"/>
                <a:sym typeface="Symbol" panose="05050102010706020507" pitchFamily="18" charset="2"/>
              </a:rPr>
              <a:t></a:t>
            </a:r>
            <a:r>
              <a:rPr lang="en-US" altLang="x-none" sz="2800" dirty="0">
                <a:latin typeface="Cambria" panose="02040503050406030204" charset="0"/>
                <a:cs typeface="Cambria" panose="02040503050406030204" charset="0"/>
                <a:sym typeface="Symbol" panose="05050102010706020507" pitchFamily="18" charset="2"/>
              </a:rPr>
              <a:t>  to the field, then the flux linking the coil is </a:t>
            </a:r>
            <a:r>
              <a:rPr lang="en-US" altLang="x-none" sz="2800" i="1" dirty="0">
                <a:latin typeface="Cambria" panose="02040503050406030204" charset="0"/>
                <a:cs typeface="Cambria" panose="02040503050406030204" charset="0"/>
                <a:sym typeface="Symbol" panose="05050102010706020507" pitchFamily="18" charset="2"/>
              </a:rPr>
              <a:t>BA</a:t>
            </a:r>
            <a:r>
              <a:rPr lang="en-US" altLang="x-none" sz="2800" dirty="0">
                <a:latin typeface="Cambria" panose="02040503050406030204" charset="0"/>
                <a:cs typeface="Cambria" panose="02040503050406030204" charset="0"/>
                <a:sym typeface="Symbol" panose="05050102010706020507" pitchFamily="18" charset="2"/>
              </a:rPr>
              <a:t>cos</a:t>
            </a:r>
            <a:r>
              <a:rPr lang="en-US" altLang="x-none" sz="2800" i="1" dirty="0">
                <a:latin typeface="Cambria" panose="02040503050406030204" charset="0"/>
                <a:cs typeface="Cambria" panose="02040503050406030204" charset="0"/>
                <a:sym typeface="Symbol" panose="05050102010706020507" pitchFamily="18" charset="2"/>
              </a:rPr>
              <a:t></a:t>
            </a:r>
            <a:r>
              <a:rPr lang="en-US" altLang="x-none" sz="2800" dirty="0">
                <a:latin typeface="Cambria" panose="02040503050406030204" charset="0"/>
                <a:cs typeface="Cambria" panose="02040503050406030204" charset="0"/>
                <a:sym typeface="Symbol" panose="05050102010706020507" pitchFamily="18" charset="2"/>
              </a:rPr>
              <a:t>, and the rate of change of flux is given by</a:t>
            </a:r>
            <a:endParaRPr lang="en-US" altLang="x-none" sz="2800" dirty="0">
              <a:latin typeface="Cambria" panose="02040503050406030204" charset="0"/>
              <a:cs typeface="Cambria" panose="02040503050406030204" charset="0"/>
              <a:sym typeface="Symbol" panose="05050102010706020507" pitchFamily="18" charset="2"/>
            </a:endParaRPr>
          </a:p>
        </p:txBody>
      </p:sp>
      <p:sp>
        <p:nvSpPr>
          <p:cNvPr id="1031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lang="en-US" altLang="x-none" dirty="0">
              <a:latin typeface="Times" pitchFamily="18" charset="0"/>
            </a:endParaRPr>
          </a:p>
        </p:txBody>
      </p:sp>
      <p:sp>
        <p:nvSpPr>
          <p:cNvPr id="1032" name="Rectangle 8"/>
          <p:cNvSpPr/>
          <p:nvPr/>
        </p:nvSpPr>
        <p:spPr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lang="en-US" altLang="x-none" dirty="0">
              <a:latin typeface="Times" pitchFamily="18" charset="0"/>
            </a:endParaRPr>
          </a:p>
        </p:txBody>
      </p:sp>
      <p:sp>
        <p:nvSpPr>
          <p:cNvPr id="1033" name="Rectangle 9"/>
          <p:cNvSpPr/>
          <p:nvPr/>
        </p:nvSpPr>
        <p:spPr>
          <a:xfrm>
            <a:off x="0" y="31146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lang="en-US" altLang="x-none" dirty="0">
              <a:latin typeface="Times" pitchFamily="18" charset="0"/>
            </a:endParaRPr>
          </a:p>
        </p:txBody>
      </p:sp>
      <p:grpSp>
        <p:nvGrpSpPr>
          <p:cNvPr id="1034" name="Group 13"/>
          <p:cNvGrpSpPr/>
          <p:nvPr/>
        </p:nvGrpSpPr>
        <p:grpSpPr>
          <a:xfrm>
            <a:off x="3654425" y="2513330"/>
            <a:ext cx="1764030" cy="421640"/>
            <a:chOff x="1950" y="2160"/>
            <a:chExt cx="1111" cy="408"/>
          </a:xfrm>
        </p:grpSpPr>
        <p:sp>
          <p:nvSpPr>
            <p:cNvPr id="1035" name="Rectangle 11"/>
            <p:cNvSpPr/>
            <p:nvPr/>
          </p:nvSpPr>
          <p:spPr>
            <a:xfrm>
              <a:off x="1950" y="2160"/>
              <a:ext cx="1111" cy="408"/>
            </a:xfrm>
            <a:prstGeom prst="rect">
              <a:avLst/>
            </a:prstGeom>
            <a:solidFill>
              <a:srgbClr val="CCECFF"/>
            </a:solidFill>
            <a:ln w="9525">
              <a:noFill/>
            </a:ln>
          </p:spPr>
          <p:txBody>
            <a:bodyPr/>
            <a:p>
              <a:endParaRPr lang="en-US" altLang="x-none" dirty="0">
                <a:latin typeface="Times" pitchFamily="18" charset="0"/>
              </a:endParaRPr>
            </a:p>
          </p:txBody>
        </p:sp>
        <p:graphicFrame>
          <p:nvGraphicFramePr>
            <p:cNvPr id="1027" name="Object 12"/>
            <p:cNvGraphicFramePr/>
            <p:nvPr/>
          </p:nvGraphicFramePr>
          <p:xfrm>
            <a:off x="2100" y="2180"/>
            <a:ext cx="827" cy="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1" imgW="1294765" imgH="723900" progId="Equation.3">
                    <p:embed/>
                  </p:oleObj>
                </mc:Choice>
                <mc:Fallback>
                  <p:oleObj name="" r:id="rId1" imgW="1294765" imgH="723900" progId="Equation.3">
                    <p:embed/>
                    <p:pic>
                      <p:nvPicPr>
                        <p:cNvPr id="0" name="Picture 3076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100" y="2180"/>
                          <a:ext cx="827" cy="36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26" name="Object 15"/>
          <p:cNvGraphicFramePr/>
          <p:nvPr/>
        </p:nvGraphicFramePr>
        <p:xfrm>
          <a:off x="2146935" y="5204460"/>
          <a:ext cx="4849813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3" imgW="4824095" imgH="723900" progId="Equation.3">
                  <p:embed/>
                </p:oleObj>
              </mc:Choice>
              <mc:Fallback>
                <p:oleObj name="" r:id="rId3" imgW="4824095" imgH="723900" progId="Equation.3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46935" y="5204460"/>
                        <a:ext cx="4849813" cy="574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3" name="Rectangle 3"/>
          <p:cNvSpPr>
            <a:spLocks noGrp="1"/>
          </p:cNvSpPr>
          <p:nvPr>
            <p:ph idx="1"/>
          </p:nvPr>
        </p:nvSpPr>
        <p:spPr>
          <a:xfrm>
            <a:off x="406400" y="727075"/>
            <a:ext cx="8331200" cy="5520055"/>
          </a:xfrm>
          <a:ln/>
        </p:spPr>
        <p:txBody>
          <a:bodyPr vert="horz" wrap="square" lIns="91440" tIns="45720" rIns="91440" bIns="45720" anchor="t"/>
          <a:p>
            <a:pPr algn="just" eaLnBrk="1" hangingPunct="1">
              <a:lnSpc>
                <a:spcPct val="110000"/>
              </a:lnSpc>
            </a:pPr>
            <a:r>
              <a:rPr lang="en-US" altLang="x-none" sz="2800" dirty="0">
                <a:latin typeface="Cambria" panose="02040503050406030204" charset="0"/>
                <a:cs typeface="Cambria" panose="02040503050406030204" charset="0"/>
              </a:rPr>
              <a:t>Thus for the arrangement shown below</a:t>
            </a:r>
            <a:endParaRPr lang="en-US" altLang="x-none" sz="2800" b="1" dirty="0">
              <a:solidFill>
                <a:srgbClr val="0000FF"/>
              </a:solidFill>
              <a:latin typeface="Cambria" panose="02040503050406030204" charset="0"/>
              <a:cs typeface="Cambria" panose="02040503050406030204" charset="0"/>
              <a:sym typeface="Symbol" panose="05050102010706020507" pitchFamily="18" charset="2"/>
            </a:endParaRPr>
          </a:p>
        </p:txBody>
      </p:sp>
      <p:sp>
        <p:nvSpPr>
          <p:cNvPr id="2054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lang="en-US" altLang="x-none" dirty="0">
              <a:latin typeface="Times" pitchFamily="18" charset="0"/>
            </a:endParaRPr>
          </a:p>
        </p:txBody>
      </p:sp>
      <p:sp>
        <p:nvSpPr>
          <p:cNvPr id="2055" name="Rectangle 8"/>
          <p:cNvSpPr/>
          <p:nvPr/>
        </p:nvSpPr>
        <p:spPr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lang="en-US" altLang="x-none" dirty="0">
              <a:latin typeface="Times" pitchFamily="18" charset="0"/>
            </a:endParaRPr>
          </a:p>
        </p:txBody>
      </p:sp>
      <p:sp>
        <p:nvSpPr>
          <p:cNvPr id="2056" name="Rectangle 9"/>
          <p:cNvSpPr/>
          <p:nvPr/>
        </p:nvSpPr>
        <p:spPr>
          <a:xfrm>
            <a:off x="0" y="31146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lang="en-US" altLang="x-none" dirty="0">
              <a:latin typeface="Times" pitchFamily="18" charset="0"/>
            </a:endParaRPr>
          </a:p>
        </p:txBody>
      </p:sp>
      <p:grpSp>
        <p:nvGrpSpPr>
          <p:cNvPr id="2057" name="Group 10"/>
          <p:cNvGrpSpPr/>
          <p:nvPr/>
        </p:nvGrpSpPr>
        <p:grpSpPr>
          <a:xfrm>
            <a:off x="3492500" y="3213100"/>
            <a:ext cx="1763713" cy="647700"/>
            <a:chOff x="1950" y="2160"/>
            <a:chExt cx="1111" cy="408"/>
          </a:xfrm>
        </p:grpSpPr>
        <p:sp>
          <p:nvSpPr>
            <p:cNvPr id="2061" name="Rectangle 11"/>
            <p:cNvSpPr/>
            <p:nvPr/>
          </p:nvSpPr>
          <p:spPr>
            <a:xfrm>
              <a:off x="1950" y="2160"/>
              <a:ext cx="1111" cy="408"/>
            </a:xfrm>
            <a:prstGeom prst="rect">
              <a:avLst/>
            </a:prstGeom>
            <a:solidFill>
              <a:srgbClr val="CCECFF"/>
            </a:solidFill>
            <a:ln w="9525">
              <a:noFill/>
            </a:ln>
          </p:spPr>
          <p:txBody>
            <a:bodyPr/>
            <a:p>
              <a:endParaRPr lang="en-US" altLang="x-none" dirty="0">
                <a:latin typeface="Times" pitchFamily="18" charset="0"/>
              </a:endParaRPr>
            </a:p>
          </p:txBody>
        </p:sp>
        <p:graphicFrame>
          <p:nvGraphicFramePr>
            <p:cNvPr id="2051" name="Object 12"/>
            <p:cNvGraphicFramePr/>
            <p:nvPr/>
          </p:nvGraphicFramePr>
          <p:xfrm>
            <a:off x="2100" y="2180"/>
            <a:ext cx="827" cy="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1" imgW="1294765" imgH="723900" progId="Equation.3">
                    <p:embed/>
                  </p:oleObj>
                </mc:Choice>
                <mc:Fallback>
                  <p:oleObj name="" r:id="rId1" imgW="1294765" imgH="723900" progId="Equation.3">
                    <p:embed/>
                    <p:pic>
                      <p:nvPicPr>
                        <p:cNvPr id="0" name="Picture 3075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100" y="2180"/>
                          <a:ext cx="827" cy="36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058" name="Picture 13" descr="C23NF0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600" y="3033713"/>
            <a:ext cx="7416800" cy="32131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059" name="Group 18"/>
          <p:cNvGrpSpPr/>
          <p:nvPr/>
        </p:nvGrpSpPr>
        <p:grpSpPr>
          <a:xfrm>
            <a:off x="1871663" y="2384425"/>
            <a:ext cx="5688012" cy="720725"/>
            <a:chOff x="1179" y="1502"/>
            <a:chExt cx="3583" cy="454"/>
          </a:xfrm>
        </p:grpSpPr>
        <p:sp>
          <p:nvSpPr>
            <p:cNvPr id="2060" name="Rectangle 15"/>
            <p:cNvSpPr/>
            <p:nvPr/>
          </p:nvSpPr>
          <p:spPr>
            <a:xfrm>
              <a:off x="1179" y="1502"/>
              <a:ext cx="3583" cy="454"/>
            </a:xfrm>
            <a:prstGeom prst="rect">
              <a:avLst/>
            </a:prstGeom>
            <a:solidFill>
              <a:srgbClr val="CCECFF"/>
            </a:solidFill>
            <a:ln w="9525">
              <a:noFill/>
            </a:ln>
          </p:spPr>
          <p:txBody>
            <a:bodyPr/>
            <a:p>
              <a:endParaRPr lang="en-US" altLang="x-none" dirty="0">
                <a:latin typeface="Times" pitchFamily="18" charset="0"/>
              </a:endParaRPr>
            </a:p>
          </p:txBody>
        </p:sp>
        <p:graphicFrame>
          <p:nvGraphicFramePr>
            <p:cNvPr id="2050" name="Object 16"/>
            <p:cNvGraphicFramePr/>
            <p:nvPr/>
          </p:nvGraphicFramePr>
          <p:xfrm>
            <a:off x="1678" y="1548"/>
            <a:ext cx="2590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" r:id="rId4" imgW="5116195" imgH="723900" progId="Equation.3">
                    <p:embed/>
                  </p:oleObj>
                </mc:Choice>
                <mc:Fallback>
                  <p:oleObj name="" r:id="rId4" imgW="5116195" imgH="723900" progId="Equation.3">
                    <p:embed/>
                    <p:pic>
                      <p:nvPicPr>
                        <p:cNvPr id="0" name="Picture 3078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678" y="1548"/>
                          <a:ext cx="2590" cy="3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7" name="Rectangle 3"/>
          <p:cNvSpPr>
            <a:spLocks noGrp="1"/>
          </p:cNvSpPr>
          <p:nvPr>
            <p:ph idx="1"/>
          </p:nvPr>
        </p:nvSpPr>
        <p:spPr>
          <a:xfrm>
            <a:off x="457200" y="510540"/>
            <a:ext cx="8229600" cy="5617210"/>
          </a:xfrm>
          <a:ln/>
        </p:spPr>
        <p:txBody>
          <a:bodyPr vert="horz" wrap="square" lIns="91440" tIns="45720" rIns="91440" bIns="45720" anchor="t"/>
          <a:p>
            <a:pPr algn="just" eaLnBrk="1" hangingPunct="1"/>
            <a:r>
              <a:rPr dirty="0">
                <a:latin typeface="Cambria" panose="02040503050406030204" charset="0"/>
                <a:cs typeface="Cambria" panose="02040503050406030204" charset="0"/>
              </a:rPr>
              <a:t>Therefore this arrangement produces a sinusoidal output as shown below</a:t>
            </a:r>
            <a:endParaRPr dirty="0">
              <a:latin typeface="Cambria" panose="02040503050406030204" charset="0"/>
              <a:cs typeface="Cambria" panose="02040503050406030204" charset="0"/>
            </a:endParaRPr>
          </a:p>
        </p:txBody>
      </p:sp>
      <p:pic>
        <p:nvPicPr>
          <p:cNvPr id="6148" name="Picture 4" descr="C23NF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1800" y="2997200"/>
            <a:ext cx="8316913" cy="31527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1" name="Rectangle 3"/>
          <p:cNvSpPr>
            <a:spLocks noGrp="1"/>
          </p:cNvSpPr>
          <p:nvPr>
            <p:ph idx="1"/>
          </p:nvPr>
        </p:nvSpPr>
        <p:spPr>
          <a:xfrm>
            <a:off x="457200" y="467995"/>
            <a:ext cx="8427085" cy="5659755"/>
          </a:xfrm>
          <a:ln/>
        </p:spPr>
        <p:txBody>
          <a:bodyPr vert="horz" wrap="square" lIns="91440" tIns="45720" rIns="91440" bIns="45720" anchor="t"/>
          <a:p>
            <a:pPr algn="l" eaLnBrk="1" hangingPunct="1"/>
            <a:r>
              <a:rPr dirty="0">
                <a:latin typeface="Cambria" panose="02040503050406030204" charset="0"/>
                <a:cs typeface="Cambria" panose="02040503050406030204" charset="0"/>
              </a:rPr>
              <a:t>Wires connected to</a:t>
            </a:r>
            <a:br>
              <a:rPr dirty="0">
                <a:latin typeface="Cambria" panose="02040503050406030204" charset="0"/>
                <a:cs typeface="Cambria" panose="02040503050406030204" charset="0"/>
              </a:rPr>
            </a:br>
            <a:r>
              <a:rPr dirty="0">
                <a:latin typeface="Cambria" panose="02040503050406030204" charset="0"/>
                <a:cs typeface="Cambria" panose="02040503050406030204" charset="0"/>
              </a:rPr>
              <a:t>the rotating coil</a:t>
            </a:r>
            <a:br>
              <a:rPr dirty="0">
                <a:latin typeface="Cambria" panose="02040503050406030204" charset="0"/>
                <a:cs typeface="Cambria" panose="02040503050406030204" charset="0"/>
              </a:rPr>
            </a:br>
            <a:r>
              <a:rPr dirty="0">
                <a:latin typeface="Cambria" panose="02040503050406030204" charset="0"/>
                <a:cs typeface="Cambria" panose="02040503050406030204" charset="0"/>
              </a:rPr>
              <a:t>would get twisted</a:t>
            </a:r>
            <a:endParaRPr dirty="0">
              <a:latin typeface="Cambria" panose="02040503050406030204" charset="0"/>
              <a:cs typeface="Cambria" panose="02040503050406030204" charset="0"/>
            </a:endParaRPr>
          </a:p>
          <a:p>
            <a:pPr algn="l" eaLnBrk="1" hangingPunct="1"/>
            <a:r>
              <a:rPr dirty="0">
                <a:latin typeface="Cambria" panose="02040503050406030204" charset="0"/>
                <a:cs typeface="Cambria" panose="02040503050406030204" charset="0"/>
              </a:rPr>
              <a:t>Therefore we use</a:t>
            </a:r>
            <a:br>
              <a:rPr dirty="0">
                <a:latin typeface="Cambria" panose="02040503050406030204" charset="0"/>
                <a:cs typeface="Cambria" panose="02040503050406030204" charset="0"/>
              </a:rPr>
            </a:br>
            <a:r>
              <a:rPr dirty="0">
                <a:latin typeface="Cambria" panose="02040503050406030204" charset="0"/>
                <a:cs typeface="Cambria" panose="02040503050406030204" charset="0"/>
              </a:rPr>
              <a:t>circular </a:t>
            </a:r>
            <a:r>
              <a:rPr b="1" dirty="0">
                <a:solidFill>
                  <a:srgbClr val="0000FF"/>
                </a:solidFill>
                <a:latin typeface="Cambria" panose="02040503050406030204" charset="0"/>
                <a:cs typeface="Cambria" panose="02040503050406030204" charset="0"/>
              </a:rPr>
              <a:t>slip rings</a:t>
            </a:r>
            <a:br>
              <a:rPr dirty="0">
                <a:latin typeface="Cambria" panose="02040503050406030204" charset="0"/>
                <a:cs typeface="Cambria" panose="02040503050406030204" charset="0"/>
              </a:rPr>
            </a:br>
            <a:r>
              <a:rPr dirty="0">
                <a:latin typeface="Cambria" panose="02040503050406030204" charset="0"/>
                <a:cs typeface="Cambria" panose="02040503050406030204" charset="0"/>
              </a:rPr>
              <a:t>with sliding</a:t>
            </a:r>
            <a:br>
              <a:rPr dirty="0">
                <a:latin typeface="Cambria" panose="02040503050406030204" charset="0"/>
                <a:cs typeface="Cambria" panose="02040503050406030204" charset="0"/>
              </a:rPr>
            </a:br>
            <a:r>
              <a:rPr dirty="0">
                <a:latin typeface="Cambria" panose="02040503050406030204" charset="0"/>
                <a:cs typeface="Cambria" panose="02040503050406030204" charset="0"/>
              </a:rPr>
              <a:t>contacts called</a:t>
            </a:r>
            <a:br>
              <a:rPr dirty="0">
                <a:latin typeface="Cambria" panose="02040503050406030204" charset="0"/>
                <a:cs typeface="Cambria" panose="02040503050406030204" charset="0"/>
              </a:rPr>
            </a:br>
            <a:r>
              <a:rPr b="1" dirty="0">
                <a:solidFill>
                  <a:srgbClr val="0000FF"/>
                </a:solidFill>
                <a:latin typeface="Cambria" panose="02040503050406030204" charset="0"/>
                <a:cs typeface="Cambria" panose="02040503050406030204" charset="0"/>
              </a:rPr>
              <a:t>brushes</a:t>
            </a:r>
            <a:endParaRPr b="1" dirty="0">
              <a:solidFill>
                <a:srgbClr val="0000FF"/>
              </a:solidFill>
              <a:latin typeface="Cambria" panose="02040503050406030204" charset="0"/>
              <a:cs typeface="Cambria" panose="02040503050406030204" charset="0"/>
            </a:endParaRPr>
          </a:p>
        </p:txBody>
      </p:sp>
      <p:pic>
        <p:nvPicPr>
          <p:cNvPr id="7172" name="Picture 4" descr="C23NF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03688" y="2024063"/>
            <a:ext cx="4659312" cy="40782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pPr algn="ctr" eaLnBrk="1" hangingPunct="1"/>
            <a:r>
              <a:rPr lang="en-US" altLang="x-none" dirty="0">
                <a:latin typeface="Cambria" panose="02040503050406030204" charset="0"/>
                <a:cs typeface="Cambria" panose="02040503050406030204" charset="0"/>
              </a:rPr>
              <a:t>A Simple DC Generator</a:t>
            </a:r>
            <a:endParaRPr lang="en-US" altLang="x-none" dirty="0">
              <a:latin typeface="Cambria" panose="02040503050406030204" charset="0"/>
              <a:cs typeface="Cambria" panose="02040503050406030204" charset="0"/>
            </a:endParaRPr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>
          <a:xfrm>
            <a:off x="316230" y="773430"/>
            <a:ext cx="8512175" cy="5549265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110000"/>
              </a:lnSpc>
            </a:pPr>
            <a:r>
              <a:rPr lang="en-US" altLang="x-none" sz="2400" dirty="0">
                <a:latin typeface="Cambria" panose="02040503050406030204" charset="0"/>
                <a:cs typeface="Cambria" panose="02040503050406030204" charset="0"/>
              </a:rPr>
              <a:t>The alternating signal from the earlier AC generator </a:t>
            </a:r>
            <a:r>
              <a:rPr lang="en-US" altLang="x-none" sz="2400" i="1" dirty="0">
                <a:latin typeface="Cambria" panose="02040503050406030204" charset="0"/>
                <a:cs typeface="Cambria" panose="02040503050406030204" charset="0"/>
              </a:rPr>
              <a:t>could</a:t>
            </a:r>
            <a:r>
              <a:rPr lang="en-US" altLang="x-none" sz="2400" dirty="0">
                <a:latin typeface="Cambria" panose="02040503050406030204" charset="0"/>
                <a:cs typeface="Cambria" panose="02040503050406030204" charset="0"/>
              </a:rPr>
              <a:t> be converted to DC using a rectifier</a:t>
            </a:r>
            <a:endParaRPr lang="en-US" altLang="x-none" sz="2400" dirty="0">
              <a:latin typeface="Cambria" panose="02040503050406030204" charset="0"/>
              <a:cs typeface="Cambria" panose="0204050305040603020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x-none" sz="2400" dirty="0">
                <a:latin typeface="Cambria" panose="02040503050406030204" charset="0"/>
                <a:cs typeface="Cambria" panose="02040503050406030204" charset="0"/>
              </a:rPr>
              <a:t>A more efficient approach is to replace the two slip rings with a single split slip ring called a </a:t>
            </a:r>
            <a:r>
              <a:rPr lang="en-US" altLang="x-none" sz="2400" b="1" dirty="0">
                <a:solidFill>
                  <a:srgbClr val="0000FF"/>
                </a:solidFill>
                <a:latin typeface="Cambria" panose="02040503050406030204" charset="0"/>
                <a:cs typeface="Cambria" panose="02040503050406030204" charset="0"/>
              </a:rPr>
              <a:t>commutator</a:t>
            </a:r>
            <a:endParaRPr lang="en-US" altLang="x-none" sz="2400" b="1" dirty="0">
              <a:solidFill>
                <a:srgbClr val="0000FF"/>
              </a:solidFill>
              <a:latin typeface="Cambria" panose="02040503050406030204" charset="0"/>
              <a:cs typeface="Cambria" panose="02040503050406030204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x-none" sz="2400" dirty="0">
                <a:latin typeface="Cambria" panose="02040503050406030204" charset="0"/>
                <a:cs typeface="Cambria" panose="02040503050406030204" charset="0"/>
                <a:sym typeface="Symbol" panose="05050102010706020507" pitchFamily="18" charset="2"/>
              </a:rPr>
              <a:t>this is arranged so that connections to the coil are reversed as the voltage from the coil changes polarity</a:t>
            </a:r>
            <a:endParaRPr lang="en-US" altLang="x-none" sz="2400" dirty="0">
              <a:latin typeface="Cambria" panose="02040503050406030204" charset="0"/>
              <a:cs typeface="Cambria" panose="02040503050406030204" charset="0"/>
              <a:sym typeface="Symbol" panose="05050102010706020507" pitchFamily="18" charset="2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x-none" sz="2400" dirty="0">
                <a:latin typeface="Cambria" panose="02040503050406030204" charset="0"/>
                <a:cs typeface="Cambria" panose="02040503050406030204" charset="0"/>
                <a:sym typeface="Symbol" panose="05050102010706020507" pitchFamily="18" charset="2"/>
              </a:rPr>
              <a:t>hence the voltage across the brushes is of a single polarity</a:t>
            </a:r>
            <a:endParaRPr lang="en-US" altLang="x-none" sz="2400" dirty="0">
              <a:latin typeface="Cambria" panose="02040503050406030204" charset="0"/>
              <a:cs typeface="Cambria" panose="02040503050406030204" charset="0"/>
              <a:sym typeface="Symbol" panose="05050102010706020507" pitchFamily="18" charset="2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x-none" sz="2400" dirty="0">
                <a:latin typeface="Cambria" panose="02040503050406030204" charset="0"/>
                <a:cs typeface="Cambria" panose="02040503050406030204" charset="0"/>
                <a:sym typeface="Symbol" panose="05050102010706020507" pitchFamily="18" charset="2"/>
              </a:rPr>
              <a:t>adding additional coils produces a more constant output</a:t>
            </a:r>
            <a:endParaRPr lang="en-US" altLang="x-none" sz="2400" dirty="0">
              <a:latin typeface="Cambria" panose="02040503050406030204" charset="0"/>
              <a:cs typeface="Cambria" panose="02040503050406030204" charset="0"/>
              <a:sym typeface="Symbol" panose="05050102010706020507" pitchFamily="18" charset="2"/>
            </a:endParaRPr>
          </a:p>
        </p:txBody>
      </p:sp>
      <p:sp>
        <p:nvSpPr>
          <p:cNvPr id="8197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lang="en-US" altLang="x-none" dirty="0">
              <a:latin typeface="Times" pitchFamily="18" charset="0"/>
            </a:endParaRPr>
          </a:p>
        </p:txBody>
      </p:sp>
      <p:sp>
        <p:nvSpPr>
          <p:cNvPr id="8198" name="Rectangle 8"/>
          <p:cNvSpPr/>
          <p:nvPr/>
        </p:nvSpPr>
        <p:spPr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lang="en-US" altLang="x-none" dirty="0">
              <a:latin typeface="Times" pitchFamily="18" charset="0"/>
            </a:endParaRPr>
          </a:p>
        </p:txBody>
      </p:sp>
      <p:sp>
        <p:nvSpPr>
          <p:cNvPr id="8199" name="Rectangle 9"/>
          <p:cNvSpPr/>
          <p:nvPr/>
        </p:nvSpPr>
        <p:spPr>
          <a:xfrm>
            <a:off x="0" y="31146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lang="en-US" altLang="x-none" dirty="0">
              <a:latin typeface="Times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/>
            <a:r>
              <a:rPr b="1" dirty="0">
                <a:solidFill>
                  <a:srgbClr val="0000FF"/>
                </a:solidFill>
                <a:latin typeface="Cambria" panose="02040503050406030204" charset="0"/>
                <a:cs typeface="Cambria" panose="02040503050406030204" charset="0"/>
              </a:rPr>
              <a:t>Use of a commutator</a:t>
            </a:r>
            <a:endParaRPr b="1" dirty="0">
              <a:solidFill>
                <a:srgbClr val="0000FF"/>
              </a:solidFill>
              <a:latin typeface="Cambria" panose="02040503050406030204" charset="0"/>
              <a:cs typeface="Cambria" panose="02040503050406030204" charset="0"/>
            </a:endParaRPr>
          </a:p>
        </p:txBody>
      </p:sp>
      <p:pic>
        <p:nvPicPr>
          <p:cNvPr id="9220" name="Picture 4" descr="C23NF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23645" y="1946275"/>
            <a:ext cx="6696075" cy="38639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reen Color">
  <a:themeElements>
    <a:clrScheme name="Green Color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99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8AB900"/>
      </a:accent6>
      <a:hlink>
        <a:srgbClr val="CC3300"/>
      </a:hlink>
      <a:folHlink>
        <a:srgbClr val="996600"/>
      </a:folHlink>
    </a:clrScheme>
    <a:fontScheme name="Green Color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Green Col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99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B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1838</Words>
  <Application>WPS Presentation</Application>
  <PresentationFormat>On-screen Show (4:3)</PresentationFormat>
  <Paragraphs>55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10</vt:i4>
      </vt:variant>
    </vt:vector>
  </HeadingPairs>
  <TitlesOfParts>
    <vt:vector size="26" baseType="lpstr">
      <vt:lpstr>Arial</vt:lpstr>
      <vt:lpstr>SimSun</vt:lpstr>
      <vt:lpstr>Wingdings</vt:lpstr>
      <vt:lpstr>Times</vt:lpstr>
      <vt:lpstr>Times New Roman</vt:lpstr>
      <vt:lpstr>Symbol</vt:lpstr>
      <vt:lpstr>Microsoft YaHei</vt:lpstr>
      <vt:lpstr>Arial Unicode MS</vt:lpstr>
      <vt:lpstr>Cambria</vt:lpstr>
      <vt:lpstr>Verdana</vt:lpstr>
      <vt:lpstr>Comic Sans MS</vt:lpstr>
      <vt:lpstr>Green Color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FP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RB</dc:creator>
  <cp:lastModifiedBy>google1563199873</cp:lastModifiedBy>
  <cp:revision>163</cp:revision>
  <cp:lastPrinted>2002-06-07T15:13:42Z</cp:lastPrinted>
  <dcterms:created xsi:type="dcterms:W3CDTF">2002-01-09T07:28:14Z</dcterms:created>
  <dcterms:modified xsi:type="dcterms:W3CDTF">2019-11-09T18:40:24Z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1033-11.2.0.8991</vt:lpwstr>
  </property>
</Properties>
</file>