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5" r:id="rId2"/>
    <p:sldId id="316" r:id="rId3"/>
    <p:sldId id="256" r:id="rId4"/>
    <p:sldId id="262" r:id="rId5"/>
    <p:sldId id="270" r:id="rId6"/>
    <p:sldId id="271" r:id="rId7"/>
    <p:sldId id="272" r:id="rId8"/>
    <p:sldId id="273" r:id="rId9"/>
    <p:sldId id="274" r:id="rId10"/>
    <p:sldId id="276" r:id="rId11"/>
    <p:sldId id="277" r:id="rId12"/>
    <p:sldId id="275" r:id="rId13"/>
    <p:sldId id="261" r:id="rId14"/>
    <p:sldId id="257" r:id="rId15"/>
    <p:sldId id="258" r:id="rId16"/>
    <p:sldId id="287" r:id="rId17"/>
    <p:sldId id="267" r:id="rId18"/>
    <p:sldId id="286" r:id="rId19"/>
    <p:sldId id="284" r:id="rId20"/>
    <p:sldId id="278" r:id="rId21"/>
    <p:sldId id="280" r:id="rId22"/>
    <p:sldId id="279" r:id="rId23"/>
    <p:sldId id="264" r:id="rId24"/>
    <p:sldId id="283" r:id="rId25"/>
    <p:sldId id="281" r:id="rId26"/>
    <p:sldId id="282" r:id="rId27"/>
    <p:sldId id="263" r:id="rId28"/>
    <p:sldId id="285" r:id="rId29"/>
    <p:sldId id="269" r:id="rId30"/>
    <p:sldId id="268" r:id="rId31"/>
    <p:sldId id="288" r:id="rId32"/>
    <p:sldId id="265" r:id="rId33"/>
    <p:sldId id="28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thermopedia.com/content/108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ndex.php?title=Hydraulic_power_pack&amp;action=edit&amp;redlink=1" TargetMode="External"/><Relationship Id="rId2" Type="http://schemas.openxmlformats.org/officeDocument/2006/relationships/hyperlink" Target="http://en.wikipedia.org/wiki/Hydraulic_flui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en.wikipedia.org/wiki/Shell_and_tube_heat_exchanger" TargetMode="External"/><Relationship Id="rId2" Type="http://schemas.openxmlformats.org/officeDocument/2006/relationships/hyperlink" Target="http://en.wikipedia.org/wiki/Plate_heat_exchanger"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en.wikipedia.org/wiki/Foulin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en.wikipedia.org/wiki/Petrochemical" TargetMode="External"/><Relationship Id="rId13" Type="http://schemas.openxmlformats.org/officeDocument/2006/relationships/hyperlink" Target="http://en.wikipedia.org/wiki/Engine_coolant" TargetMode="External"/><Relationship Id="rId3" Type="http://schemas.openxmlformats.org/officeDocument/2006/relationships/hyperlink" Target="http://en.wikipedia.org/wiki/Space_heating" TargetMode="External"/><Relationship Id="rId7" Type="http://schemas.openxmlformats.org/officeDocument/2006/relationships/hyperlink" Target="http://en.wikipedia.org/wiki/Chemical_plant" TargetMode="External"/><Relationship Id="rId12" Type="http://schemas.openxmlformats.org/officeDocument/2006/relationships/hyperlink" Target="http://en.wikipedia.org/wiki/Internal_combustion_engine" TargetMode="External"/><Relationship Id="rId2" Type="http://schemas.openxmlformats.org/officeDocument/2006/relationships/hyperlink" Target="http://en.wikipedia.org/wiki/Heat_transfer" TargetMode="External"/><Relationship Id="rId1" Type="http://schemas.openxmlformats.org/officeDocument/2006/relationships/slideLayout" Target="../slideLayouts/slideLayout1.xml"/><Relationship Id="rId6" Type="http://schemas.openxmlformats.org/officeDocument/2006/relationships/hyperlink" Target="http://en.wikipedia.org/wiki/Power_plant" TargetMode="External"/><Relationship Id="rId11" Type="http://schemas.openxmlformats.org/officeDocument/2006/relationships/hyperlink" Target="http://en.wikipedia.org/wiki/Sewage_treatment" TargetMode="External"/><Relationship Id="rId5" Type="http://schemas.openxmlformats.org/officeDocument/2006/relationships/hyperlink" Target="http://en.wikipedia.org/wiki/Air_conditioning" TargetMode="External"/><Relationship Id="rId15" Type="http://schemas.openxmlformats.org/officeDocument/2006/relationships/hyperlink" Target="http://en.wikipedia.org/wiki/Air" TargetMode="External"/><Relationship Id="rId10" Type="http://schemas.openxmlformats.org/officeDocument/2006/relationships/hyperlink" Target="http://en.wikipedia.org/wiki/Natural_gas_processing" TargetMode="External"/><Relationship Id="rId4" Type="http://schemas.openxmlformats.org/officeDocument/2006/relationships/hyperlink" Target="http://en.wikipedia.org/wiki/Refrigeration" TargetMode="External"/><Relationship Id="rId9" Type="http://schemas.openxmlformats.org/officeDocument/2006/relationships/hyperlink" Target="http://en.wikipedia.org/wiki/Oil_refinery" TargetMode="External"/><Relationship Id="rId14" Type="http://schemas.openxmlformats.org/officeDocument/2006/relationships/hyperlink" Target="http://en.wikipedia.org/wiki/Radiator"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thermopedia.com/content/83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2971800"/>
          </a:xfrm>
        </p:spPr>
        <p:txBody>
          <a:bodyPr>
            <a:normAutofit/>
          </a:bodyPr>
          <a:lstStyle/>
          <a:p>
            <a:r>
              <a:rPr lang="en-US" dirty="0" smtClean="0">
                <a:latin typeface="Times New Roman" pitchFamily="18" charset="0"/>
                <a:cs typeface="Times New Roman" pitchFamily="18" charset="0"/>
              </a:rPr>
              <a:t>Chapter No-6</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HEAT TRANSFER</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Marks-16</a:t>
            </a:r>
            <a:endParaRPr lang="en-US"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Classification of Heat Exchangers by Construction</a:t>
            </a:r>
            <a:endParaRPr lang="en-US" dirty="0"/>
          </a:p>
        </p:txBody>
      </p:sp>
      <p:sp>
        <p:nvSpPr>
          <p:cNvPr id="3" name="Content Placeholder 2"/>
          <p:cNvSpPr>
            <a:spLocks noGrp="1"/>
          </p:cNvSpPr>
          <p:nvPr>
            <p:ph idx="1"/>
          </p:nvPr>
        </p:nvSpPr>
        <p:spPr/>
        <p:txBody>
          <a:bodyPr/>
          <a:lstStyle/>
          <a:p>
            <a:endParaRPr lang="en-US" dirty="0"/>
          </a:p>
        </p:txBody>
      </p:sp>
      <p:pic>
        <p:nvPicPr>
          <p:cNvPr id="4" name="Picture 3" descr="Tubular exchanger classification."/>
          <p:cNvPicPr/>
          <p:nvPr/>
        </p:nvPicPr>
        <p:blipFill>
          <a:blip r:embed="rId2"/>
          <a:srcRect/>
          <a:stretch>
            <a:fillRect/>
          </a:stretch>
        </p:blipFill>
        <p:spPr bwMode="auto">
          <a:xfrm>
            <a:off x="457200" y="1524000"/>
            <a:ext cx="8382000" cy="4876799"/>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Classification of Heat Exchangers by Construction</a:t>
            </a:r>
            <a:endParaRPr lang="en-US" dirty="0"/>
          </a:p>
        </p:txBody>
      </p:sp>
      <p:pic>
        <p:nvPicPr>
          <p:cNvPr id="4" name="Content Placeholder 3" descr="Plate exchanger classification."/>
          <p:cNvPicPr>
            <a:picLocks noGrp="1"/>
          </p:cNvPicPr>
          <p:nvPr>
            <p:ph idx="1"/>
          </p:nvPr>
        </p:nvPicPr>
        <p:blipFill>
          <a:blip r:embed="rId2"/>
          <a:srcRect/>
          <a:stretch>
            <a:fillRect/>
          </a:stretch>
        </p:blipFill>
        <p:spPr bwMode="auto">
          <a:xfrm>
            <a:off x="609600" y="1752600"/>
            <a:ext cx="7696200" cy="44196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Classification of Heat Exchangers by Construction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solidFill>
                  <a:srgbClr val="7030A0"/>
                </a:solidFill>
              </a:rPr>
              <a:t>A </a:t>
            </a:r>
            <a:r>
              <a:rPr lang="en-US" i="1" dirty="0" smtClean="0">
                <a:solidFill>
                  <a:srgbClr val="7030A0"/>
                </a:solidFill>
              </a:rPr>
              <a:t>Recuperative Heat Exchanger</a:t>
            </a:r>
            <a:r>
              <a:rPr lang="en-US" dirty="0" smtClean="0">
                <a:solidFill>
                  <a:srgbClr val="7030A0"/>
                </a:solidFill>
              </a:rPr>
              <a:t> has separate flow paths for each fluid and fluids flow simultaneously through the exchanger exchanging heat across the wall separating the flow paths.</a:t>
            </a:r>
          </a:p>
          <a:p>
            <a:r>
              <a:rPr lang="en-US" dirty="0" smtClean="0">
                <a:solidFill>
                  <a:srgbClr val="00B050"/>
                </a:solidFill>
              </a:rPr>
              <a:t>A </a:t>
            </a:r>
            <a:r>
              <a:rPr lang="en-US" dirty="0" smtClean="0">
                <a:solidFill>
                  <a:srgbClr val="00B050"/>
                </a:solidFill>
                <a:hlinkClick r:id="rId2" tooltip="REGENERATIVE HEAT EXCHANGERS"/>
              </a:rPr>
              <a:t>Regenerative Heat Exchanger</a:t>
            </a:r>
            <a:r>
              <a:rPr lang="en-US" dirty="0" smtClean="0">
                <a:solidFill>
                  <a:srgbClr val="00B050"/>
                </a:solidFill>
              </a:rPr>
              <a:t> has a single flow path, which the hot and cold fluids alternately pass through.</a:t>
            </a:r>
          </a:p>
          <a:p>
            <a:r>
              <a:rPr lang="en-US" dirty="0" smtClean="0">
                <a:solidFill>
                  <a:srgbClr val="00B050"/>
                </a:solidFill>
              </a:rPr>
              <a:t>In a regenerative heat exchanger, the flow path normally consists of a matrix, which is heated when the hot fluid passes through it (this is known as the "hot blow"). This heat is then released to the cold fluid when this flows through the matrix (the "cold blow").</a:t>
            </a:r>
            <a:endParaRPr lang="en-US" dirty="0">
              <a:solidFill>
                <a:srgbClr val="00B05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914400"/>
          </a:xfrm>
        </p:spPr>
        <p:txBody>
          <a:bodyPr>
            <a:normAutofit fontScale="90000"/>
          </a:bodyPr>
          <a:lstStyle/>
          <a:p>
            <a:r>
              <a:rPr lang="en-US" b="1" dirty="0" smtClean="0"/>
              <a:t>Shell and tube heat exchanger</a:t>
            </a:r>
            <a:br>
              <a:rPr lang="en-US" b="1" dirty="0" smtClean="0"/>
            </a:br>
            <a:endParaRPr lang="en-US" dirty="0"/>
          </a:p>
        </p:txBody>
      </p:sp>
      <p:sp>
        <p:nvSpPr>
          <p:cNvPr id="3" name="Subtitle 2"/>
          <p:cNvSpPr>
            <a:spLocks noGrp="1"/>
          </p:cNvSpPr>
          <p:nvPr>
            <p:ph type="subTitle" idx="1"/>
          </p:nvPr>
        </p:nvSpPr>
        <p:spPr>
          <a:xfrm>
            <a:off x="304800" y="1219200"/>
            <a:ext cx="8534400" cy="5638800"/>
          </a:xfrm>
        </p:spPr>
        <p:txBody>
          <a:bodyPr>
            <a:normAutofit fontScale="77500" lnSpcReduction="20000"/>
          </a:bodyPr>
          <a:lstStyle/>
          <a:p>
            <a:pPr marL="514350" indent="-514350" algn="l">
              <a:buFont typeface="+mj-lt"/>
              <a:buAutoNum type="arabicParenR"/>
            </a:pPr>
            <a:r>
              <a:rPr lang="en-US" sz="3600" dirty="0" smtClean="0">
                <a:solidFill>
                  <a:schemeClr val="accent2"/>
                </a:solidFill>
              </a:rPr>
              <a:t>Shell and tube heat exchangers consist of a series of tubes. </a:t>
            </a:r>
          </a:p>
          <a:p>
            <a:pPr marL="514350" indent="-514350" algn="l">
              <a:buFont typeface="+mj-lt"/>
              <a:buAutoNum type="arabicParenR"/>
            </a:pPr>
            <a:r>
              <a:rPr lang="en-US" sz="3600" dirty="0" smtClean="0">
                <a:solidFill>
                  <a:schemeClr val="tx1"/>
                </a:solidFill>
              </a:rPr>
              <a:t>One set of these tubes contains the fluid that must be either heated or cooled. </a:t>
            </a:r>
          </a:p>
          <a:p>
            <a:pPr marL="514350" indent="-514350" algn="l">
              <a:buFont typeface="+mj-lt"/>
              <a:buAutoNum type="arabicParenR"/>
            </a:pPr>
            <a:r>
              <a:rPr lang="en-US" sz="3600" dirty="0" smtClean="0">
                <a:solidFill>
                  <a:srgbClr val="FF0000"/>
                </a:solidFill>
              </a:rPr>
              <a:t>The second fluid runs over the tubes that are being heated or cooled so that it can either provide the heat or absorb the heat required.</a:t>
            </a:r>
          </a:p>
          <a:p>
            <a:pPr marL="514350" indent="-514350" algn="l">
              <a:buFont typeface="+mj-lt"/>
              <a:buAutoNum type="arabicParenR"/>
            </a:pPr>
            <a:r>
              <a:rPr lang="en-US" sz="3600" dirty="0" smtClean="0">
                <a:solidFill>
                  <a:srgbClr val="00B0F0"/>
                </a:solidFill>
              </a:rPr>
              <a:t>A set of tubes is called the tube bundle and can be made up of several types of tubes: plain, longitudinally finned, etc.</a:t>
            </a:r>
          </a:p>
          <a:p>
            <a:pPr marL="514350" indent="-514350" algn="l">
              <a:buFont typeface="+mj-lt"/>
              <a:buAutoNum type="arabicParenR"/>
            </a:pPr>
            <a:r>
              <a:rPr lang="en-US" sz="3600" dirty="0" smtClean="0">
                <a:solidFill>
                  <a:srgbClr val="7030A0"/>
                </a:solidFill>
              </a:rPr>
              <a:t>Shell and tube heat exchangers are typically used for high-pressure applications (with pressures greater than 30 bar and temperatures greater than 260 °C).</a:t>
            </a:r>
          </a:p>
          <a:p>
            <a:pPr marL="514350" indent="-514350" algn="l">
              <a:buFont typeface="+mj-lt"/>
              <a:buAutoNum type="arabicParenR"/>
            </a:pPr>
            <a:r>
              <a:rPr lang="en-US" sz="3600" dirty="0" smtClean="0">
                <a:solidFill>
                  <a:srgbClr val="00B050"/>
                </a:solidFill>
              </a:rPr>
              <a:t>This is because the shell and tube heat exchangers are robust due to their shape.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Shell and tube heat exchanger</a:t>
            </a:r>
            <a:br>
              <a:rPr lang="en-US" b="1" dirty="0" smtClean="0"/>
            </a:br>
            <a:endParaRPr lang="en-US" dirty="0"/>
          </a:p>
        </p:txBody>
      </p:sp>
      <p:pic>
        <p:nvPicPr>
          <p:cNvPr id="4" name="Content Placeholder 3" descr="Straight-tube_heat_exchanger_1-pass.PNG"/>
          <p:cNvPicPr>
            <a:picLocks noGrp="1" noChangeAspect="1"/>
          </p:cNvPicPr>
          <p:nvPr>
            <p:ph idx="1"/>
          </p:nvPr>
        </p:nvPicPr>
        <p:blipFill>
          <a:blip r:embed="rId2"/>
          <a:stretch>
            <a:fillRect/>
          </a:stretch>
        </p:blipFill>
        <p:spPr>
          <a:xfrm>
            <a:off x="304800" y="1032769"/>
            <a:ext cx="8900886" cy="5444231"/>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Applications and uses</a:t>
            </a:r>
            <a:br>
              <a:rPr lang="en-US" b="1" dirty="0" smtClean="0"/>
            </a:br>
            <a:endParaRPr lang="en-US" dirty="0"/>
          </a:p>
        </p:txBody>
      </p:sp>
      <p:sp>
        <p:nvSpPr>
          <p:cNvPr id="3" name="Content Placeholder 2"/>
          <p:cNvSpPr>
            <a:spLocks noGrp="1"/>
          </p:cNvSpPr>
          <p:nvPr>
            <p:ph idx="1"/>
          </p:nvPr>
        </p:nvSpPr>
        <p:spPr>
          <a:xfrm>
            <a:off x="0" y="990600"/>
            <a:ext cx="9144000" cy="5867400"/>
          </a:xfrm>
        </p:spPr>
        <p:txBody>
          <a:bodyPr>
            <a:normAutofit fontScale="92500" lnSpcReduction="20000"/>
          </a:bodyPr>
          <a:lstStyle/>
          <a:p>
            <a:r>
              <a:rPr lang="en-US" dirty="0" smtClean="0">
                <a:solidFill>
                  <a:schemeClr val="accent2"/>
                </a:solidFill>
              </a:rPr>
              <a:t>The simple design of a shell and tube heat exchanger makes it an ideal cooling solution for a wide variety of applications. </a:t>
            </a:r>
          </a:p>
          <a:p>
            <a:r>
              <a:rPr lang="en-US" dirty="0" smtClean="0">
                <a:solidFill>
                  <a:srgbClr val="0070C0"/>
                </a:solidFill>
              </a:rPr>
              <a:t>One of the most common applications is the cooling of </a:t>
            </a:r>
            <a:r>
              <a:rPr lang="en-US" dirty="0" smtClean="0">
                <a:solidFill>
                  <a:srgbClr val="0070C0"/>
                </a:solidFill>
                <a:hlinkClick r:id="rId2" tooltip="Hydraulic fluid"/>
              </a:rPr>
              <a:t>hydraulic fluid</a:t>
            </a:r>
            <a:r>
              <a:rPr lang="en-US" dirty="0" smtClean="0">
                <a:solidFill>
                  <a:srgbClr val="0070C0"/>
                </a:solidFill>
              </a:rPr>
              <a:t> and oil in engines, transmissions and </a:t>
            </a:r>
            <a:r>
              <a:rPr lang="en-US" dirty="0" smtClean="0">
                <a:solidFill>
                  <a:srgbClr val="0070C0"/>
                </a:solidFill>
                <a:hlinkClick r:id="rId3" tooltip="Hydraulic power pack (page does not exist)"/>
              </a:rPr>
              <a:t>hydraulic power packs</a:t>
            </a:r>
            <a:r>
              <a:rPr lang="en-US" dirty="0" smtClean="0">
                <a:solidFill>
                  <a:srgbClr val="0070C0"/>
                </a:solidFill>
              </a:rPr>
              <a:t>. </a:t>
            </a:r>
          </a:p>
          <a:p>
            <a:r>
              <a:rPr lang="en-US" dirty="0" smtClean="0">
                <a:solidFill>
                  <a:srgbClr val="00B050"/>
                </a:solidFill>
              </a:rPr>
              <a:t>With the right choice of materials they can also be used to cool or heat other mediums, such as swimming pool water or charge air. </a:t>
            </a:r>
          </a:p>
          <a:p>
            <a:r>
              <a:rPr lang="en-US" dirty="0" smtClean="0"/>
              <a:t>One of the big advantages of using a shell and tube heat exchanger is that they are often easy to service, particularly with models where a floating tube bundle (where the tube plates are not welded to the outer shell) is available.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Shell and tube</a:t>
            </a:r>
            <a:endParaRPr lang="en-US" dirty="0"/>
          </a:p>
        </p:txBody>
      </p:sp>
      <p:pic>
        <p:nvPicPr>
          <p:cNvPr id="5122" name="Picture 2" descr="E:\PCP\THERMAL\CHAPTER NO.6\shell and tube.jpg"/>
          <p:cNvPicPr>
            <a:picLocks noGrp="1" noChangeAspect="1" noChangeArrowheads="1"/>
          </p:cNvPicPr>
          <p:nvPr>
            <p:ph idx="1"/>
          </p:nvPr>
        </p:nvPicPr>
        <p:blipFill>
          <a:blip r:embed="rId2" cstate="print"/>
          <a:srcRect/>
          <a:stretch>
            <a:fillRect/>
          </a:stretch>
        </p:blipFill>
        <p:spPr bwMode="auto">
          <a:xfrm>
            <a:off x="972312" y="1610709"/>
            <a:ext cx="7199376" cy="4504944"/>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Shell and Coil Heat Exchangers</a:t>
            </a:r>
            <a:r>
              <a:rPr lang="en-US" b="1" dirty="0" smtClean="0"/>
              <a:t/>
            </a:r>
            <a:br>
              <a:rPr lang="en-US" b="1" dirty="0" smtClean="0"/>
            </a:br>
            <a:endParaRPr lang="en-US" dirty="0"/>
          </a:p>
        </p:txBody>
      </p:sp>
      <p:pic>
        <p:nvPicPr>
          <p:cNvPr id="2050" name="Picture 2" descr="E:\PCP\THERMAL\CHAPTER NO.6\shell and coil.gif"/>
          <p:cNvPicPr>
            <a:picLocks noGrp="1" noChangeAspect="1" noChangeArrowheads="1"/>
          </p:cNvPicPr>
          <p:nvPr>
            <p:ph idx="1"/>
          </p:nvPr>
        </p:nvPicPr>
        <p:blipFill>
          <a:blip r:embed="rId2"/>
          <a:srcRect/>
          <a:stretch>
            <a:fillRect/>
          </a:stretch>
        </p:blipFill>
        <p:spPr bwMode="auto">
          <a:xfrm>
            <a:off x="943728" y="1600200"/>
            <a:ext cx="3375964" cy="3962400"/>
          </a:xfrm>
          <a:prstGeom prst="rect">
            <a:avLst/>
          </a:prstGeom>
          <a:noFill/>
        </p:spPr>
      </p:pic>
      <p:pic>
        <p:nvPicPr>
          <p:cNvPr id="5" name="Picture 2"/>
          <p:cNvPicPr>
            <a:picLocks noChangeAspect="1" noChangeArrowheads="1"/>
          </p:cNvPicPr>
          <p:nvPr/>
        </p:nvPicPr>
        <p:blipFill>
          <a:blip r:embed="rId3" cstate="print"/>
          <a:srcRect/>
          <a:stretch>
            <a:fillRect/>
          </a:stretch>
        </p:blipFill>
        <p:spPr bwMode="auto">
          <a:xfrm>
            <a:off x="4684935" y="1371600"/>
            <a:ext cx="4459065" cy="518160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Shell and coil</a:t>
            </a:r>
            <a:endParaRPr lang="en-US" dirty="0"/>
          </a:p>
        </p:txBody>
      </p:sp>
      <p:pic>
        <p:nvPicPr>
          <p:cNvPr id="4098" name="Picture 2" descr="E:\PCP\THERMAL\CHAPTER NO.6\shell and coil.jpg"/>
          <p:cNvPicPr>
            <a:picLocks noGrp="1" noChangeAspect="1" noChangeArrowheads="1"/>
          </p:cNvPicPr>
          <p:nvPr>
            <p:ph idx="1"/>
          </p:nvPr>
        </p:nvPicPr>
        <p:blipFill>
          <a:blip r:embed="rId2"/>
          <a:srcRect/>
          <a:stretch>
            <a:fillRect/>
          </a:stretch>
        </p:blipFill>
        <p:spPr bwMode="auto">
          <a:xfrm>
            <a:off x="1295401" y="1725310"/>
            <a:ext cx="6815508" cy="444689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Shell and Coil Heat Exchangers</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solidFill>
                  <a:srgbClr val="7030A0"/>
                </a:solidFill>
              </a:rPr>
              <a:t>The </a:t>
            </a:r>
            <a:r>
              <a:rPr lang="en-US" b="1" dirty="0" smtClean="0">
                <a:solidFill>
                  <a:srgbClr val="7030A0"/>
                </a:solidFill>
              </a:rPr>
              <a:t>shell and coil heat exchangers</a:t>
            </a:r>
            <a:r>
              <a:rPr lang="en-US" dirty="0" smtClean="0">
                <a:solidFill>
                  <a:srgbClr val="7030A0"/>
                </a:solidFill>
              </a:rPr>
              <a:t> are constructed using circular layers of helically corrugated tubes placed inside a light compact shell</a:t>
            </a:r>
            <a:r>
              <a:rPr lang="en-US" dirty="0" smtClean="0"/>
              <a:t>. </a:t>
            </a:r>
          </a:p>
          <a:p>
            <a:r>
              <a:rPr lang="en-US" dirty="0" smtClean="0">
                <a:solidFill>
                  <a:srgbClr val="00B050"/>
                </a:solidFill>
              </a:rPr>
              <a:t>The fluid in each layer flows in the opposite direction to the layer surrounding it, producing a </a:t>
            </a:r>
            <a:r>
              <a:rPr lang="en-US" dirty="0" err="1" smtClean="0">
                <a:solidFill>
                  <a:srgbClr val="00B050"/>
                </a:solidFill>
              </a:rPr>
              <a:t>criss</a:t>
            </a:r>
            <a:r>
              <a:rPr lang="en-US" dirty="0" smtClean="0">
                <a:solidFill>
                  <a:srgbClr val="00B050"/>
                </a:solidFill>
              </a:rPr>
              <a:t>-cross pattern. </a:t>
            </a:r>
          </a:p>
          <a:p>
            <a:r>
              <a:rPr lang="en-US" dirty="0" smtClean="0">
                <a:solidFill>
                  <a:srgbClr val="0070C0"/>
                </a:solidFill>
              </a:rPr>
              <a:t>The large number of closely packed tubes creates a significant heat transfer surface within a light compact shell. </a:t>
            </a:r>
          </a:p>
          <a:p>
            <a:r>
              <a:rPr lang="en-US" dirty="0" smtClean="0">
                <a:solidFill>
                  <a:srgbClr val="002060"/>
                </a:solidFill>
              </a:rPr>
              <a:t>The alternate layers create a swift uniform heating of fluids increasing the total heat transfer coefficient. </a:t>
            </a:r>
          </a:p>
          <a:p>
            <a:r>
              <a:rPr lang="en-US" dirty="0" smtClean="0">
                <a:solidFill>
                  <a:srgbClr val="FF0000"/>
                </a:solidFill>
              </a:rPr>
              <a:t>The corrugated tubes produce a turbulent flow where the desired feature of fluctuating velocities is achieved</a:t>
            </a:r>
            <a:r>
              <a:rPr lang="en-US"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a:bodyPr>
          <a:lstStyle/>
          <a:p>
            <a:pPr algn="l"/>
            <a:r>
              <a:rPr lang="en-US" dirty="0" smtClean="0">
                <a:latin typeface="Times New Roman" pitchFamily="18" charset="0"/>
                <a:cs typeface="Times New Roman" pitchFamily="18" charset="0"/>
              </a:rPr>
              <a:t>C404.4-Describe construction and working of nozzle, </a:t>
            </a:r>
            <a:r>
              <a:rPr lang="en-US" dirty="0" err="1" smtClean="0">
                <a:latin typeface="Times New Roman" pitchFamily="18" charset="0"/>
                <a:cs typeface="Times New Roman" pitchFamily="18" charset="0"/>
              </a:rPr>
              <a:t>governors,steam</a:t>
            </a:r>
            <a:r>
              <a:rPr lang="en-US" dirty="0" smtClean="0">
                <a:latin typeface="Times New Roman" pitchFamily="18" charset="0"/>
                <a:cs typeface="Times New Roman" pitchFamily="18" charset="0"/>
              </a:rPr>
              <a:t>  turbine and heat exchanger. </a:t>
            </a:r>
            <a:endParaRPr lang="en-US"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Advantages of the shell and coil heat exchangers:</a:t>
            </a:r>
            <a:endParaRPr lang="en-US" dirty="0"/>
          </a:p>
        </p:txBody>
      </p:sp>
      <p:sp>
        <p:nvSpPr>
          <p:cNvPr id="3" name="Content Placeholder 2"/>
          <p:cNvSpPr>
            <a:spLocks noGrp="1"/>
          </p:cNvSpPr>
          <p:nvPr>
            <p:ph idx="1"/>
          </p:nvPr>
        </p:nvSpPr>
        <p:spPr>
          <a:xfrm>
            <a:off x="0" y="1143000"/>
            <a:ext cx="9144000" cy="5715000"/>
          </a:xfrm>
        </p:spPr>
        <p:txBody>
          <a:bodyPr>
            <a:normAutofit fontScale="77500" lnSpcReduction="20000"/>
          </a:bodyPr>
          <a:lstStyle/>
          <a:p>
            <a:pPr>
              <a:buNone/>
            </a:pPr>
            <a:endParaRPr lang="en-US" dirty="0" smtClean="0"/>
          </a:p>
          <a:p>
            <a:r>
              <a:rPr lang="en-US" b="1" dirty="0" smtClean="0"/>
              <a:t/>
            </a:r>
            <a:br>
              <a:rPr lang="en-US" b="1" dirty="0" smtClean="0"/>
            </a:br>
            <a:r>
              <a:rPr lang="en-US" dirty="0" smtClean="0">
                <a:solidFill>
                  <a:srgbClr val="00B050"/>
                </a:solidFill>
              </a:rPr>
              <a:t>The shell and coil design is the perfect choice whenever high heat transfer rates, compact design and low maintenance costs are high priorities. Other benefits include: </a:t>
            </a:r>
          </a:p>
          <a:p>
            <a:r>
              <a:rPr lang="en-US" b="1" dirty="0" smtClean="0">
                <a:solidFill>
                  <a:srgbClr val="00B0F0"/>
                </a:solidFill>
              </a:rPr>
              <a:t>High Performance:</a:t>
            </a:r>
            <a:r>
              <a:rPr lang="en-US" dirty="0" smtClean="0">
                <a:solidFill>
                  <a:srgbClr val="00B0F0"/>
                </a:solidFill>
              </a:rPr>
              <a:t> the unique coil arrangement has a large heat transfer area meaning high heat transfer coefficients. </a:t>
            </a:r>
          </a:p>
          <a:p>
            <a:r>
              <a:rPr lang="en-US" b="1" dirty="0" smtClean="0">
                <a:solidFill>
                  <a:srgbClr val="002060"/>
                </a:solidFill>
              </a:rPr>
              <a:t>Compact and Lightweight: </a:t>
            </a:r>
            <a:r>
              <a:rPr lang="en-US" dirty="0" smtClean="0">
                <a:solidFill>
                  <a:srgbClr val="002060"/>
                </a:solidFill>
              </a:rPr>
              <a:t>closely packed tubes makes our shell and coil exchangers </a:t>
            </a:r>
            <a:r>
              <a:rPr lang="en-US" b="1" dirty="0" smtClean="0">
                <a:solidFill>
                  <a:srgbClr val="002060"/>
                </a:solidFill>
              </a:rPr>
              <a:t>compact</a:t>
            </a:r>
            <a:r>
              <a:rPr lang="en-US" dirty="0" smtClean="0">
                <a:solidFill>
                  <a:srgbClr val="002060"/>
                </a:solidFill>
              </a:rPr>
              <a:t> and </a:t>
            </a:r>
            <a:r>
              <a:rPr lang="en-US" b="1" dirty="0" smtClean="0">
                <a:solidFill>
                  <a:srgbClr val="002060"/>
                </a:solidFill>
              </a:rPr>
              <a:t>lightweight</a:t>
            </a:r>
            <a:r>
              <a:rPr lang="en-US" dirty="0" smtClean="0">
                <a:solidFill>
                  <a:srgbClr val="002060"/>
                </a:solidFill>
              </a:rPr>
              <a:t>. Small footprint makes it easy to install where space is limited and hard to access. </a:t>
            </a:r>
          </a:p>
          <a:p>
            <a:r>
              <a:rPr lang="en-US" b="1" dirty="0" smtClean="0">
                <a:solidFill>
                  <a:srgbClr val="7030A0"/>
                </a:solidFill>
              </a:rPr>
              <a:t>Low Maintenance Costs</a:t>
            </a:r>
            <a:r>
              <a:rPr lang="en-US" dirty="0" smtClean="0">
                <a:solidFill>
                  <a:srgbClr val="7030A0"/>
                </a:solidFill>
              </a:rPr>
              <a:t>: corrugated tube design produces a </a:t>
            </a:r>
            <a:r>
              <a:rPr lang="en-US" b="1" dirty="0" smtClean="0">
                <a:solidFill>
                  <a:srgbClr val="7030A0"/>
                </a:solidFill>
              </a:rPr>
              <a:t>high turbulent flow</a:t>
            </a:r>
            <a:r>
              <a:rPr lang="en-US" dirty="0" smtClean="0">
                <a:solidFill>
                  <a:srgbClr val="7030A0"/>
                </a:solidFill>
              </a:rPr>
              <a:t>, which reduces deposit build-up and fouling. This means longer operating cycles between scheduled cleaning intervals.</a:t>
            </a:r>
          </a:p>
          <a:p>
            <a:r>
              <a:rPr lang="en-US" b="1" dirty="0" smtClean="0">
                <a:solidFill>
                  <a:srgbClr val="FF0000"/>
                </a:solidFill>
              </a:rPr>
              <a:t>Low Installation Costs:</a:t>
            </a:r>
            <a:r>
              <a:rPr lang="en-US" dirty="0" smtClean="0">
                <a:solidFill>
                  <a:srgbClr val="FF0000"/>
                </a:solidFill>
              </a:rPr>
              <a:t> vertical installation makes it ideal for </a:t>
            </a:r>
            <a:r>
              <a:rPr lang="en-US" dirty="0" err="1" smtClean="0">
                <a:solidFill>
                  <a:srgbClr val="FF0000"/>
                </a:solidFill>
              </a:rPr>
              <a:t>hydronic</a:t>
            </a:r>
            <a:r>
              <a:rPr lang="en-US" dirty="0" smtClean="0">
                <a:solidFill>
                  <a:srgbClr val="FF0000"/>
                </a:solidFill>
              </a:rPr>
              <a:t> heating and cooling systems where space is an issue.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Advantages of the shell and coil heat exchangers:</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solidFill>
                  <a:srgbClr val="FF0000"/>
                </a:solidFill>
              </a:rPr>
              <a:t>Higher Temperature Differentials:</a:t>
            </a:r>
            <a:r>
              <a:rPr lang="en-US" dirty="0" smtClean="0">
                <a:solidFill>
                  <a:srgbClr val="FF0000"/>
                </a:solidFill>
              </a:rPr>
              <a:t> helical design allows for higher temperatures and extreme temperature differentials without high stress levels and costly expansion joints. </a:t>
            </a:r>
          </a:p>
          <a:p>
            <a:r>
              <a:rPr lang="en-US" b="1" dirty="0" smtClean="0">
                <a:solidFill>
                  <a:srgbClr val="00B050"/>
                </a:solidFill>
              </a:rPr>
              <a:t>Flexible Designs: </a:t>
            </a:r>
            <a:r>
              <a:rPr lang="en-US" dirty="0" smtClean="0">
                <a:solidFill>
                  <a:srgbClr val="00B050"/>
                </a:solidFill>
              </a:rPr>
              <a:t>variety of model types and configurations allow shell and coil heat exchangers to be used with a wide range of pressures, temperatures, and flows. </a:t>
            </a:r>
          </a:p>
          <a:p>
            <a:r>
              <a:rPr lang="en-US" b="1" dirty="0" smtClean="0"/>
              <a:t>Low Pressure Drop:</a:t>
            </a:r>
            <a:r>
              <a:rPr lang="en-US" dirty="0" smtClean="0"/>
              <a:t> </a:t>
            </a:r>
          </a:p>
          <a:p>
            <a:r>
              <a:rPr lang="en-US" b="1" dirty="0" smtClean="0">
                <a:solidFill>
                  <a:srgbClr val="7030A0"/>
                </a:solidFill>
              </a:rPr>
              <a:t>Easy selection</a:t>
            </a:r>
            <a:r>
              <a:rPr lang="en-US" dirty="0" smtClean="0">
                <a:solidFill>
                  <a:srgbClr val="7030A0"/>
                </a:solidFill>
              </a:rPr>
              <a:t> based on sub-station space requirements and heat or cooling load. </a:t>
            </a:r>
          </a:p>
          <a:p>
            <a:pPr>
              <a:buNone/>
            </a:pP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Shell and Coil Heat Exchangers</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Shell and Coil Applications: </a:t>
            </a:r>
            <a:br>
              <a:rPr lang="en-US" b="1" dirty="0" smtClean="0"/>
            </a:br>
            <a:r>
              <a:rPr lang="en-US" dirty="0" smtClean="0"/>
              <a:t>The shell and coil design were designed specifically for the </a:t>
            </a:r>
            <a:r>
              <a:rPr lang="en-US" dirty="0" err="1" smtClean="0"/>
              <a:t>hydronic</a:t>
            </a:r>
            <a:r>
              <a:rPr lang="en-US" dirty="0" smtClean="0"/>
              <a:t> markets including: </a:t>
            </a:r>
          </a:p>
          <a:p>
            <a:r>
              <a:rPr lang="en-US" b="1" dirty="0" smtClean="0">
                <a:solidFill>
                  <a:srgbClr val="7030A0"/>
                </a:solidFill>
              </a:rPr>
              <a:t>Heating Systems:</a:t>
            </a:r>
            <a:endParaRPr lang="en-US" dirty="0" smtClean="0">
              <a:solidFill>
                <a:srgbClr val="7030A0"/>
              </a:solidFill>
            </a:endParaRPr>
          </a:p>
          <a:p>
            <a:r>
              <a:rPr lang="en-US" b="1" dirty="0" smtClean="0">
                <a:solidFill>
                  <a:srgbClr val="00B050"/>
                </a:solidFill>
              </a:rPr>
              <a:t>Chilled Water Systems:</a:t>
            </a:r>
            <a:r>
              <a:rPr lang="en-US" dirty="0" smtClean="0">
                <a:solidFill>
                  <a:srgbClr val="00B050"/>
                </a:solidFill>
              </a:rPr>
              <a:t> </a:t>
            </a:r>
          </a:p>
          <a:p>
            <a:r>
              <a:rPr lang="en-US" b="1" dirty="0" smtClean="0"/>
              <a:t>Ground Water Systems: </a:t>
            </a:r>
            <a:endParaRPr lang="en-US" dirty="0" smtClean="0"/>
          </a:p>
          <a:p>
            <a:r>
              <a:rPr lang="en-US" b="1" dirty="0" smtClean="0">
                <a:solidFill>
                  <a:srgbClr val="00B050"/>
                </a:solidFill>
              </a:rPr>
              <a:t>Residential Use: </a:t>
            </a:r>
            <a:endParaRPr lang="en-US" dirty="0" smtClean="0">
              <a:solidFill>
                <a:srgbClr val="00B050"/>
              </a:solidFill>
            </a:endParaRPr>
          </a:p>
          <a:p>
            <a:r>
              <a:rPr lang="en-US" b="1" dirty="0" smtClean="0">
                <a:solidFill>
                  <a:srgbClr val="00B0F0"/>
                </a:solidFill>
              </a:rPr>
              <a:t>District Heating Systems:</a:t>
            </a:r>
            <a:r>
              <a:rPr lang="en-US" dirty="0" smtClean="0">
                <a:solidFill>
                  <a:srgbClr val="00B0F0"/>
                </a:solidFill>
              </a:rPr>
              <a:t> heating systems that distribute heat from one or more heating sources to multiple buildings.</a:t>
            </a:r>
          </a:p>
          <a:p>
            <a:r>
              <a:rPr lang="en-US" dirty="0" smtClean="0">
                <a:solidFill>
                  <a:srgbClr val="002060"/>
                </a:solidFill>
              </a:rPr>
              <a:t>Shell &amp; Coil Heat Exchangers are designed for steam-water, water-water and glycol applications</a:t>
            </a:r>
          </a:p>
          <a:p>
            <a:endParaRPr lang="en-US" dirty="0" smtClean="0">
              <a:solidFill>
                <a:srgbClr val="00B0F0"/>
              </a:solidFill>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Pipe in Pipe Heat Exchanger</a:t>
            </a:r>
            <a:r>
              <a:rPr lang="en-US" dirty="0" smtClean="0"/>
              <a:t/>
            </a:r>
            <a:br>
              <a:rPr lang="en-US" dirty="0" smtClean="0"/>
            </a:br>
            <a:endParaRPr lang="en-US" dirty="0"/>
          </a:p>
        </p:txBody>
      </p:sp>
      <p:pic>
        <p:nvPicPr>
          <p:cNvPr id="1026" name="Picture 2" descr="E:\PCP\THERMAL\CHAPTER NO.6\pipe in pipe.png"/>
          <p:cNvPicPr>
            <a:picLocks noGrp="1" noChangeAspect="1" noChangeArrowheads="1"/>
          </p:cNvPicPr>
          <p:nvPr>
            <p:ph idx="1"/>
          </p:nvPr>
        </p:nvPicPr>
        <p:blipFill>
          <a:blip r:embed="rId2"/>
          <a:srcRect/>
          <a:stretch>
            <a:fillRect/>
          </a:stretch>
        </p:blipFill>
        <p:spPr bwMode="auto">
          <a:xfrm>
            <a:off x="243840" y="1143000"/>
            <a:ext cx="8656320" cy="54102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Pipe in Pipe Heat Exchanger</a:t>
            </a:r>
            <a:r>
              <a:rPr lang="en-US" dirty="0" smtClean="0"/>
              <a:t/>
            </a:r>
            <a:br>
              <a:rPr lang="en-US" dirty="0" smtClean="0"/>
            </a:br>
            <a:endParaRPr lang="en-US" dirty="0"/>
          </a:p>
        </p:txBody>
      </p:sp>
      <p:sp>
        <p:nvSpPr>
          <p:cNvPr id="3" name="Content Placeholder 2"/>
          <p:cNvSpPr>
            <a:spLocks noGrp="1"/>
          </p:cNvSpPr>
          <p:nvPr>
            <p:ph idx="1"/>
          </p:nvPr>
        </p:nvSpPr>
        <p:spPr>
          <a:xfrm>
            <a:off x="0" y="838200"/>
            <a:ext cx="9144000" cy="6019800"/>
          </a:xfrm>
        </p:spPr>
        <p:txBody>
          <a:bodyPr>
            <a:normAutofit fontScale="85000" lnSpcReduction="10000"/>
          </a:bodyPr>
          <a:lstStyle/>
          <a:p>
            <a:pPr>
              <a:buNone/>
            </a:pPr>
            <a:endParaRPr lang="en-US" dirty="0" smtClean="0"/>
          </a:p>
          <a:p>
            <a:r>
              <a:rPr lang="en-US" dirty="0" smtClean="0">
                <a:solidFill>
                  <a:srgbClr val="002060"/>
                </a:solidFill>
              </a:rPr>
              <a:t>A Double Pipe Heat Exchanger is one of the simplest forms of Shell and Tubular Heat Exchanger. </a:t>
            </a:r>
          </a:p>
          <a:p>
            <a:r>
              <a:rPr lang="en-US" dirty="0" smtClean="0">
                <a:solidFill>
                  <a:srgbClr val="FF0000"/>
                </a:solidFill>
              </a:rPr>
              <a:t>Here, just one pipe inside another larger pipe. To make a Unit very Compact, The Arrangement is made Multiple Times and Continues Serial and Parallel flow. </a:t>
            </a:r>
          </a:p>
          <a:p>
            <a:r>
              <a:rPr lang="en-US" dirty="0" smtClean="0">
                <a:solidFill>
                  <a:srgbClr val="00B050"/>
                </a:solidFill>
              </a:rPr>
              <a:t>One fluid flows through the surrounded by pipe and the other flows through the annulus between the two pipes. </a:t>
            </a:r>
          </a:p>
          <a:p>
            <a:r>
              <a:rPr lang="en-US" dirty="0" smtClean="0">
                <a:solidFill>
                  <a:srgbClr val="0070C0"/>
                </a:solidFill>
              </a:rPr>
              <a:t>The wall of the inner pipe is the heat transfer surface. This is also called as a hairpin Heat Exchanger. </a:t>
            </a:r>
          </a:p>
          <a:p>
            <a:r>
              <a:rPr lang="en-US" dirty="0" smtClean="0">
                <a:solidFill>
                  <a:srgbClr val="7030A0"/>
                </a:solidFill>
              </a:rPr>
              <a:t>These are might have only one inside pipe, or it may have multiple inside tubes, but it will forever have the doubling back feature shown. </a:t>
            </a:r>
          </a:p>
          <a:p>
            <a:r>
              <a:rPr lang="en-US" dirty="0" smtClean="0">
                <a:solidFill>
                  <a:srgbClr val="C00000"/>
                </a:solidFill>
              </a:rPr>
              <a:t>In some of the Special Cases the Fins also Used in Tube side</a:t>
            </a:r>
            <a:r>
              <a:rPr lang="en-US" dirty="0" smtClean="0"/>
              <a:t>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r>
              <a:rPr lang="en-US" dirty="0" smtClean="0">
                <a:solidFill>
                  <a:srgbClr val="0070C0"/>
                </a:solidFill>
              </a:rPr>
              <a:t>A primary advantage of a hairpin or double pipe heat exchanger is to facilitate it can be operated in a true counter flow pattern, which is the a large amount efficient flow pattern. </a:t>
            </a:r>
          </a:p>
          <a:p>
            <a:r>
              <a:rPr lang="en-US" dirty="0" smtClean="0">
                <a:solidFill>
                  <a:srgbClr val="00B050"/>
                </a:solidFill>
              </a:rPr>
              <a:t>That is, it will give the highest overall heat transfer coefficient for the double pipe heat exchanger design. </a:t>
            </a:r>
          </a:p>
          <a:p>
            <a:r>
              <a:rPr lang="en-US" dirty="0" smtClean="0">
                <a:solidFill>
                  <a:srgbClr val="C00000"/>
                </a:solidFill>
              </a:rPr>
              <a:t>Also, hairpin and double pipe heat exchangers can handle high pressures and temperatures well. When they are operating in true counter flow, they can operate among a temperature cross, that is, where the cold side outlet temperature is higher than the hot side outlet temperature. </a:t>
            </a:r>
          </a:p>
          <a:p>
            <a:r>
              <a:rPr lang="en-US" dirty="0" smtClean="0"/>
              <a:t>The primary advantage of a concentric configuration, as opposed to a </a:t>
            </a:r>
            <a:r>
              <a:rPr lang="en-US" dirty="0" smtClean="0">
                <a:hlinkClick r:id="rId2" tooltip="Plate heat exchanger"/>
              </a:rPr>
              <a:t>plate</a:t>
            </a:r>
            <a:r>
              <a:rPr lang="en-US" dirty="0" smtClean="0"/>
              <a:t> or </a:t>
            </a:r>
            <a:r>
              <a:rPr lang="en-US" dirty="0" smtClean="0">
                <a:hlinkClick r:id="rId3" tooltip="Shell and tube heat exchanger"/>
              </a:rPr>
              <a:t>shell and tube heat exchanger</a:t>
            </a:r>
            <a:r>
              <a:rPr lang="en-US" dirty="0" smtClean="0"/>
              <a:t>, is the simplicity of their design.</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a:t>
            </a:r>
            <a:endParaRPr lang="en-US" dirty="0"/>
          </a:p>
        </p:txBody>
      </p:sp>
      <p:sp>
        <p:nvSpPr>
          <p:cNvPr id="3" name="Content Placeholder 2"/>
          <p:cNvSpPr>
            <a:spLocks noGrp="1"/>
          </p:cNvSpPr>
          <p:nvPr>
            <p:ph idx="1"/>
          </p:nvPr>
        </p:nvSpPr>
        <p:spPr/>
        <p:txBody>
          <a:bodyPr/>
          <a:lstStyle/>
          <a:p>
            <a:r>
              <a:rPr lang="en-US" dirty="0" smtClean="0"/>
              <a:t>As such, the insides of both surfaces are easy to clean and maintain, making it ideal for fluids that cause </a:t>
            </a:r>
            <a:r>
              <a:rPr lang="en-US" dirty="0" smtClean="0">
                <a:hlinkClick r:id="rId2" tooltip="Fouling"/>
              </a:rPr>
              <a:t>fouling</a:t>
            </a:r>
            <a:r>
              <a:rPr lang="en-US"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a:t>
            </a:r>
            <a:endParaRPr lang="en-US" dirty="0"/>
          </a:p>
        </p:txBody>
      </p:sp>
      <p:sp>
        <p:nvSpPr>
          <p:cNvPr id="3" name="Content Placeholder 2"/>
          <p:cNvSpPr>
            <a:spLocks noGrp="1"/>
          </p:cNvSpPr>
          <p:nvPr>
            <p:ph idx="1"/>
          </p:nvPr>
        </p:nvSpPr>
        <p:spPr/>
        <p:txBody>
          <a:bodyPr>
            <a:normAutofit/>
          </a:bodyPr>
          <a:lstStyle/>
          <a:p>
            <a:r>
              <a:rPr lang="en-US" dirty="0" smtClean="0">
                <a:solidFill>
                  <a:srgbClr val="0070C0"/>
                </a:solidFill>
              </a:rPr>
              <a:t>There are significant disadvantages however, the two most noticeable being their high cost in proportion to heat transfer area;</a:t>
            </a:r>
          </a:p>
          <a:p>
            <a:r>
              <a:rPr lang="en-US" dirty="0" smtClean="0"/>
              <a:t> </a:t>
            </a:r>
            <a:r>
              <a:rPr lang="en-US" dirty="0" smtClean="0">
                <a:solidFill>
                  <a:srgbClr val="00B050"/>
                </a:solidFill>
              </a:rPr>
              <a:t>and the impractical lengths required for high heat duties.</a:t>
            </a:r>
          </a:p>
          <a:p>
            <a:r>
              <a:rPr lang="en-US" dirty="0" smtClean="0">
                <a:solidFill>
                  <a:srgbClr val="7030A0"/>
                </a:solidFill>
              </a:rPr>
              <a:t> They also suffer from comparatively high heat losses via their large, outer shells.</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 in pipe</a:t>
            </a:r>
            <a:endParaRPr lang="en-US" dirty="0"/>
          </a:p>
        </p:txBody>
      </p:sp>
      <p:pic>
        <p:nvPicPr>
          <p:cNvPr id="3074" name="Picture 2" descr="E:\PCP\THERMAL\CHAPTER NO.6\double-pipe-heat-exchangers.jpg"/>
          <p:cNvPicPr>
            <a:picLocks noGrp="1" noChangeAspect="1" noChangeArrowheads="1"/>
          </p:cNvPicPr>
          <p:nvPr>
            <p:ph idx="1"/>
          </p:nvPr>
        </p:nvPicPr>
        <p:blipFill>
          <a:blip r:embed="rId2"/>
          <a:srcRect/>
          <a:stretch>
            <a:fillRect/>
          </a:stretch>
        </p:blipFill>
        <p:spPr bwMode="auto">
          <a:xfrm>
            <a:off x="2209800" y="1439513"/>
            <a:ext cx="5224718" cy="5189887"/>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Plate type heat exchanger</a:t>
            </a:r>
            <a:endParaRPr lang="en-US" dirty="0"/>
          </a:p>
        </p:txBody>
      </p:sp>
      <p:sp>
        <p:nvSpPr>
          <p:cNvPr id="3" name="Content Placeholder 2"/>
          <p:cNvSpPr>
            <a:spLocks noGrp="1"/>
          </p:cNvSpPr>
          <p:nvPr>
            <p:ph idx="1"/>
          </p:nvPr>
        </p:nvSpPr>
        <p:spPr>
          <a:xfrm>
            <a:off x="0" y="1371600"/>
            <a:ext cx="4343400" cy="5486400"/>
          </a:xfrm>
        </p:spPr>
        <p:txBody>
          <a:bodyPr>
            <a:normAutofit fontScale="55000" lnSpcReduction="20000"/>
          </a:bodyPr>
          <a:lstStyle/>
          <a:p>
            <a:r>
              <a:rPr lang="en-US" sz="4400" dirty="0" smtClean="0">
                <a:solidFill>
                  <a:srgbClr val="7030A0"/>
                </a:solidFill>
              </a:rPr>
              <a:t>A plate heat exchanger consists of a series of thin corrugated metal plates between which a number of channels are formed, with the primary and secondary fluids flowing through alternate channels.</a:t>
            </a:r>
          </a:p>
          <a:p>
            <a:r>
              <a:rPr lang="en-US" sz="4400" dirty="0" smtClean="0"/>
              <a:t> </a:t>
            </a:r>
            <a:r>
              <a:rPr lang="en-US" sz="4400" dirty="0" smtClean="0">
                <a:solidFill>
                  <a:srgbClr val="00B050"/>
                </a:solidFill>
              </a:rPr>
              <a:t>Heat transfer takes place from the primary fluid steam to the secondary process fluid in adjacent channels across the plate. Figure 2.13.3 shows a schematic representation of a plate heat exchanger.</a:t>
            </a:r>
          </a:p>
          <a:p>
            <a:pPr>
              <a:buNone/>
            </a:pPr>
            <a:r>
              <a:rPr lang="en-US" dirty="0" smtClean="0"/>
              <a:t/>
            </a:r>
            <a:br>
              <a:rPr lang="en-US" dirty="0" smtClean="0"/>
            </a:br>
            <a:endParaRPr lang="en-US" dirty="0"/>
          </a:p>
        </p:txBody>
      </p:sp>
      <p:pic>
        <p:nvPicPr>
          <p:cNvPr id="4" name="Picture 3" descr="Fig. 2.13.3 - Schematic diagram of a plate heat exchanger"/>
          <p:cNvPicPr/>
          <p:nvPr/>
        </p:nvPicPr>
        <p:blipFill>
          <a:blip r:embed="rId2"/>
          <a:srcRect/>
          <a:stretch>
            <a:fillRect/>
          </a:stretch>
        </p:blipFill>
        <p:spPr bwMode="auto">
          <a:xfrm>
            <a:off x="4448175" y="1828801"/>
            <a:ext cx="4695825" cy="41148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914400"/>
          </a:xfrm>
        </p:spPr>
        <p:txBody>
          <a:bodyPr/>
          <a:lstStyle/>
          <a:p>
            <a:r>
              <a:rPr lang="en-US" dirty="0" smtClean="0"/>
              <a:t>Heat exchanger</a:t>
            </a:r>
            <a:endParaRPr lang="en-US" dirty="0"/>
          </a:p>
        </p:txBody>
      </p:sp>
      <p:sp>
        <p:nvSpPr>
          <p:cNvPr id="3" name="Subtitle 2"/>
          <p:cNvSpPr>
            <a:spLocks noGrp="1"/>
          </p:cNvSpPr>
          <p:nvPr>
            <p:ph type="subTitle" idx="1"/>
          </p:nvPr>
        </p:nvSpPr>
        <p:spPr>
          <a:xfrm>
            <a:off x="304800" y="1219200"/>
            <a:ext cx="8534400" cy="5334000"/>
          </a:xfrm>
        </p:spPr>
        <p:txBody>
          <a:bodyPr>
            <a:normAutofit fontScale="92500" lnSpcReduction="20000"/>
          </a:bodyPr>
          <a:lstStyle/>
          <a:p>
            <a:pPr algn="l">
              <a:buFont typeface="Arial" pitchFamily="34" charset="0"/>
              <a:buChar char="•"/>
            </a:pPr>
            <a:r>
              <a:rPr lang="en-US" dirty="0" smtClean="0">
                <a:solidFill>
                  <a:schemeClr val="tx1"/>
                </a:solidFill>
              </a:rPr>
              <a:t>A </a:t>
            </a:r>
            <a:r>
              <a:rPr lang="en-US" b="1" dirty="0" smtClean="0">
                <a:solidFill>
                  <a:schemeClr val="tx1"/>
                </a:solidFill>
              </a:rPr>
              <a:t>heat exchanger</a:t>
            </a:r>
            <a:r>
              <a:rPr lang="en-US" dirty="0" smtClean="0">
                <a:solidFill>
                  <a:schemeClr val="tx1"/>
                </a:solidFill>
              </a:rPr>
              <a:t> is a piece of equipment built for efficient </a:t>
            </a:r>
            <a:r>
              <a:rPr lang="en-US" dirty="0" smtClean="0">
                <a:solidFill>
                  <a:schemeClr val="tx1"/>
                </a:solidFill>
                <a:hlinkClick r:id="rId2" tooltip="Heat transfer"/>
              </a:rPr>
              <a:t>heat transfer</a:t>
            </a:r>
            <a:r>
              <a:rPr lang="en-US" dirty="0" smtClean="0">
                <a:solidFill>
                  <a:schemeClr val="tx1"/>
                </a:solidFill>
              </a:rPr>
              <a:t> from one medium to another. </a:t>
            </a:r>
          </a:p>
          <a:p>
            <a:pPr algn="l">
              <a:buFont typeface="Arial" pitchFamily="34" charset="0"/>
              <a:buChar char="•"/>
            </a:pPr>
            <a:r>
              <a:rPr lang="en-US" dirty="0" smtClean="0">
                <a:solidFill>
                  <a:srgbClr val="7030A0"/>
                </a:solidFill>
              </a:rPr>
              <a:t>The media may be separated by a solid wall to prevent mixing or they may be in direct contact.</a:t>
            </a:r>
          </a:p>
          <a:p>
            <a:pPr algn="l">
              <a:buFont typeface="Arial" pitchFamily="34" charset="0"/>
              <a:buChar char="•"/>
            </a:pPr>
            <a:r>
              <a:rPr lang="en-US" dirty="0" smtClean="0">
                <a:solidFill>
                  <a:srgbClr val="00B050"/>
                </a:solidFill>
              </a:rPr>
              <a:t>They are widely used in </a:t>
            </a:r>
            <a:r>
              <a:rPr lang="en-US" dirty="0" smtClean="0">
                <a:solidFill>
                  <a:srgbClr val="00B050"/>
                </a:solidFill>
                <a:hlinkClick r:id="rId3" tooltip="Space heating"/>
              </a:rPr>
              <a:t>space heating</a:t>
            </a:r>
            <a:r>
              <a:rPr lang="en-US" dirty="0" smtClean="0">
                <a:solidFill>
                  <a:srgbClr val="00B050"/>
                </a:solidFill>
              </a:rPr>
              <a:t>, </a:t>
            </a:r>
            <a:r>
              <a:rPr lang="en-US" dirty="0" smtClean="0">
                <a:solidFill>
                  <a:srgbClr val="00B050"/>
                </a:solidFill>
                <a:hlinkClick r:id="rId4" tooltip="Refrigeration"/>
              </a:rPr>
              <a:t>refrigeration</a:t>
            </a:r>
            <a:r>
              <a:rPr lang="en-US" dirty="0" smtClean="0">
                <a:solidFill>
                  <a:srgbClr val="00B050"/>
                </a:solidFill>
              </a:rPr>
              <a:t>, </a:t>
            </a:r>
            <a:r>
              <a:rPr lang="en-US" dirty="0" smtClean="0">
                <a:solidFill>
                  <a:srgbClr val="00B050"/>
                </a:solidFill>
                <a:hlinkClick r:id="rId5" tooltip="Air conditioning"/>
              </a:rPr>
              <a:t>air conditioning</a:t>
            </a:r>
            <a:r>
              <a:rPr lang="en-US" dirty="0" smtClean="0">
                <a:solidFill>
                  <a:srgbClr val="00B050"/>
                </a:solidFill>
              </a:rPr>
              <a:t>, </a:t>
            </a:r>
            <a:r>
              <a:rPr lang="en-US" dirty="0" smtClean="0">
                <a:solidFill>
                  <a:srgbClr val="00B050"/>
                </a:solidFill>
                <a:hlinkClick r:id="rId6" tooltip="Power plant"/>
              </a:rPr>
              <a:t>power plants</a:t>
            </a:r>
            <a:r>
              <a:rPr lang="en-US" dirty="0" smtClean="0">
                <a:solidFill>
                  <a:srgbClr val="00B050"/>
                </a:solidFill>
              </a:rPr>
              <a:t>, </a:t>
            </a:r>
            <a:r>
              <a:rPr lang="en-US" dirty="0" smtClean="0">
                <a:solidFill>
                  <a:srgbClr val="00B050"/>
                </a:solidFill>
                <a:hlinkClick r:id="rId7" tooltip="Chemical plant"/>
              </a:rPr>
              <a:t>chemical plants</a:t>
            </a:r>
            <a:r>
              <a:rPr lang="en-US" dirty="0" smtClean="0">
                <a:solidFill>
                  <a:srgbClr val="00B050"/>
                </a:solidFill>
              </a:rPr>
              <a:t>, </a:t>
            </a:r>
            <a:r>
              <a:rPr lang="en-US" dirty="0" smtClean="0">
                <a:solidFill>
                  <a:srgbClr val="00B050"/>
                </a:solidFill>
                <a:hlinkClick r:id="rId8" tooltip="Petrochemical"/>
              </a:rPr>
              <a:t>petrochemical plants</a:t>
            </a:r>
            <a:r>
              <a:rPr lang="en-US" dirty="0" smtClean="0">
                <a:solidFill>
                  <a:srgbClr val="00B050"/>
                </a:solidFill>
              </a:rPr>
              <a:t>, </a:t>
            </a:r>
            <a:r>
              <a:rPr lang="en-US" dirty="0" smtClean="0">
                <a:solidFill>
                  <a:srgbClr val="00B050"/>
                </a:solidFill>
                <a:hlinkClick r:id="rId9" tooltip="Oil refinery"/>
              </a:rPr>
              <a:t>petroleum refineries</a:t>
            </a:r>
            <a:r>
              <a:rPr lang="en-US" dirty="0" smtClean="0">
                <a:solidFill>
                  <a:srgbClr val="00B050"/>
                </a:solidFill>
              </a:rPr>
              <a:t>, </a:t>
            </a:r>
            <a:r>
              <a:rPr lang="en-US" dirty="0" smtClean="0">
                <a:solidFill>
                  <a:srgbClr val="00B050"/>
                </a:solidFill>
                <a:hlinkClick r:id="rId10" tooltip="Natural gas processing"/>
              </a:rPr>
              <a:t>natural gas processing</a:t>
            </a:r>
            <a:r>
              <a:rPr lang="en-US" dirty="0" smtClean="0">
                <a:solidFill>
                  <a:srgbClr val="00B050"/>
                </a:solidFill>
              </a:rPr>
              <a:t>, and </a:t>
            </a:r>
            <a:r>
              <a:rPr lang="en-US" dirty="0" smtClean="0">
                <a:solidFill>
                  <a:srgbClr val="00B050"/>
                </a:solidFill>
                <a:hlinkClick r:id="rId11" tooltip="Sewage treatment"/>
              </a:rPr>
              <a:t>sewage treatment</a:t>
            </a:r>
            <a:r>
              <a:rPr lang="en-US" dirty="0" smtClean="0">
                <a:solidFill>
                  <a:srgbClr val="00B050"/>
                </a:solidFill>
              </a:rPr>
              <a:t>.</a:t>
            </a:r>
          </a:p>
          <a:p>
            <a:pPr algn="l">
              <a:buFont typeface="Arial" pitchFamily="34" charset="0"/>
              <a:buChar char="•"/>
            </a:pPr>
            <a:r>
              <a:rPr lang="en-US" dirty="0" smtClean="0">
                <a:solidFill>
                  <a:srgbClr val="FF0000"/>
                </a:solidFill>
              </a:rPr>
              <a:t>The classic example of a heat exchanger is found in an </a:t>
            </a:r>
            <a:r>
              <a:rPr lang="en-US" dirty="0" smtClean="0">
                <a:solidFill>
                  <a:srgbClr val="FF0000"/>
                </a:solidFill>
                <a:hlinkClick r:id="rId12" tooltip="Internal combustion engine"/>
              </a:rPr>
              <a:t>internal combustion engine</a:t>
            </a:r>
            <a:r>
              <a:rPr lang="en-US" dirty="0" smtClean="0">
                <a:solidFill>
                  <a:srgbClr val="FF0000"/>
                </a:solidFill>
              </a:rPr>
              <a:t> in which a circulating fluid known as </a:t>
            </a:r>
            <a:r>
              <a:rPr lang="en-US" dirty="0" smtClean="0">
                <a:solidFill>
                  <a:srgbClr val="FF0000"/>
                </a:solidFill>
                <a:hlinkClick r:id="rId13" tooltip="Engine coolant"/>
              </a:rPr>
              <a:t>engine coolant</a:t>
            </a:r>
            <a:r>
              <a:rPr lang="en-US" dirty="0" smtClean="0">
                <a:solidFill>
                  <a:srgbClr val="FF0000"/>
                </a:solidFill>
              </a:rPr>
              <a:t> flows through </a:t>
            </a:r>
            <a:r>
              <a:rPr lang="en-US" dirty="0" smtClean="0">
                <a:solidFill>
                  <a:srgbClr val="FF0000"/>
                </a:solidFill>
                <a:hlinkClick r:id="rId14" tooltip="Radiator"/>
              </a:rPr>
              <a:t>radiator</a:t>
            </a:r>
            <a:r>
              <a:rPr lang="en-US" dirty="0" smtClean="0">
                <a:solidFill>
                  <a:srgbClr val="FF0000"/>
                </a:solidFill>
              </a:rPr>
              <a:t> coils and </a:t>
            </a:r>
            <a:r>
              <a:rPr lang="en-US" dirty="0" smtClean="0">
                <a:solidFill>
                  <a:srgbClr val="FF0000"/>
                </a:solidFill>
                <a:hlinkClick r:id="rId15" tooltip="Air"/>
              </a:rPr>
              <a:t>air</a:t>
            </a:r>
            <a:r>
              <a:rPr lang="en-US" dirty="0" smtClean="0">
                <a:solidFill>
                  <a:srgbClr val="FF0000"/>
                </a:solidFill>
              </a:rPr>
              <a:t> flows past the coils, which cools the coolant and heats the incoming </a:t>
            </a:r>
            <a:r>
              <a:rPr lang="en-US" dirty="0" smtClean="0">
                <a:solidFill>
                  <a:srgbClr val="FF0000"/>
                </a:solidFill>
                <a:hlinkClick r:id="rId15" tooltip="Air"/>
              </a:rPr>
              <a:t>air</a:t>
            </a:r>
            <a:r>
              <a:rPr lang="en-US" dirty="0" smtClean="0">
                <a:solidFill>
                  <a:srgbClr val="FF0000"/>
                </a:solidFill>
              </a:rPr>
              <a:t>.</a:t>
            </a:r>
          </a:p>
          <a:p>
            <a:pPr algn="l">
              <a:buFont typeface="Arial" pitchFamily="34" charset="0"/>
              <a:buChar char="•"/>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Plate Heat Exchanger</a:t>
            </a:r>
            <a:endParaRPr lang="en-US" dirty="0"/>
          </a:p>
        </p:txBody>
      </p:sp>
      <p:sp>
        <p:nvSpPr>
          <p:cNvPr id="3" name="Content Placeholder 2"/>
          <p:cNvSpPr>
            <a:spLocks noGrp="1"/>
          </p:cNvSpPr>
          <p:nvPr>
            <p:ph idx="1"/>
          </p:nvPr>
        </p:nvSpPr>
        <p:spPr>
          <a:xfrm>
            <a:off x="228600" y="1219200"/>
            <a:ext cx="8915400" cy="5486400"/>
          </a:xfrm>
        </p:spPr>
        <p:txBody>
          <a:bodyPr>
            <a:normAutofit fontScale="77500" lnSpcReduction="20000"/>
          </a:bodyPr>
          <a:lstStyle/>
          <a:p>
            <a:r>
              <a:rPr lang="en-US" dirty="0" smtClean="0">
                <a:solidFill>
                  <a:srgbClr val="0070C0"/>
                </a:solidFill>
              </a:rPr>
              <a:t>The plate heat exchanger consists of a specific number of plates arranged between the pressure &amp; the fixed frame. </a:t>
            </a:r>
          </a:p>
          <a:p>
            <a:r>
              <a:rPr lang="en-US" dirty="0" smtClean="0">
                <a:solidFill>
                  <a:srgbClr val="7030A0"/>
                </a:solidFill>
              </a:rPr>
              <a:t>The plates are having corrugations with different designs which increase the total surface area for the heat exchange.</a:t>
            </a:r>
          </a:p>
          <a:p>
            <a:r>
              <a:rPr lang="en-US" dirty="0" smtClean="0">
                <a:solidFill>
                  <a:srgbClr val="00B050"/>
                </a:solidFill>
              </a:rPr>
              <a:t>The plates are movable within the frame and rest on the carrying bar on the top and the bottom of the frame. </a:t>
            </a:r>
          </a:p>
          <a:p>
            <a:r>
              <a:rPr lang="en-US" dirty="0" smtClean="0">
                <a:solidFill>
                  <a:srgbClr val="FF0000"/>
                </a:solidFill>
              </a:rPr>
              <a:t>The plates are arranged in pairs which are opposite of each other forming a honey comb pattern when viewed sideways</a:t>
            </a:r>
            <a:r>
              <a:rPr lang="en-US" dirty="0" smtClean="0"/>
              <a:t>.</a:t>
            </a:r>
          </a:p>
          <a:p>
            <a:r>
              <a:rPr lang="en-US" dirty="0" smtClean="0"/>
              <a:t>The plate corrugations promote fluid turbulence and increase the heat transfer. </a:t>
            </a:r>
          </a:p>
          <a:p>
            <a:r>
              <a:rPr lang="en-US" dirty="0" smtClean="0">
                <a:solidFill>
                  <a:srgbClr val="00B0F0"/>
                </a:solidFill>
              </a:rPr>
              <a:t>The fixed and the pressure plate are supported by the supporting column. </a:t>
            </a:r>
          </a:p>
          <a:p>
            <a:r>
              <a:rPr lang="en-US" dirty="0" smtClean="0">
                <a:solidFill>
                  <a:schemeClr val="accent6">
                    <a:lumMod val="75000"/>
                  </a:schemeClr>
                </a:solidFill>
              </a:rPr>
              <a:t>The plates are fitted with each other with gaskets which seal the material from coming out sideways as well as through the holes on the plates</a:t>
            </a:r>
            <a:r>
              <a:rPr lang="en-US" dirty="0" smtClean="0"/>
              <a:t>. The alternate arrangement of the gaskets prevents the mixing of the fluids within the channels.</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Plate type heat exchanger</a:t>
            </a:r>
            <a:endParaRPr lang="en-US" dirty="0"/>
          </a:p>
        </p:txBody>
      </p:sp>
      <p:sp>
        <p:nvSpPr>
          <p:cNvPr id="3" name="Content Placeholder 2"/>
          <p:cNvSpPr>
            <a:spLocks noGrp="1"/>
          </p:cNvSpPr>
          <p:nvPr>
            <p:ph idx="1"/>
          </p:nvPr>
        </p:nvSpPr>
        <p:spPr>
          <a:xfrm>
            <a:off x="457200" y="1600200"/>
            <a:ext cx="8458200" cy="5257800"/>
          </a:xfrm>
        </p:spPr>
        <p:txBody>
          <a:bodyPr>
            <a:normAutofit/>
          </a:bodyPr>
          <a:lstStyle/>
          <a:p>
            <a:r>
              <a:rPr lang="en-US" dirty="0" smtClean="0">
                <a:solidFill>
                  <a:srgbClr val="0070C0"/>
                </a:solidFill>
              </a:rPr>
              <a:t>The steam heat exchanger market was dominated in the past by the shell and tube heat exchanger, whilst plate heat exchangers have often been </a:t>
            </a:r>
            <a:r>
              <a:rPr lang="en-US" dirty="0" err="1" smtClean="0">
                <a:solidFill>
                  <a:srgbClr val="0070C0"/>
                </a:solidFill>
              </a:rPr>
              <a:t>favoured</a:t>
            </a:r>
            <a:r>
              <a:rPr lang="en-US" dirty="0" smtClean="0">
                <a:solidFill>
                  <a:srgbClr val="0070C0"/>
                </a:solidFill>
              </a:rPr>
              <a:t> in the food processing industry and used water heating</a:t>
            </a:r>
            <a:r>
              <a:rPr lang="en-US" dirty="0" smtClean="0"/>
              <a:t>. </a:t>
            </a:r>
          </a:p>
          <a:p>
            <a:r>
              <a:rPr lang="en-US" dirty="0" smtClean="0"/>
              <a:t>However, recent design advances mean that plate heat exchangers are now equally suited to steam heating applications.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Plate type heat exchanger</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Advantages of Plate Type Heat Exchanger</a:t>
            </a:r>
            <a:endParaRPr lang="en-US" dirty="0" smtClean="0"/>
          </a:p>
          <a:p>
            <a:r>
              <a:rPr lang="en-US" dirty="0" smtClean="0"/>
              <a:t>Low cost of operation</a:t>
            </a:r>
          </a:p>
          <a:p>
            <a:r>
              <a:rPr lang="en-US" dirty="0" smtClean="0"/>
              <a:t>Low cost of maintenance</a:t>
            </a:r>
          </a:p>
          <a:p>
            <a:r>
              <a:rPr lang="en-US" dirty="0" smtClean="0"/>
              <a:t>Easy to clean</a:t>
            </a:r>
          </a:p>
          <a:p>
            <a:r>
              <a:rPr lang="en-US" dirty="0" smtClean="0"/>
              <a:t>Highly efficient heat transfer</a:t>
            </a:r>
          </a:p>
          <a:p>
            <a:r>
              <a:rPr lang="en-US" dirty="0" smtClean="0"/>
              <a:t>Future changes are possible by fitting extra heat transfer plates</a:t>
            </a:r>
          </a:p>
          <a:p>
            <a:r>
              <a:rPr lang="en-US" dirty="0" smtClean="0"/>
              <a:t>Less floor space required</a:t>
            </a:r>
          </a:p>
          <a:p>
            <a:r>
              <a:rPr lang="en-US" b="1" dirty="0" smtClean="0"/>
              <a:t>Applications of Plate type Heat Exchanger</a:t>
            </a:r>
            <a:endParaRPr lang="en-US" dirty="0" smtClean="0"/>
          </a:p>
          <a:p>
            <a:r>
              <a:rPr lang="en-US" dirty="0" smtClean="0"/>
              <a:t>Power generation applications</a:t>
            </a:r>
          </a:p>
          <a:p>
            <a:r>
              <a:rPr lang="en-US" dirty="0" smtClean="0"/>
              <a:t>In food, Dairy and brewing industries</a:t>
            </a:r>
          </a:p>
          <a:p>
            <a:r>
              <a:rPr lang="en-US" dirty="0" smtClean="0"/>
              <a:t>Refrigerants in cooling systems</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Plate type heat exchanger</a:t>
            </a:r>
            <a:endParaRPr lang="en-US" dirty="0"/>
          </a:p>
        </p:txBody>
      </p:sp>
      <p:sp>
        <p:nvSpPr>
          <p:cNvPr id="5" name="Content Placeholder 4"/>
          <p:cNvSpPr>
            <a:spLocks noGrp="1"/>
          </p:cNvSpPr>
          <p:nvPr>
            <p:ph idx="1"/>
          </p:nvPr>
        </p:nvSpPr>
        <p:spPr>
          <a:xfrm>
            <a:off x="457200" y="1600200"/>
            <a:ext cx="3429000" cy="4525963"/>
          </a:xfrm>
        </p:spPr>
        <p:txBody>
          <a:bodyPr>
            <a:normAutofit fontScale="70000" lnSpcReduction="20000"/>
          </a:bodyPr>
          <a:lstStyle/>
          <a:p>
            <a:pPr marL="514350" lvl="0" indent="-514350">
              <a:buFont typeface="+mj-lt"/>
              <a:buAutoNum type="arabicPeriod"/>
            </a:pPr>
            <a:r>
              <a:rPr lang="en-US" dirty="0" smtClean="0"/>
              <a:t>fixed pressure plate</a:t>
            </a:r>
          </a:p>
          <a:p>
            <a:pPr marL="514350" lvl="0" indent="-514350">
              <a:buFont typeface="+mj-lt"/>
              <a:buAutoNum type="arabicPeriod"/>
            </a:pPr>
            <a:r>
              <a:rPr lang="en-US" dirty="0" smtClean="0"/>
              <a:t>start plate</a:t>
            </a:r>
          </a:p>
          <a:p>
            <a:pPr marL="514350" lvl="0" indent="-514350">
              <a:buFont typeface="+mj-lt"/>
              <a:buAutoNum type="arabicPeriod"/>
            </a:pPr>
            <a:r>
              <a:rPr lang="en-US" dirty="0" err="1" smtClean="0"/>
              <a:t>thermoline</a:t>
            </a:r>
            <a:r>
              <a:rPr lang="en-US" baseline="30000" dirty="0" smtClean="0"/>
              <a:t>®</a:t>
            </a:r>
            <a:r>
              <a:rPr lang="en-US" dirty="0" smtClean="0"/>
              <a:t> heat exchanger channel plate with gasket</a:t>
            </a:r>
          </a:p>
          <a:p>
            <a:pPr marL="514350" lvl="0" indent="-514350">
              <a:buFont typeface="+mj-lt"/>
              <a:buAutoNum type="arabicPeriod"/>
            </a:pPr>
            <a:r>
              <a:rPr lang="en-US" dirty="0" smtClean="0"/>
              <a:t>end plate</a:t>
            </a:r>
          </a:p>
          <a:p>
            <a:pPr marL="514350" lvl="0" indent="-514350">
              <a:buFont typeface="+mj-lt"/>
              <a:buAutoNum type="arabicPeriod"/>
            </a:pPr>
            <a:r>
              <a:rPr lang="en-US" dirty="0" smtClean="0"/>
              <a:t>movable pressure plate</a:t>
            </a:r>
          </a:p>
          <a:p>
            <a:pPr marL="514350" lvl="0" indent="-514350">
              <a:buFont typeface="+mj-lt"/>
              <a:buAutoNum type="arabicPeriod"/>
            </a:pPr>
            <a:r>
              <a:rPr lang="en-US" dirty="0" smtClean="0"/>
              <a:t>upper carrying bar</a:t>
            </a:r>
          </a:p>
          <a:p>
            <a:pPr marL="514350" lvl="0" indent="-514350">
              <a:buFont typeface="+mj-lt"/>
              <a:buAutoNum type="arabicPeriod"/>
            </a:pPr>
            <a:r>
              <a:rPr lang="en-US" dirty="0" smtClean="0"/>
              <a:t>lower carrying bar</a:t>
            </a:r>
          </a:p>
          <a:p>
            <a:pPr marL="514350" lvl="0" indent="-514350">
              <a:buFont typeface="+mj-lt"/>
              <a:buAutoNum type="arabicPeriod"/>
            </a:pPr>
            <a:r>
              <a:rPr lang="en-US" dirty="0" smtClean="0"/>
              <a:t>support column</a:t>
            </a:r>
          </a:p>
          <a:p>
            <a:pPr marL="514350" lvl="0" indent="-514350">
              <a:buFont typeface="+mj-lt"/>
              <a:buAutoNum type="arabicPeriod"/>
            </a:pPr>
            <a:r>
              <a:rPr lang="en-US" dirty="0" smtClean="0"/>
              <a:t>tightening bolt</a:t>
            </a:r>
          </a:p>
          <a:p>
            <a:pPr marL="514350" lvl="0" indent="-514350">
              <a:buFont typeface="+mj-lt"/>
              <a:buAutoNum type="arabicPeriod"/>
            </a:pPr>
            <a:r>
              <a:rPr lang="en-US" dirty="0" smtClean="0"/>
              <a:t>stud bolt or flanged connection (fluid inlet/outlet ports)</a:t>
            </a:r>
          </a:p>
          <a:p>
            <a:pPr marL="514350" indent="-514350">
              <a:buNone/>
            </a:pPr>
            <a:endParaRPr lang="en-US" dirty="0"/>
          </a:p>
        </p:txBody>
      </p:sp>
      <p:pic>
        <p:nvPicPr>
          <p:cNvPr id="6" name="Picture 5" descr="Plate Heat Exchanger design"/>
          <p:cNvPicPr/>
          <p:nvPr/>
        </p:nvPicPr>
        <p:blipFill>
          <a:blip r:embed="rId2"/>
          <a:srcRect/>
          <a:stretch>
            <a:fillRect/>
          </a:stretch>
        </p:blipFill>
        <p:spPr bwMode="auto">
          <a:xfrm>
            <a:off x="3886200" y="1828801"/>
            <a:ext cx="5181600" cy="45720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a:t>
            </a:r>
            <a:endParaRPr lang="en-US" dirty="0"/>
          </a:p>
        </p:txBody>
      </p:sp>
      <p:sp>
        <p:nvSpPr>
          <p:cNvPr id="3" name="Content Placeholder 2"/>
          <p:cNvSpPr>
            <a:spLocks noGrp="1"/>
          </p:cNvSpPr>
          <p:nvPr>
            <p:ph idx="1"/>
          </p:nvPr>
        </p:nvSpPr>
        <p:spPr/>
        <p:txBody>
          <a:bodyPr>
            <a:normAutofit/>
          </a:bodyPr>
          <a:lstStyle/>
          <a:p>
            <a:r>
              <a:rPr lang="en-US" b="1" dirty="0" smtClean="0"/>
              <a:t>Classification of Heat Exchangers by Flow Configuration</a:t>
            </a:r>
            <a:endParaRPr lang="en-US" dirty="0" smtClean="0"/>
          </a:p>
          <a:p>
            <a:r>
              <a:rPr lang="en-US" dirty="0" smtClean="0"/>
              <a:t>There are four basic flow configurations: </a:t>
            </a:r>
          </a:p>
          <a:p>
            <a:pPr lvl="0"/>
            <a:r>
              <a:rPr lang="en-US" dirty="0" smtClean="0"/>
              <a:t>Counter Flow</a:t>
            </a:r>
          </a:p>
          <a:p>
            <a:pPr lvl="0"/>
            <a:r>
              <a:rPr lang="en-US" dirty="0" err="1" smtClean="0"/>
              <a:t>Cocurrent</a:t>
            </a:r>
            <a:r>
              <a:rPr lang="en-US" dirty="0" smtClean="0"/>
              <a:t> Flow</a:t>
            </a:r>
          </a:p>
          <a:p>
            <a:pPr lvl="0"/>
            <a:r>
              <a:rPr lang="en-US" dirty="0" err="1" smtClean="0"/>
              <a:t>Crossflow</a:t>
            </a:r>
            <a:endParaRPr lang="en-US" dirty="0" smtClean="0"/>
          </a:p>
          <a:p>
            <a:pPr lvl="0"/>
            <a:r>
              <a:rPr lang="en-US" dirty="0" smtClean="0"/>
              <a:t>Hybrids such as Cross </a:t>
            </a:r>
            <a:r>
              <a:rPr lang="en-US" dirty="0" err="1" smtClean="0"/>
              <a:t>Counterflow</a:t>
            </a:r>
            <a:r>
              <a:rPr lang="en-US" dirty="0" smtClean="0"/>
              <a:t> and Multi Pass Flow</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b="1" dirty="0" smtClean="0"/>
              <a:t>Classification of Heat Exchangers by Flow Configuration</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sz="2400" dirty="0" smtClean="0">
                <a:solidFill>
                  <a:srgbClr val="0070C0"/>
                </a:solidFill>
                <a:hlinkClick r:id="rId2" tooltip="Figure 1. Countercurrent flow."/>
              </a:rPr>
              <a:t>Figure 1</a:t>
            </a:r>
            <a:r>
              <a:rPr lang="en-US" sz="2400" dirty="0" smtClean="0">
                <a:solidFill>
                  <a:srgbClr val="0070C0"/>
                </a:solidFill>
              </a:rPr>
              <a:t> illustrates an idealized </a:t>
            </a:r>
            <a:r>
              <a:rPr lang="en-US" sz="2400" dirty="0" smtClean="0">
                <a:solidFill>
                  <a:srgbClr val="FF0000"/>
                </a:solidFill>
              </a:rPr>
              <a:t>counter flow </a:t>
            </a:r>
            <a:r>
              <a:rPr lang="en-US" sz="2400" dirty="0" smtClean="0">
                <a:solidFill>
                  <a:srgbClr val="0070C0"/>
                </a:solidFill>
              </a:rPr>
              <a:t>exchanger in which the two fluids flow parallel to each other but in opposite directions. </a:t>
            </a:r>
          </a:p>
          <a:p>
            <a:r>
              <a:rPr lang="en-US" sz="2400" dirty="0" smtClean="0">
                <a:solidFill>
                  <a:srgbClr val="00B050"/>
                </a:solidFill>
              </a:rPr>
              <a:t>This type of flow arrangement allows the largest change in temperature of both fluids and is therefore most efficient (where efficiency is the amount of actual heat transferred compared with the theoretical maximum amount of heat that can be transferred). </a:t>
            </a:r>
          </a:p>
          <a:p>
            <a:endParaRPr lang="en-US" dirty="0"/>
          </a:p>
        </p:txBody>
      </p:sp>
      <p:pic>
        <p:nvPicPr>
          <p:cNvPr id="4" name="Picture 3" descr="Countercurrent flow."/>
          <p:cNvPicPr/>
          <p:nvPr/>
        </p:nvPicPr>
        <p:blipFill>
          <a:blip r:embed="rId3"/>
          <a:srcRect/>
          <a:stretch>
            <a:fillRect/>
          </a:stretch>
        </p:blipFill>
        <p:spPr bwMode="auto">
          <a:xfrm>
            <a:off x="1981200" y="4648201"/>
            <a:ext cx="4953000" cy="14478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Classification of Heat Exchangers by Flow Configuration</a:t>
            </a:r>
            <a:endParaRPr lang="en-US" dirty="0"/>
          </a:p>
        </p:txBody>
      </p:sp>
      <p:sp>
        <p:nvSpPr>
          <p:cNvPr id="3" name="Content Placeholder 2"/>
          <p:cNvSpPr>
            <a:spLocks noGrp="1"/>
          </p:cNvSpPr>
          <p:nvPr>
            <p:ph idx="1"/>
          </p:nvPr>
        </p:nvSpPr>
        <p:spPr/>
        <p:txBody>
          <a:bodyPr/>
          <a:lstStyle/>
          <a:p>
            <a:r>
              <a:rPr lang="en-US" dirty="0" smtClean="0"/>
              <a:t>In</a:t>
            </a:r>
            <a:r>
              <a:rPr lang="en-US" dirty="0" smtClean="0">
                <a:solidFill>
                  <a:srgbClr val="FF0000"/>
                </a:solidFill>
              </a:rPr>
              <a:t> </a:t>
            </a:r>
            <a:r>
              <a:rPr lang="en-US" dirty="0" err="1" smtClean="0">
                <a:solidFill>
                  <a:srgbClr val="FF0000"/>
                </a:solidFill>
              </a:rPr>
              <a:t>cocurrent</a:t>
            </a:r>
            <a:r>
              <a:rPr lang="en-US" dirty="0" smtClean="0">
                <a:solidFill>
                  <a:srgbClr val="FF0000"/>
                </a:solidFill>
              </a:rPr>
              <a:t> </a:t>
            </a:r>
            <a:r>
              <a:rPr lang="en-US" dirty="0" smtClean="0"/>
              <a:t>flow heat exchangers, the streams flow parallel to each other and in the same direction as shown in Figure .</a:t>
            </a:r>
          </a:p>
          <a:p>
            <a:r>
              <a:rPr lang="en-US" dirty="0" smtClean="0"/>
              <a:t>This is less efficient than countercurrent flow but does provide more uniform wall temperatures.</a:t>
            </a:r>
          </a:p>
          <a:p>
            <a:endParaRPr lang="en-US" dirty="0"/>
          </a:p>
        </p:txBody>
      </p:sp>
      <p:pic>
        <p:nvPicPr>
          <p:cNvPr id="4" name="Picture 3" descr="Cocurrent flow."/>
          <p:cNvPicPr/>
          <p:nvPr/>
        </p:nvPicPr>
        <p:blipFill>
          <a:blip r:embed="rId2"/>
          <a:srcRect/>
          <a:stretch>
            <a:fillRect/>
          </a:stretch>
        </p:blipFill>
        <p:spPr bwMode="auto">
          <a:xfrm>
            <a:off x="4038599" y="4267200"/>
            <a:ext cx="4495801" cy="2438400"/>
          </a:xfrm>
          <a:prstGeom prst="rect">
            <a:avLst/>
          </a:prstGeom>
          <a:noFill/>
          <a:ln w="9525">
            <a:solidFill>
              <a:srgbClr val="C00000"/>
            </a:solid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Classification of Heat Exchangers by Flow Configuration</a:t>
            </a:r>
            <a:endParaRPr lang="en-US" dirty="0"/>
          </a:p>
        </p:txBody>
      </p:sp>
      <p:sp>
        <p:nvSpPr>
          <p:cNvPr id="3" name="Content Placeholder 2"/>
          <p:cNvSpPr>
            <a:spLocks noGrp="1"/>
          </p:cNvSpPr>
          <p:nvPr>
            <p:ph idx="1"/>
          </p:nvPr>
        </p:nvSpPr>
        <p:spPr/>
        <p:txBody>
          <a:bodyPr/>
          <a:lstStyle/>
          <a:p>
            <a:r>
              <a:rPr lang="en-US" dirty="0" smtClean="0">
                <a:solidFill>
                  <a:srgbClr val="FF0000"/>
                </a:solidFill>
              </a:rPr>
              <a:t>Cross flow </a:t>
            </a:r>
            <a:r>
              <a:rPr lang="en-US" dirty="0" smtClean="0"/>
              <a:t>heat exchangers are intermediate in efficiency between countercurrent flow and parallel flow exchangers.</a:t>
            </a:r>
          </a:p>
          <a:p>
            <a:r>
              <a:rPr lang="en-US" dirty="0" smtClean="0"/>
              <a:t>In these units, the streams flow at right angles to each other as shown in Fig. </a:t>
            </a:r>
          </a:p>
          <a:p>
            <a:endParaRPr lang="en-US" dirty="0"/>
          </a:p>
        </p:txBody>
      </p:sp>
      <p:pic>
        <p:nvPicPr>
          <p:cNvPr id="5" name="Picture 4" descr="Crossflow."/>
          <p:cNvPicPr/>
          <p:nvPr/>
        </p:nvPicPr>
        <p:blipFill>
          <a:blip r:embed="rId2"/>
          <a:srcRect/>
          <a:stretch>
            <a:fillRect/>
          </a:stretch>
        </p:blipFill>
        <p:spPr bwMode="auto">
          <a:xfrm>
            <a:off x="3540760" y="4267201"/>
            <a:ext cx="2783840" cy="2514600"/>
          </a:xfrm>
          <a:prstGeom prst="rect">
            <a:avLst/>
          </a:prstGeom>
          <a:noFill/>
          <a:ln w="9525">
            <a:solidFill>
              <a:schemeClr val="tx1"/>
            </a:solid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Classification of Heat Exchangers by Flow Configuration</a:t>
            </a:r>
            <a:endParaRPr lang="en-US" dirty="0"/>
          </a:p>
        </p:txBody>
      </p:sp>
      <p:sp>
        <p:nvSpPr>
          <p:cNvPr id="3" name="Content Placeholder 2"/>
          <p:cNvSpPr>
            <a:spLocks noGrp="1"/>
          </p:cNvSpPr>
          <p:nvPr>
            <p:ph idx="1"/>
          </p:nvPr>
        </p:nvSpPr>
        <p:spPr/>
        <p:txBody>
          <a:bodyPr/>
          <a:lstStyle/>
          <a:p>
            <a:r>
              <a:rPr lang="en-US" dirty="0" smtClean="0">
                <a:solidFill>
                  <a:srgbClr val="00B0F0"/>
                </a:solidFill>
              </a:rPr>
              <a:t>In industrial heat exchangers, hybrids of the above flow types are often found</a:t>
            </a:r>
            <a:r>
              <a:rPr lang="en-US" dirty="0" smtClean="0"/>
              <a:t>.</a:t>
            </a:r>
          </a:p>
          <a:p>
            <a:r>
              <a:rPr lang="en-US" dirty="0" smtClean="0">
                <a:solidFill>
                  <a:srgbClr val="FF0000"/>
                </a:solidFill>
              </a:rPr>
              <a:t>Examples of these are combined cross flow/counter flow heat exchangers and multi pass flow heat exchangers. </a:t>
            </a:r>
            <a:endParaRPr lang="en-US" dirty="0">
              <a:solidFill>
                <a:srgbClr val="FF0000"/>
              </a:solidFill>
            </a:endParaRPr>
          </a:p>
        </p:txBody>
      </p:sp>
      <p:pic>
        <p:nvPicPr>
          <p:cNvPr id="6" name="Picture 5" descr="Cross/counter flow."/>
          <p:cNvPicPr/>
          <p:nvPr/>
        </p:nvPicPr>
        <p:blipFill>
          <a:blip r:embed="rId2"/>
          <a:srcRect/>
          <a:stretch>
            <a:fillRect/>
          </a:stretch>
        </p:blipFill>
        <p:spPr bwMode="auto">
          <a:xfrm>
            <a:off x="5943601" y="3962400"/>
            <a:ext cx="3048000" cy="2667000"/>
          </a:xfrm>
          <a:prstGeom prst="rect">
            <a:avLst/>
          </a:prstGeom>
          <a:solidFill>
            <a:srgbClr val="C00000"/>
          </a:solidFill>
          <a:ln w="9525">
            <a:solidFill>
              <a:schemeClr val="tx1"/>
            </a:solid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b="1" dirty="0" smtClean="0"/>
              <a:t>Classification of Heat Exchangers by Construction</a:t>
            </a:r>
            <a:r>
              <a:rPr lang="en-US" dirty="0" smtClean="0"/>
              <a:t/>
            </a:r>
            <a:br>
              <a:rPr lang="en-US" dirty="0" smtClean="0"/>
            </a:br>
            <a:endParaRPr lang="en-US" dirty="0"/>
          </a:p>
        </p:txBody>
      </p:sp>
      <p:pic>
        <p:nvPicPr>
          <p:cNvPr id="4" name="Content Placeholder 3" descr="Heat exchanger classifications."/>
          <p:cNvPicPr>
            <a:picLocks noGrp="1"/>
          </p:cNvPicPr>
          <p:nvPr>
            <p:ph idx="1"/>
          </p:nvPr>
        </p:nvPicPr>
        <p:blipFill>
          <a:blip r:embed="rId2"/>
          <a:srcRect/>
          <a:stretch>
            <a:fillRect/>
          </a:stretch>
        </p:blipFill>
        <p:spPr bwMode="auto">
          <a:xfrm>
            <a:off x="533400" y="1676400"/>
            <a:ext cx="8000999" cy="4724399"/>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TotalTime>
  <Words>1591</Words>
  <Application>Microsoft Office PowerPoint</Application>
  <PresentationFormat>On-screen Show (4:3)</PresentationFormat>
  <Paragraphs>134</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Chapter No-6 HEAT TRANSFER Marks-16</vt:lpstr>
      <vt:lpstr>C404.4-Describe construction and working of nozzle, governors,steam  turbine and heat exchanger. </vt:lpstr>
      <vt:lpstr>Heat exchanger</vt:lpstr>
      <vt:lpstr>classification</vt:lpstr>
      <vt:lpstr>Classification of Heat Exchangers by Flow Configuration </vt:lpstr>
      <vt:lpstr>Classification of Heat Exchangers by Flow Configuration</vt:lpstr>
      <vt:lpstr>Classification of Heat Exchangers by Flow Configuration</vt:lpstr>
      <vt:lpstr>Classification of Heat Exchangers by Flow Configuration</vt:lpstr>
      <vt:lpstr>Classification of Heat Exchangers by Construction </vt:lpstr>
      <vt:lpstr>Classification of Heat Exchangers by Construction</vt:lpstr>
      <vt:lpstr>Classification of Heat Exchangers by Construction</vt:lpstr>
      <vt:lpstr>Classification of Heat Exchangers by Construction</vt:lpstr>
      <vt:lpstr>Shell and tube heat exchanger </vt:lpstr>
      <vt:lpstr>Shell and tube heat exchanger </vt:lpstr>
      <vt:lpstr>Applications and uses </vt:lpstr>
      <vt:lpstr>Shell and tube</vt:lpstr>
      <vt:lpstr>Shell and Coil Heat Exchangers </vt:lpstr>
      <vt:lpstr>Shell and coil</vt:lpstr>
      <vt:lpstr>Shell and Coil Heat Exchangers </vt:lpstr>
      <vt:lpstr>Advantages of the shell and coil heat exchangers:</vt:lpstr>
      <vt:lpstr>Advantages of the shell and coil heat exchangers:</vt:lpstr>
      <vt:lpstr>Shell and Coil Heat Exchangers</vt:lpstr>
      <vt:lpstr>Pipe in Pipe Heat Exchanger </vt:lpstr>
      <vt:lpstr>Pipe in Pipe Heat Exchanger </vt:lpstr>
      <vt:lpstr>Advantages</vt:lpstr>
      <vt:lpstr>Advantages</vt:lpstr>
      <vt:lpstr>Disadvantages</vt:lpstr>
      <vt:lpstr>Pipe in pipe</vt:lpstr>
      <vt:lpstr>Plate type heat exchanger</vt:lpstr>
      <vt:lpstr>Plate Heat Exchanger</vt:lpstr>
      <vt:lpstr>Plate type heat exchanger</vt:lpstr>
      <vt:lpstr>Plate type heat exchanger</vt:lpstr>
      <vt:lpstr>Plate type heat exchanger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Prashant</dc:creator>
  <cp:lastModifiedBy>sadhana</cp:lastModifiedBy>
  <cp:revision>163</cp:revision>
  <dcterms:created xsi:type="dcterms:W3CDTF">2006-08-16T00:00:00Z</dcterms:created>
  <dcterms:modified xsi:type="dcterms:W3CDTF">2019-11-12T06:01:05Z</dcterms:modified>
</cp:coreProperties>
</file>