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23" r:id="rId2"/>
    <p:sldId id="297" r:id="rId3"/>
    <p:sldId id="301" r:id="rId4"/>
    <p:sldId id="298" r:id="rId5"/>
    <p:sldId id="276" r:id="rId6"/>
    <p:sldId id="299" r:id="rId7"/>
    <p:sldId id="300" r:id="rId8"/>
    <p:sldId id="302" r:id="rId9"/>
    <p:sldId id="321" r:id="rId10"/>
    <p:sldId id="281" r:id="rId11"/>
    <p:sldId id="320" r:id="rId12"/>
    <p:sldId id="289" r:id="rId13"/>
    <p:sldId id="291" r:id="rId14"/>
    <p:sldId id="306" r:id="rId15"/>
    <p:sldId id="310" r:id="rId16"/>
    <p:sldId id="317" r:id="rId17"/>
    <p:sldId id="319" r:id="rId18"/>
    <p:sldId id="315" r:id="rId19"/>
    <p:sldId id="316" r:id="rId20"/>
    <p:sldId id="318" r:id="rId21"/>
    <p:sldId id="322" r:id="rId22"/>
    <p:sldId id="309" r:id="rId23"/>
    <p:sldId id="304" r:id="rId24"/>
    <p:sldId id="30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7B6C2-0B53-4184-B3F4-DA3BADF7D0F8}" type="datetimeFigureOut">
              <a:rPr lang="en-US" smtClean="0"/>
              <a:pPr/>
              <a:t>11/12/2019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445EE6-FF35-4206-B760-4B031FB1FE5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2879" eaLnBrk="0" hangingPunct="0">
              <a:defRPr sz="1600">
                <a:solidFill>
                  <a:schemeClr val="tx1"/>
                </a:solidFill>
                <a:latin typeface="Helvetica" panose="020B0604020202020204" pitchFamily="34" charset="0"/>
                <a:ea typeface="MS PGothic" panose="020B0600070205080204" pitchFamily="34" charset="-128"/>
              </a:defRPr>
            </a:lvl1pPr>
            <a:lvl2pPr marL="729057" indent="-280406" defTabSz="912879" eaLnBrk="0" hangingPunct="0">
              <a:defRPr sz="1600">
                <a:solidFill>
                  <a:schemeClr val="tx1"/>
                </a:solidFill>
                <a:latin typeface="Helvetica" panose="020B0604020202020204" pitchFamily="34" charset="0"/>
                <a:ea typeface="MS PGothic" panose="020B0600070205080204" pitchFamily="34" charset="-128"/>
              </a:defRPr>
            </a:lvl2pPr>
            <a:lvl3pPr marL="1121626" indent="-224325" defTabSz="912879" eaLnBrk="0" hangingPunct="0">
              <a:defRPr sz="1600">
                <a:solidFill>
                  <a:schemeClr val="tx1"/>
                </a:solidFill>
                <a:latin typeface="Helvetica" panose="020B0604020202020204" pitchFamily="34" charset="0"/>
                <a:ea typeface="MS PGothic" panose="020B0600070205080204" pitchFamily="34" charset="-128"/>
              </a:defRPr>
            </a:lvl3pPr>
            <a:lvl4pPr marL="1570276" indent="-224325" defTabSz="912879" eaLnBrk="0" hangingPunct="0">
              <a:defRPr sz="1600">
                <a:solidFill>
                  <a:schemeClr val="tx1"/>
                </a:solidFill>
                <a:latin typeface="Helvetica" panose="020B0604020202020204" pitchFamily="34" charset="0"/>
                <a:ea typeface="MS PGothic" panose="020B0600070205080204" pitchFamily="34" charset="-128"/>
              </a:defRPr>
            </a:lvl4pPr>
            <a:lvl5pPr marL="2018927" indent="-224325" defTabSz="912879" eaLnBrk="0" hangingPunct="0">
              <a:defRPr sz="1600">
                <a:solidFill>
                  <a:schemeClr val="tx1"/>
                </a:solidFill>
                <a:latin typeface="Helvetica" panose="020B0604020202020204" pitchFamily="34" charset="0"/>
                <a:ea typeface="MS PGothic" panose="020B0600070205080204" pitchFamily="34" charset="-128"/>
              </a:defRPr>
            </a:lvl5pPr>
            <a:lvl6pPr marL="2467577" indent="-224325" defTabSz="91287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16227" indent="-224325" defTabSz="91287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364878" indent="-224325" defTabSz="91287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13528" indent="-224325" defTabSz="912879"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608281CE-74AB-4C5B-BA36-14F631893278}" type="slidenum">
              <a:rPr lang="en-US" altLang="en-US" sz="1200"/>
              <a:pPr/>
              <a:t>1</a:t>
            </a:fld>
            <a:endParaRPr lang="en-US" altLang="en-US" sz="1200"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885681" y="0"/>
            <a:ext cx="2972319" cy="456575"/>
          </a:xfrm>
          <a:prstGeom prst="rect">
            <a:avLst/>
          </a:prstGeom>
          <a:noFill/>
          <a:ln w="12700">
            <a:noFill/>
            <a:miter lim="800000"/>
            <a:headEnd/>
            <a:tailEnd/>
          </a:ln>
          <a:effectLst/>
        </p:spPr>
        <p:txBody>
          <a:bodyPr wrap="none" lIns="89940" tIns="44970" rIns="89940" bIns="44970" anchor="ctr"/>
          <a:lstStyle/>
          <a:p>
            <a:endParaRPr lang="en-US"/>
          </a:p>
        </p:txBody>
      </p:sp>
      <p:sp>
        <p:nvSpPr>
          <p:cNvPr id="5123" name="Rectangle 3"/>
          <p:cNvSpPr>
            <a:spLocks noChangeArrowheads="1"/>
          </p:cNvSpPr>
          <p:nvPr/>
        </p:nvSpPr>
        <p:spPr bwMode="auto">
          <a:xfrm>
            <a:off x="3885681" y="8687425"/>
            <a:ext cx="2972319" cy="456575"/>
          </a:xfrm>
          <a:prstGeom prst="rect">
            <a:avLst/>
          </a:prstGeom>
          <a:noFill/>
          <a:ln w="12700">
            <a:noFill/>
            <a:miter lim="800000"/>
            <a:headEnd/>
            <a:tailEnd/>
          </a:ln>
          <a:effectLst/>
        </p:spPr>
        <p:txBody>
          <a:bodyPr lIns="90481" tIns="44447" rIns="90481" bIns="44447" anchor="b"/>
          <a:lstStyle/>
          <a:p>
            <a:pPr algn="r" defTabSz="915018"/>
            <a:r>
              <a:rPr lang="en-US" sz="1200" dirty="0"/>
              <a:t>1</a:t>
            </a:r>
          </a:p>
        </p:txBody>
      </p:sp>
      <p:sp>
        <p:nvSpPr>
          <p:cNvPr id="5124" name="Rectangle 4"/>
          <p:cNvSpPr>
            <a:spLocks noChangeArrowheads="1"/>
          </p:cNvSpPr>
          <p:nvPr/>
        </p:nvSpPr>
        <p:spPr bwMode="auto">
          <a:xfrm>
            <a:off x="1" y="8687425"/>
            <a:ext cx="2972320" cy="456575"/>
          </a:xfrm>
          <a:prstGeom prst="rect">
            <a:avLst/>
          </a:prstGeom>
          <a:noFill/>
          <a:ln w="12700">
            <a:noFill/>
            <a:miter lim="800000"/>
            <a:headEnd/>
            <a:tailEnd/>
          </a:ln>
          <a:effectLst/>
        </p:spPr>
        <p:txBody>
          <a:bodyPr wrap="none" lIns="89940" tIns="44970" rIns="89940" bIns="44970" anchor="ctr"/>
          <a:lstStyle/>
          <a:p>
            <a:endParaRPr lang="en-US"/>
          </a:p>
        </p:txBody>
      </p:sp>
      <p:sp>
        <p:nvSpPr>
          <p:cNvPr id="5125" name="Rectangle 5"/>
          <p:cNvSpPr>
            <a:spLocks noChangeArrowheads="1"/>
          </p:cNvSpPr>
          <p:nvPr/>
        </p:nvSpPr>
        <p:spPr bwMode="auto">
          <a:xfrm>
            <a:off x="1" y="0"/>
            <a:ext cx="2972320" cy="456575"/>
          </a:xfrm>
          <a:prstGeom prst="rect">
            <a:avLst/>
          </a:prstGeom>
          <a:noFill/>
          <a:ln w="12700">
            <a:noFill/>
            <a:miter lim="800000"/>
            <a:headEnd/>
            <a:tailEnd/>
          </a:ln>
          <a:effectLst/>
        </p:spPr>
        <p:txBody>
          <a:bodyPr wrap="none" lIns="89940" tIns="44970" rIns="89940" bIns="44970" anchor="ctr"/>
          <a:lstStyle/>
          <a:p>
            <a:endParaRPr lang="en-US"/>
          </a:p>
        </p:txBody>
      </p:sp>
      <p:sp>
        <p:nvSpPr>
          <p:cNvPr id="5126" name="Rectangle 6"/>
          <p:cNvSpPr>
            <a:spLocks noGrp="1" noRot="1" noChangeAspect="1" noChangeArrowheads="1" noTextEdit="1"/>
          </p:cNvSpPr>
          <p:nvPr>
            <p:ph type="sldImg"/>
          </p:nvPr>
        </p:nvSpPr>
        <p:spPr>
          <a:ln cap="flat"/>
        </p:spPr>
      </p:sp>
      <p:sp>
        <p:nvSpPr>
          <p:cNvPr id="5127" name="Rectangle 7"/>
          <p:cNvSpPr>
            <a:spLocks noGrp="1" noChangeArrowheads="1"/>
          </p:cNvSpPr>
          <p:nvPr>
            <p:ph type="body" idx="1"/>
          </p:nvPr>
        </p:nvSpPr>
        <p:spPr>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Expert_system" TargetMode="External"/><Relationship Id="rId2" Type="http://schemas.openxmlformats.org/officeDocument/2006/relationships/hyperlink" Target="https://en.wikipedia.org/wiki/Backward_chaining" TargetMode="Externa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hyperlink" Target="https://en.wikipedia.org/wiki/Artificial_intelligenc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ctrTitle"/>
          </p:nvPr>
        </p:nvSpPr>
        <p:spPr/>
        <p:txBody>
          <a:bodyPr/>
          <a:lstStyle/>
          <a:p>
            <a:r>
              <a:rPr lang="en-US" altLang="en-US" dirty="0" smtClean="0">
                <a:effectLst>
                  <a:outerShdw blurRad="38100" dist="38100" dir="2700000" algn="tl">
                    <a:srgbClr val="C0C0C0"/>
                  </a:outerShdw>
                </a:effectLst>
              </a:rPr>
              <a:t>Topic: </a:t>
            </a:r>
            <a:r>
              <a:rPr lang="en-US" dirty="0" smtClean="0"/>
              <a:t>Expert Systems</a:t>
            </a:r>
            <a:endParaRPr lang="en-US" altLang="en-US" dirty="0">
              <a:effectLst>
                <a:outerShdw blurRad="38100" dist="38100" dir="2700000" algn="tl">
                  <a:srgbClr val="C0C0C0"/>
                </a:outerShdw>
              </a:effectLst>
            </a:endParaRPr>
          </a:p>
        </p:txBody>
      </p:sp>
      <p:sp>
        <p:nvSpPr>
          <p:cNvPr id="3" name="Rectangle 2"/>
          <p:cNvSpPr txBox="1">
            <a:spLocks noChangeArrowheads="1"/>
          </p:cNvSpPr>
          <p:nvPr/>
        </p:nvSpPr>
        <p:spPr>
          <a:xfrm>
            <a:off x="762000" y="533400"/>
            <a:ext cx="7772400" cy="1470025"/>
          </a:xfrm>
          <a:prstGeom prst="rect">
            <a:avLst/>
          </a:prstGeom>
        </p:spPr>
        <p:txBody>
          <a:bodyPr vert="horz" lIns="91440" tIns="45720" rIns="91440" bIns="45720" rtlCol="0" anchor="ctr">
            <a:normAutofit/>
          </a:bodyPr>
          <a:lstStyle/>
          <a:p>
            <a:pPr lvl="0" algn="ctr">
              <a:spcBef>
                <a:spcPct val="0"/>
              </a:spcBef>
            </a:pPr>
            <a:r>
              <a:rPr lang="en-US" sz="3600" b="1" dirty="0" smtClean="0"/>
              <a:t>CS6659 Artificial Intelligence </a:t>
            </a:r>
            <a:endParaRPr kumimoji="0" lang="en-US" altLang="en-US" sz="36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
        <p:nvSpPr>
          <p:cNvPr id="4" name="Rectangle 2"/>
          <p:cNvSpPr txBox="1">
            <a:spLocks noChangeArrowheads="1"/>
          </p:cNvSpPr>
          <p:nvPr/>
        </p:nvSpPr>
        <p:spPr>
          <a:xfrm>
            <a:off x="4648200" y="4419600"/>
            <a:ext cx="4038600" cy="1470025"/>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IN" altLang="en-US" sz="24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III YEAR VI</a:t>
            </a:r>
            <a:r>
              <a:rPr kumimoji="0" lang="en-IN" altLang="en-US" sz="2400" b="1" i="0" u="none" strike="noStrike" kern="1200" cap="none" spc="0" normalizeH="0" noProof="0" dirty="0" smtClean="0">
                <a:ln>
                  <a:noFill/>
                </a:ln>
                <a:solidFill>
                  <a:schemeClr val="tx1"/>
                </a:solidFill>
                <a:effectLst>
                  <a:outerShdw blurRad="38100" dist="38100" dir="2700000" algn="tl">
                    <a:srgbClr val="C0C0C0"/>
                  </a:outerShdw>
                </a:effectLst>
                <a:uLnTx/>
                <a:uFillTx/>
                <a:latin typeface="+mj-lt"/>
                <a:ea typeface="+mj-ea"/>
                <a:cs typeface="+mj-cs"/>
              </a:rPr>
              <a:t> SEM</a:t>
            </a:r>
            <a:endParaRPr kumimoji="0" lang="en-US" altLang="en-US" sz="24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Presented by,</a:t>
            </a:r>
            <a:r>
              <a:rPr kumimoji="0" lang="en-US" altLang="en-US" sz="2400" b="1" i="0" u="none" strike="noStrike" kern="1200" cap="none" spc="0" normalizeH="0" noProof="0" dirty="0" smtClean="0">
                <a:ln>
                  <a:noFill/>
                </a:ln>
                <a:solidFill>
                  <a:schemeClr val="tx1"/>
                </a:solidFill>
                <a:effectLst>
                  <a:outerShdw blurRad="38100" dist="38100" dir="2700000" algn="tl">
                    <a:srgbClr val="C0C0C0"/>
                  </a:outerShdw>
                </a:effectLst>
                <a:uLnTx/>
                <a:uFillTx/>
                <a:latin typeface="+mj-lt"/>
                <a:ea typeface="+mj-ea"/>
                <a:cs typeface="+mj-cs"/>
              </a:rPr>
              <a:t>  </a:t>
            </a:r>
            <a:endParaRPr lang="en-US" altLang="en-US" sz="2400" b="1" dirty="0" smtClean="0">
              <a:effectLst>
                <a:outerShdw blurRad="38100" dist="38100" dir="2700000" algn="tl">
                  <a:srgbClr val="C0C0C0"/>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IN" altLang="en-US" sz="2400" b="1" i="0" u="none" strike="noStrike" kern="1200" cap="none" spc="0" normalizeH="0" noProof="0" dirty="0" smtClean="0">
                <a:ln>
                  <a:noFill/>
                </a:ln>
                <a:solidFill>
                  <a:schemeClr val="tx1"/>
                </a:solidFill>
                <a:effectLst>
                  <a:outerShdw blurRad="38100" dist="38100" dir="2700000" algn="tl">
                    <a:srgbClr val="C0C0C0"/>
                  </a:outerShdw>
                </a:effectLst>
                <a:uLnTx/>
                <a:uFillTx/>
                <a:latin typeface="+mj-lt"/>
                <a:ea typeface="+mj-ea"/>
                <a:cs typeface="+mj-cs"/>
              </a:rPr>
              <a:t>Ms. M. </a:t>
            </a:r>
            <a:r>
              <a:rPr kumimoji="0" lang="en-IN" altLang="en-US" sz="2400" b="1" i="0" u="none" strike="noStrike" kern="1200" cap="none" spc="0" normalizeH="0" noProof="0" smtClean="0">
                <a:ln>
                  <a:noFill/>
                </a:ln>
                <a:solidFill>
                  <a:schemeClr val="tx1"/>
                </a:solidFill>
                <a:effectLst>
                  <a:outerShdw blurRad="38100" dist="38100" dir="2700000" algn="tl">
                    <a:srgbClr val="C0C0C0"/>
                  </a:outerShdw>
                </a:effectLst>
                <a:uLnTx/>
                <a:uFillTx/>
                <a:latin typeface="+mj-lt"/>
                <a:ea typeface="+mj-ea"/>
                <a:cs typeface="+mj-cs"/>
              </a:rPr>
              <a:t>Rupa</a:t>
            </a:r>
            <a:endParaRPr kumimoji="0" lang="en-US" altLang="en-US" sz="2400" b="1" i="0" u="none" strike="noStrike" kern="1200" cap="none" spc="0" normalizeH="0" noProof="0" smtClean="0">
              <a:ln>
                <a:noFill/>
              </a:ln>
              <a:solidFill>
                <a:schemeClr val="tx1"/>
              </a:solidFill>
              <a:effectLst>
                <a:outerShdw blurRad="38100" dist="38100" dir="2700000" algn="tl">
                  <a:srgbClr val="C0C0C0"/>
                </a:outerShdw>
              </a:effectLst>
              <a:uLnTx/>
              <a:uFillTx/>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noProof="0" dirty="0" smtClean="0">
                <a:ln>
                  <a:noFill/>
                </a:ln>
                <a:solidFill>
                  <a:schemeClr val="tx1"/>
                </a:solidFill>
                <a:effectLst>
                  <a:outerShdw blurRad="38100" dist="38100" dir="2700000" algn="tl">
                    <a:srgbClr val="C0C0C0"/>
                  </a:outerShdw>
                </a:effectLst>
                <a:uLnTx/>
                <a:uFillTx/>
                <a:latin typeface="+mj-lt"/>
                <a:ea typeface="+mj-ea"/>
                <a:cs typeface="+mj-cs"/>
              </a:rPr>
              <a:t>, </a:t>
            </a:r>
            <a:r>
              <a:rPr kumimoji="0" lang="en-US" altLang="en-US" sz="2400" b="1" i="0" u="none" strike="noStrike" kern="1200" cap="none" spc="0" normalizeH="0" noProof="0" dirty="0" smtClean="0">
                <a:ln>
                  <a:noFill/>
                </a:ln>
                <a:solidFill>
                  <a:schemeClr val="tx1"/>
                </a:solidFill>
                <a:effectLst>
                  <a:outerShdw blurRad="38100" dist="38100" dir="2700000" algn="tl">
                    <a:srgbClr val="C0C0C0"/>
                  </a:outerShdw>
                </a:effectLst>
                <a:uLnTx/>
                <a:uFillTx/>
                <a:latin typeface="+mj-lt"/>
                <a:ea typeface="+mj-ea"/>
                <a:cs typeface="+mj-cs"/>
              </a:rPr>
              <a:t>AP/CSE,JCTCET</a:t>
            </a:r>
            <a:endParaRPr kumimoji="0" lang="en-US" altLang="en-US" sz="2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743200" y="1676400"/>
            <a:ext cx="3730625" cy="4340225"/>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1267" name="Rectangle 4"/>
          <p:cNvSpPr>
            <a:spLocks noChangeArrowheads="1"/>
          </p:cNvSpPr>
          <p:nvPr/>
        </p:nvSpPr>
        <p:spPr bwMode="auto">
          <a:xfrm>
            <a:off x="3581400" y="2362200"/>
            <a:ext cx="2089150" cy="4635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2075" tIns="46038" rIns="92075" bIns="46038">
            <a:spAutoFit/>
          </a:bodyPr>
          <a:lstStyle/>
          <a:p>
            <a:r>
              <a:rPr lang="en-US" b="1" dirty="0">
                <a:latin typeface="NewCenturySchlbk" pitchFamily="18" charset="0"/>
              </a:rPr>
              <a:t>User Interface</a:t>
            </a:r>
          </a:p>
        </p:txBody>
      </p:sp>
      <p:grpSp>
        <p:nvGrpSpPr>
          <p:cNvPr id="2" name="Group 7"/>
          <p:cNvGrpSpPr>
            <a:grpSpLocks/>
          </p:cNvGrpSpPr>
          <p:nvPr/>
        </p:nvGrpSpPr>
        <p:grpSpPr bwMode="auto">
          <a:xfrm>
            <a:off x="3575050" y="3498850"/>
            <a:ext cx="2127250" cy="866775"/>
            <a:chOff x="2397" y="2157"/>
            <a:chExt cx="1340" cy="546"/>
          </a:xfrm>
        </p:grpSpPr>
        <p:pic>
          <p:nvPicPr>
            <p:cNvPr id="11273" name="Picture 5"/>
            <p:cNvPicPr>
              <a:picLocks noChangeArrowheads="1"/>
            </p:cNvPicPr>
            <p:nvPr/>
          </p:nvPicPr>
          <p:blipFill>
            <a:blip r:embed="rId2"/>
            <a:srcRect/>
            <a:stretch>
              <a:fillRect/>
            </a:stretch>
          </p:blipFill>
          <p:spPr bwMode="auto">
            <a:xfrm>
              <a:off x="2397" y="2157"/>
              <a:ext cx="1340" cy="546"/>
            </a:xfrm>
            <a:prstGeom prst="rect">
              <a:avLst/>
            </a:prstGeom>
            <a:noFill/>
            <a:ln w="9525">
              <a:noFill/>
              <a:miter lim="800000"/>
              <a:headEnd/>
              <a:tailEnd/>
            </a:ln>
          </p:spPr>
        </p:pic>
        <p:sp>
          <p:nvSpPr>
            <p:cNvPr id="11274" name="Rectangle 6"/>
            <p:cNvSpPr>
              <a:spLocks noChangeArrowheads="1"/>
            </p:cNvSpPr>
            <p:nvPr/>
          </p:nvSpPr>
          <p:spPr bwMode="auto">
            <a:xfrm>
              <a:off x="2461" y="2192"/>
              <a:ext cx="1196" cy="460"/>
            </a:xfrm>
            <a:prstGeom prst="rect">
              <a:avLst/>
            </a:prstGeom>
            <a:noFill/>
            <a:ln w="9525">
              <a:noFill/>
              <a:miter lim="800000"/>
              <a:headEnd/>
              <a:tailEnd/>
            </a:ln>
          </p:spPr>
          <p:txBody>
            <a:bodyPr lIns="92075" tIns="46038" rIns="92075" bIns="46038">
              <a:spAutoFit/>
            </a:bodyPr>
            <a:lstStyle/>
            <a:p>
              <a:r>
                <a:rPr lang="en-US" b="1">
                  <a:latin typeface="NewCenturySchlbk" pitchFamily="18" charset="0"/>
                </a:rPr>
                <a:t>Inference</a:t>
              </a:r>
            </a:p>
            <a:p>
              <a:r>
                <a:rPr lang="en-US" b="1">
                  <a:latin typeface="NewCenturySchlbk" pitchFamily="18" charset="0"/>
                </a:rPr>
                <a:t>Engine</a:t>
              </a:r>
            </a:p>
          </p:txBody>
        </p:sp>
      </p:grpSp>
      <p:sp>
        <p:nvSpPr>
          <p:cNvPr id="11269" name="Rectangle 8"/>
          <p:cNvSpPr>
            <a:spLocks noChangeArrowheads="1"/>
          </p:cNvSpPr>
          <p:nvPr/>
        </p:nvSpPr>
        <p:spPr bwMode="auto">
          <a:xfrm>
            <a:off x="3581400" y="5029200"/>
            <a:ext cx="2089150" cy="8286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2075" tIns="46038" rIns="92075" bIns="46038">
            <a:spAutoFit/>
          </a:bodyPr>
          <a:lstStyle/>
          <a:p>
            <a:r>
              <a:rPr lang="en-US" b="1">
                <a:latin typeface="NewCenturySchlbk" pitchFamily="18" charset="0"/>
              </a:rPr>
              <a:t>Knowledge</a:t>
            </a:r>
          </a:p>
          <a:p>
            <a:r>
              <a:rPr lang="en-US" b="1">
                <a:latin typeface="NewCenturySchlbk" pitchFamily="18" charset="0"/>
              </a:rPr>
              <a:t>Base</a:t>
            </a:r>
          </a:p>
        </p:txBody>
      </p:sp>
      <p:sp>
        <p:nvSpPr>
          <p:cNvPr id="11270" name="Line 9"/>
          <p:cNvSpPr>
            <a:spLocks noChangeShapeType="1"/>
          </p:cNvSpPr>
          <p:nvPr/>
        </p:nvSpPr>
        <p:spPr bwMode="auto">
          <a:xfrm flipV="1">
            <a:off x="4570413" y="2819400"/>
            <a:ext cx="0" cy="682625"/>
          </a:xfrm>
          <a:prstGeom prst="line">
            <a:avLst/>
          </a:prstGeom>
          <a:noFill/>
          <a:ln w="25400">
            <a:solidFill>
              <a:schemeClr val="tx1"/>
            </a:solidFill>
            <a:round/>
            <a:headEnd type="stealth" w="med" len="med"/>
            <a:tailEnd type="stealth" w="med" len="med"/>
          </a:ln>
        </p:spPr>
        <p:txBody>
          <a:bodyPr/>
          <a:lstStyle/>
          <a:p>
            <a:endParaRPr lang="en-US"/>
          </a:p>
        </p:txBody>
      </p:sp>
      <p:sp>
        <p:nvSpPr>
          <p:cNvPr id="11271" name="Line 10"/>
          <p:cNvSpPr>
            <a:spLocks noChangeShapeType="1"/>
          </p:cNvSpPr>
          <p:nvPr/>
        </p:nvSpPr>
        <p:spPr bwMode="auto">
          <a:xfrm flipV="1">
            <a:off x="4570413" y="4343400"/>
            <a:ext cx="0" cy="682625"/>
          </a:xfrm>
          <a:prstGeom prst="line">
            <a:avLst/>
          </a:prstGeom>
          <a:noFill/>
          <a:ln w="25400">
            <a:solidFill>
              <a:schemeClr val="tx1"/>
            </a:solidFill>
            <a:round/>
            <a:headEnd type="stealth" w="med" len="med"/>
            <a:tailEnd type="stealth" w="med" len="med"/>
          </a:ln>
        </p:spPr>
        <p:txBody>
          <a:bodyPr/>
          <a:lstStyle/>
          <a:p>
            <a:endParaRPr lang="en-US"/>
          </a:p>
        </p:txBody>
      </p:sp>
      <p:sp>
        <p:nvSpPr>
          <p:cNvPr id="11272" name="Title 12"/>
          <p:cNvSpPr>
            <a:spLocks noGrp="1"/>
          </p:cNvSpPr>
          <p:nvPr>
            <p:ph type="title"/>
          </p:nvPr>
        </p:nvSpPr>
        <p:spPr>
          <a:xfrm>
            <a:off x="457200" y="704850"/>
            <a:ext cx="8229600" cy="666750"/>
          </a:xfrm>
        </p:spPr>
        <p:txBody>
          <a:bodyPr>
            <a:normAutofit fontScale="90000"/>
          </a:bodyPr>
          <a:lstStyle/>
          <a:p>
            <a:r>
              <a:rPr lang="en-US" b="1" smtClean="0"/>
              <a:t>Three Major ES Components</a:t>
            </a:r>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09600" y="0"/>
            <a:ext cx="7924800" cy="762000"/>
          </a:xfrm>
        </p:spPr>
        <p:txBody>
          <a:bodyPr/>
          <a:lstStyle/>
          <a:p>
            <a:pPr eaLnBrk="1" hangingPunct="1"/>
            <a:r>
              <a:rPr lang="en-US" b="1" dirty="0" smtClean="0"/>
              <a:t>Components  and  Interfaces</a:t>
            </a:r>
            <a:endParaRPr lang="en-US" dirty="0" smtClean="0"/>
          </a:p>
        </p:txBody>
      </p:sp>
      <p:sp>
        <p:nvSpPr>
          <p:cNvPr id="16387" name="Content Placeholder 2"/>
          <p:cNvSpPr>
            <a:spLocks noGrp="1"/>
          </p:cNvSpPr>
          <p:nvPr>
            <p:ph idx="1"/>
          </p:nvPr>
        </p:nvSpPr>
        <p:spPr>
          <a:xfrm>
            <a:off x="457200" y="1143000"/>
            <a:ext cx="8229600" cy="5181600"/>
          </a:xfrm>
        </p:spPr>
        <p:txBody>
          <a:bodyPr>
            <a:normAutofit fontScale="92500"/>
          </a:bodyPr>
          <a:lstStyle/>
          <a:p>
            <a:pPr algn="just" eaLnBrk="1" hangingPunct="1"/>
            <a:r>
              <a:rPr lang="en-US" b="1" dirty="0" smtClean="0"/>
              <a:t>User interface : </a:t>
            </a:r>
            <a:r>
              <a:rPr lang="en-US" dirty="0" smtClean="0"/>
              <a:t>The  code that controls the dialog between the user and  the  system.</a:t>
            </a:r>
          </a:p>
          <a:p>
            <a:pPr algn="just" eaLnBrk="1" hangingPunct="1">
              <a:buNone/>
            </a:pPr>
            <a:endParaRPr lang="en-US" dirty="0" smtClean="0"/>
          </a:p>
          <a:p>
            <a:pPr algn="just"/>
            <a:r>
              <a:rPr lang="en-US" b="1" dirty="0" smtClean="0"/>
              <a:t>Inference engine : </a:t>
            </a:r>
            <a:r>
              <a:rPr lang="en-US" dirty="0" smtClean="0"/>
              <a:t>The code at the core of the system which derives recommendations from the knowledge base and problem specific  data  in  working  storage.</a:t>
            </a:r>
          </a:p>
          <a:p>
            <a:pPr algn="just">
              <a:buNone/>
            </a:pPr>
            <a:endParaRPr lang="en-US" dirty="0" smtClean="0"/>
          </a:p>
          <a:p>
            <a:pPr algn="just" eaLnBrk="1" hangingPunct="1"/>
            <a:r>
              <a:rPr lang="en-US" b="1" dirty="0" smtClean="0"/>
              <a:t>Knowledge base : </a:t>
            </a:r>
            <a:r>
              <a:rPr lang="en-US" dirty="0" smtClean="0"/>
              <a:t>A declarative representation of the expertise  often  in  IF THEN  rules .</a:t>
            </a:r>
          </a:p>
          <a:p>
            <a:pPr eaLnBrk="1" hangingPunct="1">
              <a:buNone/>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90600" y="228600"/>
            <a:ext cx="6858000" cy="762000"/>
          </a:xfrm>
        </p:spPr>
        <p:txBody>
          <a:bodyPr/>
          <a:lstStyle/>
          <a:p>
            <a:pPr eaLnBrk="1" hangingPunct="1"/>
            <a:r>
              <a:rPr lang="en-US" b="1" dirty="0" smtClean="0"/>
              <a:t>Expert  System  Benefits</a:t>
            </a:r>
            <a:endParaRPr lang="en-US" dirty="0" smtClean="0"/>
          </a:p>
        </p:txBody>
      </p:sp>
      <p:sp>
        <p:nvSpPr>
          <p:cNvPr id="4" name="Rectangle 3"/>
          <p:cNvSpPr txBox="1">
            <a:spLocks noChangeArrowheads="1"/>
          </p:cNvSpPr>
          <p:nvPr/>
        </p:nvSpPr>
        <p:spPr bwMode="auto">
          <a:xfrm>
            <a:off x="457200" y="990600"/>
            <a:ext cx="7772400" cy="5562600"/>
          </a:xfrm>
          <a:prstGeom prst="rect">
            <a:avLst/>
          </a:prstGeom>
          <a:noFill/>
          <a:ln w="9525">
            <a:noFill/>
            <a:miter lim="800000"/>
            <a:headEnd/>
            <a:tailEnd/>
          </a:ln>
        </p:spPr>
        <p:txBody>
          <a:bodyPr/>
          <a:lstStyle/>
          <a:p>
            <a:pPr algn="just"/>
            <a:r>
              <a:rPr lang="en-US" sz="2800" dirty="0" smtClean="0"/>
              <a:t>Benefits of Expert Systems</a:t>
            </a:r>
          </a:p>
          <a:p>
            <a:pPr algn="just"/>
            <a:r>
              <a:rPr lang="en-US" sz="2800" b="1" dirty="0" smtClean="0">
                <a:solidFill>
                  <a:srgbClr val="FF0000"/>
                </a:solidFill>
              </a:rPr>
              <a:t>Availability</a:t>
            </a:r>
            <a:r>
              <a:rPr lang="en-US" sz="2800" dirty="0" smtClean="0">
                <a:solidFill>
                  <a:srgbClr val="FF0000"/>
                </a:solidFill>
              </a:rPr>
              <a:t> −</a:t>
            </a:r>
            <a:r>
              <a:rPr lang="en-US" sz="2800" dirty="0" smtClean="0"/>
              <a:t> They are easily available due to mass production of software.</a:t>
            </a:r>
          </a:p>
          <a:p>
            <a:pPr algn="just"/>
            <a:r>
              <a:rPr lang="en-US" sz="2800" b="1" dirty="0" smtClean="0">
                <a:solidFill>
                  <a:srgbClr val="FF0000"/>
                </a:solidFill>
              </a:rPr>
              <a:t>Less Production Cost</a:t>
            </a:r>
            <a:r>
              <a:rPr lang="en-US" sz="2800" dirty="0" smtClean="0">
                <a:solidFill>
                  <a:srgbClr val="FF0000"/>
                </a:solidFill>
              </a:rPr>
              <a:t> − </a:t>
            </a:r>
            <a:r>
              <a:rPr lang="en-US" sz="2800" dirty="0" smtClean="0"/>
              <a:t>Production cost is reasonable. This makes them affordable.</a:t>
            </a:r>
          </a:p>
          <a:p>
            <a:pPr algn="just"/>
            <a:r>
              <a:rPr lang="en-US" sz="2800" b="1" dirty="0" smtClean="0">
                <a:solidFill>
                  <a:srgbClr val="FF0000"/>
                </a:solidFill>
              </a:rPr>
              <a:t>Speed</a:t>
            </a:r>
            <a:r>
              <a:rPr lang="en-US" sz="2800" dirty="0" smtClean="0">
                <a:solidFill>
                  <a:srgbClr val="FF0000"/>
                </a:solidFill>
              </a:rPr>
              <a:t> −</a:t>
            </a:r>
            <a:r>
              <a:rPr lang="en-US" sz="2800" dirty="0" smtClean="0"/>
              <a:t> They offer great speed. They reduce the amount of work an individual puts in.</a:t>
            </a:r>
          </a:p>
          <a:p>
            <a:pPr algn="just"/>
            <a:r>
              <a:rPr lang="en-US" sz="2800" b="1" dirty="0" smtClean="0">
                <a:solidFill>
                  <a:srgbClr val="FF0000"/>
                </a:solidFill>
              </a:rPr>
              <a:t>Less Error Rate</a:t>
            </a:r>
            <a:r>
              <a:rPr lang="en-US" sz="2800" dirty="0" smtClean="0">
                <a:solidFill>
                  <a:srgbClr val="FF0000"/>
                </a:solidFill>
              </a:rPr>
              <a:t> − </a:t>
            </a:r>
            <a:r>
              <a:rPr lang="en-US" sz="2800" dirty="0" smtClean="0"/>
              <a:t>Error rate is low as compared to human errors.</a:t>
            </a:r>
          </a:p>
          <a:p>
            <a:pPr algn="just"/>
            <a:r>
              <a:rPr lang="en-US" sz="2800" b="1" dirty="0" smtClean="0">
                <a:solidFill>
                  <a:srgbClr val="FF0000"/>
                </a:solidFill>
              </a:rPr>
              <a:t>Reducing Risk</a:t>
            </a:r>
            <a:r>
              <a:rPr lang="en-US" sz="2800" dirty="0" smtClean="0">
                <a:solidFill>
                  <a:srgbClr val="FF0000"/>
                </a:solidFill>
              </a:rPr>
              <a:t> − </a:t>
            </a:r>
            <a:r>
              <a:rPr lang="en-US" sz="2800" dirty="0" smtClean="0"/>
              <a:t>They can work in the environment dangerous to humans.</a:t>
            </a:r>
          </a:p>
          <a:p>
            <a:pPr algn="just"/>
            <a:r>
              <a:rPr lang="en-US" sz="2800" b="1" dirty="0" smtClean="0">
                <a:solidFill>
                  <a:srgbClr val="FF0000"/>
                </a:solidFill>
              </a:rPr>
              <a:t>Steady response</a:t>
            </a:r>
            <a:r>
              <a:rPr lang="en-US" sz="2800" dirty="0" smtClean="0">
                <a:solidFill>
                  <a:srgbClr val="FF0000"/>
                </a:solidFill>
              </a:rPr>
              <a:t> − </a:t>
            </a:r>
            <a:r>
              <a:rPr lang="en-US" sz="2800" dirty="0" smtClean="0"/>
              <a:t>They work steadily without getting motional, tensed or fatigued.</a:t>
            </a:r>
          </a:p>
          <a:p>
            <a:pPr marL="273050" indent="-273050" algn="just" eaLnBrk="0" hangingPunct="0">
              <a:spcBef>
                <a:spcPct val="20000"/>
              </a:spcBef>
              <a:buClr>
                <a:srgbClr val="0BD0D9"/>
              </a:buClr>
              <a:buSzPct val="70000"/>
              <a:buFont typeface="Wingdings 2" pitchFamily="18" charset="2"/>
              <a:buChar char=""/>
              <a:defRPr/>
            </a:pPr>
            <a:endParaRPr lang="en-US" sz="2800" b="1" dirty="0">
              <a:latin typeface="NewCenturySchlbk" pitchFamily="18" charset="0"/>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0"/>
            <a:ext cx="7848600" cy="609600"/>
          </a:xfrm>
        </p:spPr>
        <p:txBody>
          <a:bodyPr>
            <a:normAutofit fontScale="90000"/>
          </a:bodyPr>
          <a:lstStyle/>
          <a:p>
            <a:r>
              <a:rPr lang="en-US" b="1" dirty="0" smtClean="0"/>
              <a:t>Expert System Limitations</a:t>
            </a:r>
          </a:p>
        </p:txBody>
      </p:sp>
      <p:sp>
        <p:nvSpPr>
          <p:cNvPr id="4" name="Rectangle 3"/>
          <p:cNvSpPr txBox="1">
            <a:spLocks noChangeArrowheads="1"/>
          </p:cNvSpPr>
          <p:nvPr/>
        </p:nvSpPr>
        <p:spPr bwMode="auto">
          <a:xfrm>
            <a:off x="609600" y="1066800"/>
            <a:ext cx="7772400" cy="5181600"/>
          </a:xfrm>
          <a:prstGeom prst="rect">
            <a:avLst/>
          </a:prstGeom>
          <a:noFill/>
          <a:ln w="9525">
            <a:noFill/>
            <a:miter lim="800000"/>
            <a:headEnd/>
            <a:tailEnd/>
          </a:ln>
        </p:spPr>
        <p:txBody>
          <a:bodyPr/>
          <a:lstStyle/>
          <a:p>
            <a:pPr marL="273050" indent="-273050" eaLnBrk="0" hangingPunct="0">
              <a:spcBef>
                <a:spcPct val="20000"/>
              </a:spcBef>
              <a:buClr>
                <a:srgbClr val="0BD0D9"/>
              </a:buClr>
              <a:buSzPct val="70000"/>
              <a:buFont typeface="Wingdings 2" pitchFamily="18" charset="2"/>
              <a:buChar char=""/>
              <a:defRPr/>
            </a:pPr>
            <a:endParaRPr lang="en-US" sz="2600" b="1" dirty="0">
              <a:latin typeface="NewCenturySchlbk" pitchFamily="18" charset="0"/>
              <a:cs typeface="+mn-cs"/>
            </a:endParaRPr>
          </a:p>
        </p:txBody>
      </p:sp>
      <p:sp>
        <p:nvSpPr>
          <p:cNvPr id="5" name="TextBox 4"/>
          <p:cNvSpPr txBox="1"/>
          <p:nvPr/>
        </p:nvSpPr>
        <p:spPr>
          <a:xfrm>
            <a:off x="304800" y="990600"/>
            <a:ext cx="8382000" cy="4247317"/>
          </a:xfrm>
          <a:prstGeom prst="rect">
            <a:avLst/>
          </a:prstGeom>
          <a:noFill/>
        </p:spPr>
        <p:txBody>
          <a:bodyPr wrap="square" rtlCol="0">
            <a:spAutoFit/>
          </a:bodyPr>
          <a:lstStyle/>
          <a:p>
            <a:pPr algn="just">
              <a:buFont typeface="Wingdings" pitchFamily="2" charset="2"/>
              <a:buChar char="Ø"/>
            </a:pPr>
            <a:r>
              <a:rPr lang="en-US" sz="2800" dirty="0" smtClean="0"/>
              <a:t>No technology can offer easy and complete solution. Large systems are costly, require significant development time, and computer resources.</a:t>
            </a:r>
          </a:p>
          <a:p>
            <a:pPr algn="just"/>
            <a:r>
              <a:rPr lang="en-US" sz="2800" dirty="0" smtClean="0"/>
              <a:t> </a:t>
            </a:r>
          </a:p>
          <a:p>
            <a:pPr algn="just"/>
            <a:r>
              <a:rPr lang="en-US" sz="2800" dirty="0" smtClean="0"/>
              <a:t>ESs have their limitations which includes −</a:t>
            </a:r>
          </a:p>
          <a:p>
            <a:pPr algn="just">
              <a:buFont typeface="Wingdings" pitchFamily="2" charset="2"/>
              <a:buChar char="v"/>
            </a:pPr>
            <a:r>
              <a:rPr lang="en-US" sz="2800" dirty="0" smtClean="0"/>
              <a:t>Limitations of the technology</a:t>
            </a:r>
          </a:p>
          <a:p>
            <a:pPr algn="just">
              <a:buFont typeface="Wingdings" pitchFamily="2" charset="2"/>
              <a:buChar char="v"/>
            </a:pPr>
            <a:r>
              <a:rPr lang="en-US" sz="2800" dirty="0" smtClean="0"/>
              <a:t>Difficult knowledge acquisition</a:t>
            </a:r>
          </a:p>
          <a:p>
            <a:pPr algn="just">
              <a:buFont typeface="Wingdings" pitchFamily="2" charset="2"/>
              <a:buChar char="v"/>
            </a:pPr>
            <a:r>
              <a:rPr lang="en-US" sz="2800" dirty="0" smtClean="0"/>
              <a:t>ES are difficult to maintain</a:t>
            </a:r>
          </a:p>
          <a:p>
            <a:pPr algn="just">
              <a:buFont typeface="Wingdings" pitchFamily="2" charset="2"/>
              <a:buChar char="v"/>
            </a:pPr>
            <a:r>
              <a:rPr lang="en-US" sz="2800" dirty="0" smtClean="0"/>
              <a:t>High development costs</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1"/>
            <a:ext cx="8686800" cy="685799"/>
          </a:xfrm>
        </p:spPr>
        <p:txBody>
          <a:bodyPr>
            <a:noAutofit/>
          </a:bodyPr>
          <a:lstStyle/>
          <a:p>
            <a:r>
              <a:rPr lang="en-US" sz="3200" b="1" dirty="0" smtClean="0"/>
              <a:t>Applications of Expert System</a:t>
            </a:r>
            <a:endParaRPr lang="en-US" sz="3200" b="1" dirty="0"/>
          </a:p>
        </p:txBody>
      </p:sp>
      <p:sp>
        <p:nvSpPr>
          <p:cNvPr id="3" name="Subtitle 2"/>
          <p:cNvSpPr>
            <a:spLocks noGrp="1"/>
          </p:cNvSpPr>
          <p:nvPr>
            <p:ph type="subTitle" idx="1"/>
          </p:nvPr>
        </p:nvSpPr>
        <p:spPr>
          <a:xfrm>
            <a:off x="228600" y="838200"/>
            <a:ext cx="8763000" cy="5867400"/>
          </a:xfrm>
        </p:spPr>
        <p:txBody>
          <a:bodyPr/>
          <a:lstStyle/>
          <a:p>
            <a:endParaRPr lang="en-US" dirty="0"/>
          </a:p>
        </p:txBody>
      </p:sp>
      <p:pic>
        <p:nvPicPr>
          <p:cNvPr id="4" name="Picture 3" descr="44.jpg"/>
          <p:cNvPicPr>
            <a:picLocks noChangeAspect="1"/>
          </p:cNvPicPr>
          <p:nvPr/>
        </p:nvPicPr>
        <p:blipFill>
          <a:blip r:embed="rId2"/>
          <a:stretch>
            <a:fillRect/>
          </a:stretch>
        </p:blipFill>
        <p:spPr>
          <a:xfrm>
            <a:off x="990600" y="748632"/>
            <a:ext cx="7543800" cy="595696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409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4100" name="Rectangle 4"/>
          <p:cNvSpPr>
            <a:spLocks noGrp="1" noChangeArrowheads="1"/>
          </p:cNvSpPr>
          <p:nvPr>
            <p:ph type="title"/>
          </p:nvPr>
        </p:nvSpPr>
        <p:spPr>
          <a:xfrm>
            <a:off x="457200" y="122238"/>
            <a:ext cx="8229600" cy="563562"/>
          </a:xfrm>
          <a:noFill/>
          <a:ln/>
        </p:spPr>
        <p:txBody>
          <a:bodyPr>
            <a:normAutofit fontScale="90000"/>
          </a:bodyPr>
          <a:lstStyle/>
          <a:p>
            <a:r>
              <a:rPr lang="en-US" dirty="0">
                <a:latin typeface="Arial" charset="0"/>
              </a:rPr>
              <a:t>Knowledge Acquisition</a:t>
            </a:r>
            <a:endParaRPr lang="en-US" dirty="0"/>
          </a:p>
        </p:txBody>
      </p:sp>
      <p:sp>
        <p:nvSpPr>
          <p:cNvPr id="4101" name="Rectangle 5"/>
          <p:cNvSpPr>
            <a:spLocks noGrp="1" noChangeArrowheads="1"/>
          </p:cNvSpPr>
          <p:nvPr>
            <p:ph idx="1"/>
          </p:nvPr>
        </p:nvSpPr>
        <p:spPr>
          <a:xfrm>
            <a:off x="228600" y="3856037"/>
            <a:ext cx="8763000" cy="2316163"/>
          </a:xfrm>
          <a:noFill/>
          <a:ln/>
        </p:spPr>
        <p:txBody>
          <a:bodyPr>
            <a:normAutofit/>
          </a:bodyPr>
          <a:lstStyle/>
          <a:p>
            <a:pPr algn="just"/>
            <a:r>
              <a:rPr lang="en-US" sz="2800" b="1" dirty="0" smtClean="0">
                <a:solidFill>
                  <a:srgbClr val="7030A0"/>
                </a:solidFill>
              </a:rPr>
              <a:t>Knowledge acquisition</a:t>
            </a:r>
            <a:r>
              <a:rPr lang="en-US" sz="2800" dirty="0" smtClean="0">
                <a:solidFill>
                  <a:srgbClr val="7030A0"/>
                </a:solidFill>
              </a:rPr>
              <a:t> is the process of extracting, structuring and organizing </a:t>
            </a:r>
            <a:r>
              <a:rPr lang="en-US" sz="2800" b="1" dirty="0" smtClean="0">
                <a:solidFill>
                  <a:srgbClr val="7030A0"/>
                </a:solidFill>
              </a:rPr>
              <a:t>knowledge</a:t>
            </a:r>
            <a:r>
              <a:rPr lang="en-US" sz="2800" dirty="0" smtClean="0">
                <a:solidFill>
                  <a:srgbClr val="7030A0"/>
                </a:solidFill>
              </a:rPr>
              <a:t> from one source, usually human experts, so it can be used in software such as an ES.</a:t>
            </a:r>
          </a:p>
          <a:p>
            <a:pPr algn="just"/>
            <a:endParaRPr lang="en-US" dirty="0" smtClean="0">
              <a:solidFill>
                <a:srgbClr val="7030A0"/>
              </a:solidFill>
              <a:latin typeface="Arial" charset="0"/>
            </a:endParaRPr>
          </a:p>
        </p:txBody>
      </p:sp>
      <p:pic>
        <p:nvPicPr>
          <p:cNvPr id="6146" name="Picture 2"/>
          <p:cNvPicPr>
            <a:picLocks noChangeAspect="1" noChangeArrowheads="1"/>
          </p:cNvPicPr>
          <p:nvPr/>
        </p:nvPicPr>
        <p:blipFill>
          <a:blip r:embed="rId3"/>
          <a:srcRect/>
          <a:stretch>
            <a:fillRect/>
          </a:stretch>
        </p:blipFill>
        <p:spPr bwMode="auto">
          <a:xfrm>
            <a:off x="152400" y="838200"/>
            <a:ext cx="8802356"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animEffect transition="in" filter="wipe(left)">
                                      <p:cBhvr>
                                        <p:cTn id="7" dur="500"/>
                                        <p:tgtEl>
                                          <p:spTgt spid="4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knowledge-management-presentation-7-728.jpg"/>
          <p:cNvPicPr>
            <a:picLocks noGrp="1" noChangeAspect="1"/>
          </p:cNvPicPr>
          <p:nvPr>
            <p:ph idx="1"/>
          </p:nvPr>
        </p:nvPicPr>
        <p:blipFill>
          <a:blip r:embed="rId2"/>
          <a:stretch>
            <a:fillRect/>
          </a:stretch>
        </p:blipFill>
        <p:spPr>
          <a:xfrm>
            <a:off x="533400" y="381000"/>
            <a:ext cx="8128000" cy="609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xpert-systems-from-rk-17-728.jpg"/>
          <p:cNvPicPr>
            <a:picLocks noGrp="1" noChangeAspect="1"/>
          </p:cNvPicPr>
          <p:nvPr>
            <p:ph idx="1"/>
          </p:nvPr>
        </p:nvPicPr>
        <p:blipFill>
          <a:blip r:embed="rId2"/>
          <a:stretch>
            <a:fillRect/>
          </a:stretch>
        </p:blipFill>
        <p:spPr>
          <a:xfrm>
            <a:off x="2027830" y="609600"/>
            <a:ext cx="4982570" cy="594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1"/>
          <p:cNvSpPr txBox="1">
            <a:spLocks/>
          </p:cNvSpPr>
          <p:nvPr/>
        </p:nvSpPr>
        <p:spPr>
          <a:xfrm>
            <a:off x="228600" y="76201"/>
            <a:ext cx="8686800" cy="533399"/>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Typical expert systems </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1"/>
            <a:ext cx="8686800" cy="533399"/>
          </a:xfrm>
        </p:spPr>
        <p:txBody>
          <a:bodyPr>
            <a:normAutofit fontScale="90000"/>
          </a:bodyPr>
          <a:lstStyle/>
          <a:p>
            <a:r>
              <a:rPr lang="en-US" dirty="0" smtClean="0"/>
              <a:t>Typical expert systems </a:t>
            </a:r>
            <a:endParaRPr lang="en-US" dirty="0"/>
          </a:p>
        </p:txBody>
      </p:sp>
      <p:sp>
        <p:nvSpPr>
          <p:cNvPr id="3" name="Subtitle 2"/>
          <p:cNvSpPr>
            <a:spLocks noGrp="1"/>
          </p:cNvSpPr>
          <p:nvPr>
            <p:ph type="subTitle" idx="1"/>
          </p:nvPr>
        </p:nvSpPr>
        <p:spPr>
          <a:xfrm>
            <a:off x="228600" y="685800"/>
            <a:ext cx="8763000" cy="6019800"/>
          </a:xfrm>
        </p:spPr>
        <p:txBody>
          <a:bodyPr>
            <a:normAutofit/>
          </a:bodyPr>
          <a:lstStyle/>
          <a:p>
            <a:pPr algn="just">
              <a:buFont typeface="Wingdings" pitchFamily="2" charset="2"/>
              <a:buChar char="Ø"/>
            </a:pPr>
            <a:r>
              <a:rPr lang="en-US" sz="2000" b="1" dirty="0" smtClean="0">
                <a:solidFill>
                  <a:schemeClr val="tx1"/>
                </a:solidFill>
              </a:rPr>
              <a:t>MYCIN was an early </a:t>
            </a:r>
            <a:r>
              <a:rPr lang="en-US" sz="2000" b="1" dirty="0" smtClean="0">
                <a:solidFill>
                  <a:schemeClr val="tx1"/>
                </a:solidFill>
                <a:hlinkClick r:id="rId2" tooltip="Backward chaining"/>
              </a:rPr>
              <a:t>backward chaining</a:t>
            </a:r>
            <a:r>
              <a:rPr lang="en-US" sz="2000" b="1" dirty="0" smtClean="0">
                <a:solidFill>
                  <a:schemeClr val="tx1"/>
                </a:solidFill>
              </a:rPr>
              <a:t> </a:t>
            </a:r>
            <a:r>
              <a:rPr lang="en-US" sz="2000" b="1" dirty="0" smtClean="0">
                <a:solidFill>
                  <a:schemeClr val="tx1"/>
                </a:solidFill>
                <a:hlinkClick r:id="rId3" tooltip="Expert system"/>
              </a:rPr>
              <a:t>expert system</a:t>
            </a:r>
            <a:r>
              <a:rPr lang="en-US" sz="2000" b="1" dirty="0" smtClean="0">
                <a:solidFill>
                  <a:schemeClr val="tx1"/>
                </a:solidFill>
              </a:rPr>
              <a:t> that used </a:t>
            </a:r>
            <a:r>
              <a:rPr lang="en-US" sz="2000" b="1" dirty="0" smtClean="0">
                <a:solidFill>
                  <a:schemeClr val="tx1"/>
                </a:solidFill>
                <a:hlinkClick r:id="rId4" tooltip="Artificial intelligence"/>
              </a:rPr>
              <a:t>artificial intelligence</a:t>
            </a:r>
            <a:r>
              <a:rPr lang="en-US" sz="2000" b="1" dirty="0" smtClean="0">
                <a:solidFill>
                  <a:schemeClr val="tx1"/>
                </a:solidFill>
              </a:rPr>
              <a:t> to identify bacteria causing severe infections. It is used in medical field. </a:t>
            </a:r>
          </a:p>
          <a:p>
            <a:pPr algn="just"/>
            <a:endParaRPr lang="en-US" sz="2800" dirty="0">
              <a:solidFill>
                <a:schemeClr val="tx1"/>
              </a:solidFill>
            </a:endParaRPr>
          </a:p>
        </p:txBody>
      </p:sp>
      <p:pic>
        <p:nvPicPr>
          <p:cNvPr id="4" name="Picture 3" descr="mycin-12-728.jpg"/>
          <p:cNvPicPr>
            <a:picLocks noChangeAspect="1"/>
          </p:cNvPicPr>
          <p:nvPr/>
        </p:nvPicPr>
        <p:blipFill>
          <a:blip r:embed="rId5"/>
          <a:stretch>
            <a:fillRect/>
          </a:stretch>
        </p:blipFill>
        <p:spPr>
          <a:xfrm>
            <a:off x="1447800" y="1600200"/>
            <a:ext cx="6629400" cy="49720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1"/>
            <a:ext cx="8686800" cy="685799"/>
          </a:xfrm>
        </p:spPr>
        <p:txBody>
          <a:bodyPr>
            <a:normAutofit fontScale="90000"/>
          </a:bodyPr>
          <a:lstStyle/>
          <a:p>
            <a:r>
              <a:rPr lang="en-US" dirty="0" smtClean="0"/>
              <a:t>DART</a:t>
            </a:r>
            <a:endParaRPr lang="en-US" dirty="0"/>
          </a:p>
        </p:txBody>
      </p:sp>
      <p:sp>
        <p:nvSpPr>
          <p:cNvPr id="3" name="Subtitle 2"/>
          <p:cNvSpPr>
            <a:spLocks noGrp="1"/>
          </p:cNvSpPr>
          <p:nvPr>
            <p:ph type="subTitle" idx="1"/>
          </p:nvPr>
        </p:nvSpPr>
        <p:spPr>
          <a:xfrm>
            <a:off x="228600" y="838200"/>
            <a:ext cx="8763000" cy="5867400"/>
          </a:xfrm>
        </p:spPr>
        <p:txBody>
          <a:bodyPr>
            <a:normAutofit/>
          </a:bodyPr>
          <a:lstStyle/>
          <a:p>
            <a:pPr algn="just"/>
            <a:r>
              <a:rPr lang="en-US" sz="2400" b="1" dirty="0" smtClean="0">
                <a:solidFill>
                  <a:schemeClr val="tx1"/>
                </a:solidFill>
              </a:rPr>
              <a:t>DART: Expert systems for automated computer fault diagnosis.</a:t>
            </a:r>
          </a:p>
          <a:p>
            <a:pPr algn="just"/>
            <a:endParaRPr lang="en-US" sz="2400" dirty="0" smtClean="0">
              <a:solidFill>
                <a:schemeClr val="tx1"/>
              </a:solidFill>
            </a:endParaRPr>
          </a:p>
          <a:p>
            <a:pPr algn="just">
              <a:buFont typeface="Wingdings" pitchFamily="2" charset="2"/>
              <a:buChar char="Ø"/>
            </a:pPr>
            <a:r>
              <a:rPr lang="en-US" sz="2400" dirty="0" smtClean="0">
                <a:solidFill>
                  <a:schemeClr val="tx1"/>
                </a:solidFill>
              </a:rPr>
              <a:t>The </a:t>
            </a:r>
            <a:r>
              <a:rPr lang="en-US" sz="2400" dirty="0" smtClean="0">
                <a:solidFill>
                  <a:srgbClr val="0000FF"/>
                </a:solidFill>
              </a:rPr>
              <a:t>Dynamic Analysis and Replanning Tool</a:t>
            </a:r>
            <a:r>
              <a:rPr lang="en-US" sz="2400" dirty="0" smtClean="0">
                <a:solidFill>
                  <a:schemeClr val="tx1"/>
                </a:solidFill>
              </a:rPr>
              <a:t>, explores the application of artificial intelligence techniques to the diagnosis of computer faults. It assists a technician in finding the faults in a computer system. (hardware and software).</a:t>
            </a:r>
          </a:p>
          <a:p>
            <a:pPr algn="just"/>
            <a:endParaRPr lang="en-US" sz="2400" dirty="0" smtClean="0">
              <a:solidFill>
                <a:schemeClr val="tx1"/>
              </a:solidFill>
            </a:endParaRPr>
          </a:p>
          <a:p>
            <a:pPr algn="just" fontAlgn="base">
              <a:buFont typeface="Wingdings" pitchFamily="2" charset="2"/>
              <a:buChar char="Ø"/>
            </a:pPr>
            <a:r>
              <a:rPr lang="en-US" sz="2400" dirty="0" smtClean="0">
                <a:solidFill>
                  <a:schemeClr val="tx1"/>
                </a:solidFill>
              </a:rPr>
              <a:t>DART uses a device-independent language for describing devices and device-independent inference procedure for diagnosis.</a:t>
            </a:r>
          </a:p>
          <a:p>
            <a:pPr algn="just" fontAlgn="base"/>
            <a:endParaRPr lang="en-US" sz="2400" dirty="0" smtClean="0">
              <a:solidFill>
                <a:schemeClr val="tx1"/>
              </a:solidFill>
            </a:endParaRPr>
          </a:p>
          <a:p>
            <a:pPr algn="just" fontAlgn="base">
              <a:buFont typeface="Wingdings" pitchFamily="2" charset="2"/>
              <a:buChar char="Ø"/>
            </a:pPr>
            <a:r>
              <a:rPr lang="en-US" sz="2400" dirty="0" smtClean="0">
                <a:solidFill>
                  <a:schemeClr val="tx1"/>
                </a:solidFill>
              </a:rPr>
              <a:t>The primary goal of the DART Project is to develop programs that capture the special design knowledge and diagnostic abilities of these experts and to make them available to field engineers.</a:t>
            </a:r>
          </a:p>
          <a:p>
            <a:pPr algn="just"/>
            <a:endParaRPr lang="en-US" sz="24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914400"/>
          </a:xfrm>
        </p:spPr>
        <p:style>
          <a:lnRef idx="2">
            <a:schemeClr val="dk1"/>
          </a:lnRef>
          <a:fillRef idx="1">
            <a:schemeClr val="lt1"/>
          </a:fillRef>
          <a:effectRef idx="0">
            <a:schemeClr val="dk1"/>
          </a:effectRef>
          <a:fontRef idx="minor">
            <a:schemeClr val="dk1"/>
          </a:fontRef>
        </p:style>
        <p:txBody>
          <a:bodyPr>
            <a:normAutofit/>
          </a:bodyPr>
          <a:lstStyle/>
          <a:p>
            <a:r>
              <a:rPr lang="en-US" dirty="0" smtClean="0"/>
              <a:t>Motivation &amp; Objectives</a:t>
            </a:r>
            <a:endParaRPr lang="en-US" dirty="0"/>
          </a:p>
        </p:txBody>
      </p:sp>
      <p:sp>
        <p:nvSpPr>
          <p:cNvPr id="3" name="Content Placeholder 2"/>
          <p:cNvSpPr>
            <a:spLocks noGrp="1"/>
          </p:cNvSpPr>
          <p:nvPr>
            <p:ph idx="1"/>
          </p:nvPr>
        </p:nvSpPr>
        <p:spPr>
          <a:xfrm>
            <a:off x="0" y="1447800"/>
            <a:ext cx="9144000" cy="4419600"/>
          </a:xfrm>
        </p:spPr>
        <p:txBody>
          <a:bodyPr/>
          <a:lstStyle/>
          <a:p>
            <a:r>
              <a:rPr lang="en-US" dirty="0" smtClean="0"/>
              <a:t>Utilization of computers to deal with knowledge</a:t>
            </a:r>
          </a:p>
          <a:p>
            <a:r>
              <a:rPr lang="en-US" dirty="0" smtClean="0"/>
              <a:t>Quantity of knowledge increases rapidly</a:t>
            </a:r>
          </a:p>
          <a:p>
            <a:r>
              <a:rPr lang="en-US" dirty="0" smtClean="0"/>
              <a:t>Knowledge might get lost if not captures</a:t>
            </a:r>
          </a:p>
          <a:p>
            <a:r>
              <a:rPr lang="en-US" dirty="0" smtClean="0"/>
              <a:t>Computers have special requirements for dealing with knowledge</a:t>
            </a:r>
          </a:p>
          <a:p>
            <a:r>
              <a:rPr lang="en-US" dirty="0" smtClean="0"/>
              <a:t>Some knowledge related tasks can be solved better by computers than by humans</a:t>
            </a:r>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563562"/>
          </a:xfrm>
        </p:spPr>
        <p:txBody>
          <a:bodyPr>
            <a:normAutofit fontScale="90000"/>
          </a:bodyPr>
          <a:lstStyle/>
          <a:p>
            <a:r>
              <a:rPr lang="en-US" dirty="0" smtClean="0"/>
              <a:t>XCON</a:t>
            </a:r>
            <a:endParaRPr lang="en-US" dirty="0"/>
          </a:p>
        </p:txBody>
      </p:sp>
      <p:sp>
        <p:nvSpPr>
          <p:cNvPr id="3" name="Content Placeholder 2"/>
          <p:cNvSpPr>
            <a:spLocks noGrp="1"/>
          </p:cNvSpPr>
          <p:nvPr>
            <p:ph idx="1"/>
          </p:nvPr>
        </p:nvSpPr>
        <p:spPr>
          <a:xfrm>
            <a:off x="0" y="609600"/>
            <a:ext cx="9144000" cy="6248400"/>
          </a:xfrm>
        </p:spPr>
        <p:txBody>
          <a:bodyPr>
            <a:normAutofit/>
          </a:bodyPr>
          <a:lstStyle/>
          <a:p>
            <a:pPr algn="just"/>
            <a:r>
              <a:rPr lang="en-US" sz="2400" dirty="0" smtClean="0"/>
              <a:t>XCON – (eXpert CONfigure) is a type of computer program used by VAX – ("</a:t>
            </a:r>
            <a:r>
              <a:rPr lang="en-US" sz="2400" i="1" dirty="0" smtClean="0"/>
              <a:t>virtual address extension</a:t>
            </a:r>
            <a:r>
              <a:rPr lang="en-US" sz="2400" dirty="0" smtClean="0"/>
              <a:t>") or (logical address) Computers for selecting various components based on customers requirements.</a:t>
            </a:r>
            <a:endParaRPr lang="en-US" sz="2400" dirty="0"/>
          </a:p>
        </p:txBody>
      </p:sp>
      <p:pic>
        <p:nvPicPr>
          <p:cNvPr id="4" name="Picture 3" descr="VAX_Console.jpg"/>
          <p:cNvPicPr>
            <a:picLocks noChangeAspect="1"/>
          </p:cNvPicPr>
          <p:nvPr/>
        </p:nvPicPr>
        <p:blipFill>
          <a:blip r:embed="rId2"/>
          <a:stretch>
            <a:fillRect/>
          </a:stretch>
        </p:blipFill>
        <p:spPr>
          <a:xfrm>
            <a:off x="1524000" y="1981200"/>
            <a:ext cx="619760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686800" cy="685799"/>
          </a:xfrm>
        </p:spPr>
        <p:txBody>
          <a:bodyPr>
            <a:normAutofit fontScale="90000"/>
          </a:bodyPr>
          <a:lstStyle/>
          <a:p>
            <a:r>
              <a:rPr lang="en-US" dirty="0" smtClean="0"/>
              <a:t>Expert System Shells</a:t>
            </a:r>
            <a:endParaRPr lang="en-US" dirty="0"/>
          </a:p>
        </p:txBody>
      </p:sp>
      <p:sp>
        <p:nvSpPr>
          <p:cNvPr id="3" name="Subtitle 2"/>
          <p:cNvSpPr>
            <a:spLocks noGrp="1"/>
          </p:cNvSpPr>
          <p:nvPr>
            <p:ph type="subTitle" idx="1"/>
          </p:nvPr>
        </p:nvSpPr>
        <p:spPr>
          <a:xfrm>
            <a:off x="228600" y="381000"/>
            <a:ext cx="8763000" cy="6324600"/>
          </a:xfrm>
        </p:spPr>
        <p:txBody>
          <a:bodyPr/>
          <a:lstStyle/>
          <a:p>
            <a:pPr algn="just">
              <a:buFont typeface="Wingdings" pitchFamily="2" charset="2"/>
              <a:buChar char="Ø"/>
            </a:pPr>
            <a:r>
              <a:rPr lang="en-US" sz="2400" b="1" dirty="0" smtClean="0">
                <a:solidFill>
                  <a:schemeClr val="tx1"/>
                </a:solidFill>
              </a:rPr>
              <a:t>Shells</a:t>
            </a:r>
            <a:r>
              <a:rPr lang="en-US" sz="2400" dirty="0" smtClean="0">
                <a:solidFill>
                  <a:schemeClr val="tx1"/>
                </a:solidFill>
              </a:rPr>
              <a:t> − A shell is nothing but an expert system without knowledge base. </a:t>
            </a:r>
          </a:p>
          <a:p>
            <a:pPr algn="just"/>
            <a:endParaRPr lang="en-US" sz="2400" dirty="0" smtClean="0">
              <a:solidFill>
                <a:schemeClr val="tx1"/>
              </a:solidFill>
            </a:endParaRPr>
          </a:p>
          <a:p>
            <a:pPr algn="just">
              <a:buFont typeface="Wingdings" pitchFamily="2" charset="2"/>
              <a:buChar char="Ø"/>
            </a:pPr>
            <a:r>
              <a:rPr lang="en-US" sz="2400" dirty="0" smtClean="0">
                <a:solidFill>
                  <a:schemeClr val="tx1"/>
                </a:solidFill>
              </a:rPr>
              <a:t>A shell provides the developers with knowledge acquisition, inference engine, user interface, and explanation facility. </a:t>
            </a:r>
          </a:p>
          <a:p>
            <a:pPr algn="just"/>
            <a:endParaRPr lang="en-US" sz="2400" dirty="0" smtClean="0">
              <a:solidFill>
                <a:schemeClr val="tx1"/>
              </a:solidFill>
            </a:endParaRPr>
          </a:p>
          <a:p>
            <a:pPr algn="just">
              <a:buFont typeface="Wingdings" pitchFamily="2" charset="2"/>
              <a:buChar char="Ø"/>
            </a:pPr>
            <a:r>
              <a:rPr lang="en-US" sz="2400" dirty="0" smtClean="0">
                <a:solidFill>
                  <a:schemeClr val="tx1"/>
                </a:solidFill>
              </a:rPr>
              <a:t>A shell is a piece of software which contains the user interface, a format for declarative knowledge in the knowledge base, and an inference engine.</a:t>
            </a:r>
          </a:p>
          <a:p>
            <a:pPr algn="just"/>
            <a:endParaRPr lang="en-US" sz="2400" dirty="0" smtClean="0">
              <a:solidFill>
                <a:schemeClr val="tx1"/>
              </a:solidFill>
            </a:endParaRPr>
          </a:p>
          <a:p>
            <a:pPr algn="just">
              <a:buFont typeface="Wingdings" pitchFamily="2" charset="2"/>
              <a:buChar char="Ø"/>
            </a:pPr>
            <a:r>
              <a:rPr lang="en-US" sz="2400" dirty="0" smtClean="0">
                <a:solidFill>
                  <a:schemeClr val="tx1"/>
                </a:solidFill>
              </a:rPr>
              <a:t>Many expert systems are built with products called expert system shells. </a:t>
            </a:r>
          </a:p>
          <a:p>
            <a:pPr algn="just"/>
            <a:endParaRPr lang="en-US" sz="2400" dirty="0" smtClean="0">
              <a:solidFill>
                <a:schemeClr val="tx1"/>
              </a:solidFill>
            </a:endParaRPr>
          </a:p>
          <a:p>
            <a:pPr algn="just">
              <a:buFont typeface="Wingdings" pitchFamily="2" charset="2"/>
              <a:buChar char="Ø"/>
            </a:pPr>
            <a:r>
              <a:rPr lang="en-US" sz="2400" dirty="0" smtClean="0">
                <a:solidFill>
                  <a:schemeClr val="tx1"/>
                </a:solidFill>
              </a:rPr>
              <a:t>The knowledge and system engineers uses  these  shells  in  making  expert  systems.</a:t>
            </a:r>
          </a:p>
          <a:p>
            <a:pPr algn="just">
              <a:buFont typeface="Wingdings" pitchFamily="2" charset="2"/>
              <a:buChar char="Ø"/>
            </a:pPr>
            <a:endParaRPr lang="en-US" sz="2800" dirty="0" smtClean="0">
              <a:solidFill>
                <a:schemeClr val="tx1"/>
              </a:solidFill>
            </a:endParaRPr>
          </a:p>
          <a:p>
            <a:pPr algn="just">
              <a:buFont typeface="Wingdings" pitchFamily="2" charset="2"/>
              <a:buChar char="Ø"/>
            </a:pPr>
            <a:endParaRPr lang="en-US" sz="2800" dirty="0" smtClean="0">
              <a:solidFill>
                <a:schemeClr val="tx1"/>
              </a:solidFill>
            </a:endParaRP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srcRect/>
          <a:stretch>
            <a:fillRect/>
          </a:stretch>
        </p:blipFill>
        <p:spPr bwMode="auto">
          <a:xfrm>
            <a:off x="228600" y="1066800"/>
            <a:ext cx="8652372"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57200" y="685800"/>
            <a:ext cx="8229600" cy="5257800"/>
          </a:xfrm>
        </p:spPr>
        <p:txBody>
          <a:bodyPr>
            <a:normAutofit fontScale="92500" lnSpcReduction="20000"/>
          </a:bodyPr>
          <a:lstStyle/>
          <a:p>
            <a:pPr eaLnBrk="1" hangingPunct="1"/>
            <a:endParaRPr lang="en-US" b="1" dirty="0" smtClean="0"/>
          </a:p>
          <a:p>
            <a:pPr eaLnBrk="1" hangingPunct="1"/>
            <a:endParaRPr lang="en-US" b="1" dirty="0" smtClean="0"/>
          </a:p>
          <a:p>
            <a:pPr eaLnBrk="1" hangingPunct="1"/>
            <a:r>
              <a:rPr lang="en-US" b="1" dirty="0" smtClean="0"/>
              <a:t>Knowledge engineer : </a:t>
            </a:r>
            <a:r>
              <a:rPr lang="en-US" dirty="0" smtClean="0"/>
              <a:t>uses the shell to build a system for a particular problem domain.</a:t>
            </a:r>
          </a:p>
          <a:p>
            <a:pPr eaLnBrk="1" hangingPunct="1"/>
            <a:endParaRPr lang="en-US" b="1" dirty="0" smtClean="0"/>
          </a:p>
          <a:p>
            <a:pPr eaLnBrk="1" hangingPunct="1"/>
            <a:r>
              <a:rPr lang="en-US" b="1" dirty="0" smtClean="0"/>
              <a:t>System engineer : </a:t>
            </a:r>
            <a:r>
              <a:rPr lang="en-US" dirty="0" smtClean="0"/>
              <a:t>builds  the user interface, designs  the declarative format of the knowledge base, and implements the inference engine.</a:t>
            </a:r>
          </a:p>
          <a:p>
            <a:pPr eaLnBrk="1" hangingPunct="1"/>
            <a:endParaRPr lang="en-US" dirty="0" smtClean="0"/>
          </a:p>
          <a:p>
            <a:pPr eaLnBrk="1" hangingPunct="1">
              <a:buFont typeface="Wingdings 2" pitchFamily="18" charset="2"/>
              <a:buNone/>
            </a:pPr>
            <a:r>
              <a:rPr lang="en-US" dirty="0" smtClean="0"/>
              <a:t>    Depending on the size of the system, the knowledge engineer  and  the  system  engineer  might  be  the  same  person.</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381000"/>
            <a:ext cx="8991600" cy="895350"/>
          </a:xfrm>
        </p:spPr>
        <p:txBody>
          <a:bodyPr>
            <a:normAutofit fontScale="90000"/>
          </a:bodyPr>
          <a:lstStyle/>
          <a:p>
            <a:r>
              <a:rPr lang="en-US" dirty="0" smtClean="0"/>
              <a:t>Outcome of Human Expert Behaviors in ES</a:t>
            </a:r>
          </a:p>
        </p:txBody>
      </p:sp>
      <p:sp>
        <p:nvSpPr>
          <p:cNvPr id="10243" name="Content Placeholder 2"/>
          <p:cNvSpPr>
            <a:spLocks noGrp="1"/>
          </p:cNvSpPr>
          <p:nvPr>
            <p:ph idx="1"/>
          </p:nvPr>
        </p:nvSpPr>
        <p:spPr>
          <a:xfrm>
            <a:off x="685800" y="1981200"/>
            <a:ext cx="7391400" cy="4084638"/>
          </a:xfrm>
        </p:spPr>
        <p:txBody>
          <a:bodyPr>
            <a:normAutofit fontScale="92500" lnSpcReduction="10000"/>
          </a:bodyPr>
          <a:lstStyle/>
          <a:p>
            <a:pPr>
              <a:buSzPct val="70000"/>
            </a:pPr>
            <a:r>
              <a:rPr lang="en-US" smtClean="0"/>
              <a:t>Recognize and formulate the problem</a:t>
            </a:r>
          </a:p>
          <a:p>
            <a:pPr>
              <a:buSzPct val="70000"/>
            </a:pPr>
            <a:r>
              <a:rPr lang="en-US" smtClean="0"/>
              <a:t>Solve problems quickly and properly</a:t>
            </a:r>
          </a:p>
          <a:p>
            <a:pPr>
              <a:buSzPct val="70000"/>
            </a:pPr>
            <a:r>
              <a:rPr lang="en-US" smtClean="0"/>
              <a:t>Explain the solution</a:t>
            </a:r>
          </a:p>
          <a:p>
            <a:pPr>
              <a:buSzPct val="70000"/>
            </a:pPr>
            <a:r>
              <a:rPr lang="en-US" smtClean="0"/>
              <a:t>Learn from experience</a:t>
            </a:r>
          </a:p>
          <a:p>
            <a:pPr>
              <a:buSzPct val="70000"/>
            </a:pPr>
            <a:r>
              <a:rPr lang="en-US" smtClean="0"/>
              <a:t>Restructure knowledge</a:t>
            </a:r>
          </a:p>
          <a:p>
            <a:pPr>
              <a:buSzPct val="70000"/>
            </a:pPr>
            <a:r>
              <a:rPr lang="en-US" smtClean="0"/>
              <a:t>Break rules</a:t>
            </a:r>
          </a:p>
          <a:p>
            <a:pPr>
              <a:buSzPct val="70000"/>
            </a:pPr>
            <a:r>
              <a:rPr lang="en-US" smtClean="0"/>
              <a:t>Determine relevance </a:t>
            </a:r>
          </a:p>
          <a:p>
            <a:pPr>
              <a:buSzPct val="70000"/>
            </a:pPr>
            <a:r>
              <a:rPr lang="en-US" smtClean="0"/>
              <a:t>Degrade gracefully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228600"/>
            <a:ext cx="7848600" cy="704850"/>
          </a:xfrm>
        </p:spPr>
        <p:style>
          <a:lnRef idx="2">
            <a:schemeClr val="dk1"/>
          </a:lnRef>
          <a:fillRef idx="1">
            <a:schemeClr val="lt1"/>
          </a:fillRef>
          <a:effectRef idx="0">
            <a:schemeClr val="dk1"/>
          </a:effectRef>
          <a:fontRef idx="minor">
            <a:schemeClr val="dk1"/>
          </a:fontRef>
        </p:style>
        <p:txBody>
          <a:bodyPr>
            <a:normAutofit fontScale="90000"/>
          </a:bodyPr>
          <a:lstStyle/>
          <a:p>
            <a:pPr eaLnBrk="1" hangingPunct="1"/>
            <a:r>
              <a:rPr lang="en-US" dirty="0" smtClean="0"/>
              <a:t>INTRODUCTION</a:t>
            </a:r>
          </a:p>
        </p:txBody>
      </p:sp>
      <p:sp>
        <p:nvSpPr>
          <p:cNvPr id="7171" name="Content Placeholder 2"/>
          <p:cNvSpPr>
            <a:spLocks noGrp="1"/>
          </p:cNvSpPr>
          <p:nvPr>
            <p:ph idx="1"/>
          </p:nvPr>
        </p:nvSpPr>
        <p:spPr>
          <a:xfrm>
            <a:off x="228600" y="1295400"/>
            <a:ext cx="8458200" cy="5334000"/>
          </a:xfrm>
        </p:spPr>
        <p:txBody>
          <a:bodyPr>
            <a:normAutofit fontScale="92500" lnSpcReduction="20000"/>
          </a:bodyPr>
          <a:lstStyle/>
          <a:p>
            <a:pPr eaLnBrk="1" hangingPunct="1">
              <a:buFont typeface="Wingdings 2" pitchFamily="18" charset="2"/>
              <a:buNone/>
            </a:pPr>
            <a:r>
              <a:rPr lang="en-US" dirty="0" smtClean="0"/>
              <a:t>    Expert systems are computer applications which embody some non-algorithmic expertise for solving certain types of problems. </a:t>
            </a:r>
          </a:p>
          <a:p>
            <a:pPr eaLnBrk="1" hangingPunct="1">
              <a:buFont typeface="Wingdings 2" pitchFamily="18" charset="2"/>
              <a:buNone/>
            </a:pPr>
            <a:r>
              <a:rPr lang="en-US" dirty="0" smtClean="0"/>
              <a:t>For example :</a:t>
            </a:r>
          </a:p>
          <a:p>
            <a:pPr eaLnBrk="1" hangingPunct="1"/>
            <a:r>
              <a:rPr lang="en-US" dirty="0" smtClean="0"/>
              <a:t>Diagnostic applications</a:t>
            </a:r>
          </a:p>
          <a:p>
            <a:pPr eaLnBrk="1" hangingPunct="1"/>
            <a:r>
              <a:rPr lang="en-US" dirty="0" smtClean="0"/>
              <a:t>Play chess</a:t>
            </a:r>
          </a:p>
          <a:p>
            <a:pPr eaLnBrk="1" hangingPunct="1"/>
            <a:r>
              <a:rPr lang="en-US" dirty="0" smtClean="0"/>
              <a:t>Financial planning decisions</a:t>
            </a:r>
          </a:p>
          <a:p>
            <a:pPr eaLnBrk="1" hangingPunct="1"/>
            <a:r>
              <a:rPr lang="en-US" dirty="0" smtClean="0"/>
              <a:t>Configure computers</a:t>
            </a:r>
          </a:p>
          <a:p>
            <a:pPr eaLnBrk="1" hangingPunct="1"/>
            <a:r>
              <a:rPr lang="en-US" dirty="0" smtClean="0"/>
              <a:t>Monitor real time systems</a:t>
            </a:r>
          </a:p>
          <a:p>
            <a:pPr eaLnBrk="1" hangingPunct="1"/>
            <a:r>
              <a:rPr lang="en-US" dirty="0" smtClean="0"/>
              <a:t>Underwrite insurance policies</a:t>
            </a:r>
          </a:p>
          <a:p>
            <a:pPr eaLnBrk="1" hangingPunct="1"/>
            <a:r>
              <a:rPr lang="en-US" dirty="0" smtClean="0"/>
              <a:t>Perform many  services  which  previously  required  human  expertise.</a:t>
            </a:r>
          </a:p>
          <a:p>
            <a:pPr eaLnBrk="1" hangingPunct="1"/>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endral-3-638.jpg"/>
          <p:cNvPicPr>
            <a:picLocks noGrp="1" noChangeAspect="1"/>
          </p:cNvPicPr>
          <p:nvPr>
            <p:ph idx="1"/>
          </p:nvPr>
        </p:nvPicPr>
        <p:blipFill>
          <a:blip r:embed="rId2"/>
          <a:stretch>
            <a:fillRect/>
          </a:stretch>
        </p:blipFill>
        <p:spPr>
          <a:xfrm>
            <a:off x="381000" y="304800"/>
            <a:ext cx="8018022" cy="60198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381000"/>
            <a:ext cx="8229600" cy="838200"/>
          </a:xfrm>
        </p:spPr>
        <p:txBody>
          <a:bodyPr/>
          <a:lstStyle/>
          <a:p>
            <a:pPr eaLnBrk="1" hangingPunct="1"/>
            <a:r>
              <a:rPr lang="en-US" b="1" dirty="0" smtClean="0"/>
              <a:t>What  is  Expert  System ?</a:t>
            </a:r>
            <a:endParaRPr lang="en-US" dirty="0" smtClean="0"/>
          </a:p>
        </p:txBody>
      </p:sp>
      <p:sp>
        <p:nvSpPr>
          <p:cNvPr id="6147" name="Content Placeholder 2"/>
          <p:cNvSpPr>
            <a:spLocks noGrp="1"/>
          </p:cNvSpPr>
          <p:nvPr>
            <p:ph idx="1"/>
          </p:nvPr>
        </p:nvSpPr>
        <p:spPr>
          <a:xfrm>
            <a:off x="0" y="1447800"/>
            <a:ext cx="8915400" cy="4876800"/>
          </a:xfrm>
        </p:spPr>
        <p:txBody>
          <a:bodyPr>
            <a:normAutofit lnSpcReduction="10000"/>
          </a:bodyPr>
          <a:lstStyle/>
          <a:p>
            <a:pPr algn="just" eaLnBrk="1" hangingPunct="1"/>
            <a:r>
              <a:rPr lang="en-US" b="1" dirty="0" smtClean="0">
                <a:solidFill>
                  <a:srgbClr val="7030A0"/>
                </a:solidFill>
              </a:rPr>
              <a:t>An expert system, is an interactive computer-based decision tool that uses both facts and heuristics to solve difficult decision making problems, based on knowledge acquired from an expert.</a:t>
            </a:r>
          </a:p>
          <a:p>
            <a:pPr eaLnBrk="1" hangingPunct="1"/>
            <a:r>
              <a:rPr lang="en-US" dirty="0" smtClean="0"/>
              <a:t>Inference engine  +   Knowledge  =  Expert system	        ( Algorithm  +  Data structures    = Program in traditional computer )</a:t>
            </a:r>
          </a:p>
          <a:p>
            <a:pPr eaLnBrk="1" hangingPunct="1"/>
            <a:r>
              <a:rPr lang="en-US" dirty="0" smtClean="0"/>
              <a:t>First expert system, called DENDRAL, was developed in the early 65's  at Stanford University.</a:t>
            </a:r>
          </a:p>
          <a:p>
            <a:pPr eaLnBrk="1" hangingPunct="1">
              <a:buFont typeface="Wingdings 2" pitchFamily="18" charset="2"/>
              <a:buNone/>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expert-system-34-638.jpg"/>
          <p:cNvPicPr>
            <a:picLocks noGrp="1" noChangeAspect="1"/>
          </p:cNvPicPr>
          <p:nvPr>
            <p:ph idx="1"/>
          </p:nvPr>
        </p:nvPicPr>
        <p:blipFill>
          <a:blip r:embed="rId2"/>
          <a:stretch>
            <a:fillRect/>
          </a:stretch>
        </p:blipFill>
        <p:spPr>
          <a:xfrm>
            <a:off x="457200" y="457200"/>
            <a:ext cx="7815034" cy="58674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685800" y="152400"/>
            <a:ext cx="7620000" cy="64964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361514" y="152400"/>
            <a:ext cx="8172886" cy="662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38200" y="381000"/>
            <a:ext cx="7391400" cy="1066800"/>
          </a:xfrm>
        </p:spPr>
        <p:txBody>
          <a:bodyPr>
            <a:normAutofit fontScale="90000"/>
          </a:bodyPr>
          <a:lstStyle/>
          <a:p>
            <a:pPr algn="ctr" eaLnBrk="1" hangingPunct="1"/>
            <a:r>
              <a:rPr lang="en-US" sz="4000" b="1" smtClean="0"/>
              <a:t>Roles  of  Individuals  who  interact  with  the  system</a:t>
            </a:r>
            <a:endParaRPr lang="en-US" sz="4000" smtClean="0"/>
          </a:p>
        </p:txBody>
      </p:sp>
      <p:sp>
        <p:nvSpPr>
          <p:cNvPr id="17411" name="Content Placeholder 2"/>
          <p:cNvSpPr>
            <a:spLocks noGrp="1"/>
          </p:cNvSpPr>
          <p:nvPr>
            <p:ph idx="1"/>
          </p:nvPr>
        </p:nvSpPr>
        <p:spPr>
          <a:xfrm>
            <a:off x="457200" y="1524000"/>
            <a:ext cx="8229600" cy="5181600"/>
          </a:xfrm>
        </p:spPr>
        <p:txBody>
          <a:bodyPr>
            <a:normAutofit fontScale="85000" lnSpcReduction="20000"/>
          </a:bodyPr>
          <a:lstStyle/>
          <a:p>
            <a:pPr eaLnBrk="1" hangingPunct="1"/>
            <a:r>
              <a:rPr lang="en-US" b="1" dirty="0" smtClean="0"/>
              <a:t>Domain expert : </a:t>
            </a:r>
            <a:r>
              <a:rPr lang="en-US" dirty="0" smtClean="0"/>
              <a:t>The individuals who currently are experts in solving  the  problems;  here  the  system  is  intended  to  solve.</a:t>
            </a:r>
          </a:p>
          <a:p>
            <a:pPr eaLnBrk="1" hangingPunct="1"/>
            <a:r>
              <a:rPr lang="en-US" b="1" dirty="0" smtClean="0"/>
              <a:t>Knowledge engineer : </a:t>
            </a:r>
            <a:r>
              <a:rPr lang="en-US" dirty="0" smtClean="0"/>
              <a:t>The  individual  who  encodes  the  expert's knowledge  in  a  declarative form that can be used by the expert system.</a:t>
            </a:r>
          </a:p>
          <a:p>
            <a:pPr eaLnBrk="1" hangingPunct="1"/>
            <a:r>
              <a:rPr lang="en-US" b="1" dirty="0" smtClean="0"/>
              <a:t>User : </a:t>
            </a:r>
            <a:r>
              <a:rPr lang="en-US" dirty="0" smtClean="0"/>
              <a:t>The individual who will be consulting with the system to get  advice  which  would  have been  provided  by  the  expert.</a:t>
            </a:r>
            <a:r>
              <a:rPr lang="en-US" b="1" dirty="0" smtClean="0"/>
              <a:t> </a:t>
            </a:r>
          </a:p>
          <a:p>
            <a:pPr eaLnBrk="1" hangingPunct="1"/>
            <a:r>
              <a:rPr lang="en-US" b="1" dirty="0" smtClean="0"/>
              <a:t>System engineer : </a:t>
            </a:r>
            <a:r>
              <a:rPr lang="en-US" dirty="0" smtClean="0"/>
              <a:t>builds  the user interface, designs  the declarative format of the knowledge base, and implements the inference engine.</a:t>
            </a:r>
          </a:p>
          <a:p>
            <a:pPr eaLnBrk="1" hangingPunct="1">
              <a:buFont typeface="Wingdings 2" pitchFamily="18" charset="2"/>
              <a:buNone/>
            </a:pPr>
            <a:r>
              <a:rPr lang="en-US" dirty="0" smtClean="0"/>
              <a:t> </a:t>
            </a:r>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TotalTime>
  <Words>543</Words>
  <Application>Microsoft Office PowerPoint</Application>
  <PresentationFormat>On-screen Show (4:3)</PresentationFormat>
  <Paragraphs>111</Paragraphs>
  <Slides>24</Slides>
  <Notes>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Topic: Expert Systems</vt:lpstr>
      <vt:lpstr>Motivation &amp; Objectives</vt:lpstr>
      <vt:lpstr>INTRODUCTION</vt:lpstr>
      <vt:lpstr>Slide 4</vt:lpstr>
      <vt:lpstr>What  is  Expert  System ?</vt:lpstr>
      <vt:lpstr>Slide 6</vt:lpstr>
      <vt:lpstr>Slide 7</vt:lpstr>
      <vt:lpstr>Slide 8</vt:lpstr>
      <vt:lpstr>Roles  of  Individuals  who  interact  with  the  system</vt:lpstr>
      <vt:lpstr>Three Major ES Components</vt:lpstr>
      <vt:lpstr>Components  and  Interfaces</vt:lpstr>
      <vt:lpstr>Expert  System  Benefits</vt:lpstr>
      <vt:lpstr>Expert System Limitations</vt:lpstr>
      <vt:lpstr>Applications of Expert System</vt:lpstr>
      <vt:lpstr>Knowledge Acquisition</vt:lpstr>
      <vt:lpstr>Slide 16</vt:lpstr>
      <vt:lpstr>Slide 17</vt:lpstr>
      <vt:lpstr>Typical expert systems </vt:lpstr>
      <vt:lpstr>DART</vt:lpstr>
      <vt:lpstr>XCON</vt:lpstr>
      <vt:lpstr>Expert System Shells</vt:lpstr>
      <vt:lpstr>Slide 22</vt:lpstr>
      <vt:lpstr>Slide 23</vt:lpstr>
      <vt:lpstr>Outcome of Human Expert Behaviors in 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CSE</dc:creator>
  <cp:lastModifiedBy>JCT</cp:lastModifiedBy>
  <cp:revision>58</cp:revision>
  <dcterms:created xsi:type="dcterms:W3CDTF">2006-08-16T00:00:00Z</dcterms:created>
  <dcterms:modified xsi:type="dcterms:W3CDTF">2019-11-12T05:03:45Z</dcterms:modified>
</cp:coreProperties>
</file>