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7EBCC-36F5-4E17-A3FD-4899ADEFD9CF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09B37-4AEC-4C39-86E7-F00D846CAE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29057" indent="-280406" defTabSz="912879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1626" indent="-224325" defTabSz="912879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0276" indent="-224325" defTabSz="912879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18927" indent="-224325" defTabSz="912879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08281CE-74AB-4C5B-BA36-14F631893278}" type="slidenum">
              <a:rPr lang="en-US" altLang="en-US" sz="1200"/>
              <a:pPr/>
              <a:t>1</a:t>
            </a:fld>
            <a:endParaRPr lang="en-US" altLang="en-US" sz="1200" dirty="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50" indent="-280827"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09" indent="-224662"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31" indent="-224662"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1955" indent="-224662"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278" indent="-224662" defTabSz="9142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02" indent="-224662" defTabSz="9142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69926" indent="-224662" defTabSz="9142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248" indent="-224662" defTabSz="9142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33648DA-533A-4CF4-BE6A-7CC0C8DD9180}" type="slidenum">
              <a:rPr lang="en-US" altLang="en-US" sz="1300">
                <a:latin typeface="Times New Roman" panose="02020603050405020304" pitchFamily="18" charset="0"/>
              </a:rPr>
              <a:pPr/>
              <a:t>11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50" indent="-280827"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09" indent="-224662"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31" indent="-224662"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1955" indent="-224662"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278" indent="-224662" defTabSz="9142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02" indent="-224662" defTabSz="9142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69926" indent="-224662" defTabSz="9142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248" indent="-224662" defTabSz="9142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33648DA-533A-4CF4-BE6A-7CC0C8DD9180}" type="slidenum">
              <a:rPr lang="en-US" altLang="en-US" sz="1300">
                <a:latin typeface="Times New Roman" panose="02020603050405020304" pitchFamily="18" charset="0"/>
              </a:rPr>
              <a:pPr/>
              <a:t>12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50" indent="-280827"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09" indent="-224662"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31" indent="-224662"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1955" indent="-224662"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278" indent="-224662" defTabSz="9142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02" indent="-224662" defTabSz="9142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69926" indent="-224662" defTabSz="9142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248" indent="-224662" defTabSz="9142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D4AE86D-105E-4E6D-B77F-4AC8A2CFF942}" type="slidenum">
              <a:rPr lang="en-US" altLang="en-US" sz="1300">
                <a:latin typeface="Times New Roman" panose="02020603050405020304" pitchFamily="18" charset="0"/>
              </a:rPr>
              <a:pPr/>
              <a:t>13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50" indent="-280827"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09" indent="-224662"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31" indent="-224662"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1955" indent="-224662"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278" indent="-224662" defTabSz="9142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02" indent="-224662" defTabSz="9142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69926" indent="-224662" defTabSz="9142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248" indent="-224662" defTabSz="9142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D4AE86D-105E-4E6D-B77F-4AC8A2CFF942}" type="slidenum">
              <a:rPr lang="en-US" altLang="en-US" sz="1300">
                <a:latin typeface="Times New Roman" panose="02020603050405020304" pitchFamily="18" charset="0"/>
              </a:rPr>
              <a:pPr/>
              <a:t>14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50" indent="-280827"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09" indent="-224662"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31" indent="-224662"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1955" indent="-224662"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278" indent="-224662" defTabSz="9142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02" indent="-224662" defTabSz="9142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69926" indent="-224662" defTabSz="9142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248" indent="-224662" defTabSz="9142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B64798-7BD6-4B88-81ED-0C1AFAB11F92}" type="slidenum">
              <a:rPr lang="en-US" altLang="en-US" sz="1300">
                <a:latin typeface="Times New Roman" panose="02020603050405020304" pitchFamily="18" charset="0"/>
              </a:rPr>
              <a:pPr/>
              <a:t>15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50" indent="-280827"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09" indent="-224662"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31" indent="-224662"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1955" indent="-224662"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278" indent="-224662" defTabSz="9142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02" indent="-224662" defTabSz="9142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69926" indent="-224662" defTabSz="9142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248" indent="-224662" defTabSz="9142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04B7984-B6AD-4D3E-800B-506D1974D9BE}" type="slidenum">
              <a:rPr lang="en-US" altLang="en-US" sz="1300">
                <a:latin typeface="Times New Roman" panose="02020603050405020304" pitchFamily="18" charset="0"/>
              </a:rPr>
              <a:pPr/>
              <a:t>16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50" indent="-280827"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09" indent="-224662"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31" indent="-224662"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1955" indent="-224662"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278" indent="-224662" defTabSz="9142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02" indent="-224662" defTabSz="9142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69926" indent="-224662" defTabSz="9142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248" indent="-224662" defTabSz="9142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04B7984-B6AD-4D3E-800B-506D1974D9BE}" type="slidenum">
              <a:rPr lang="en-US" altLang="en-US" sz="1300">
                <a:latin typeface="Times New Roman" panose="02020603050405020304" pitchFamily="18" charset="0"/>
              </a:rPr>
              <a:pPr/>
              <a:t>17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769003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50" indent="-280827"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09" indent="-224662"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31" indent="-224662"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1955" indent="-224662"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278" indent="-224662" defTabSz="9142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02" indent="-224662" defTabSz="9142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69926" indent="-224662" defTabSz="9142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248" indent="-224662" defTabSz="9142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B64798-7BD6-4B88-81ED-0C1AFAB11F92}" type="slidenum">
              <a:rPr lang="en-US" altLang="en-US" sz="1300">
                <a:latin typeface="Times New Roman" panose="02020603050405020304" pitchFamily="18" charset="0"/>
              </a:rPr>
              <a:pPr/>
              <a:t>18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50" indent="-280827"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09" indent="-224662"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31" indent="-224662"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1955" indent="-224662"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278" indent="-224662" defTabSz="9142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02" indent="-224662" defTabSz="9142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69926" indent="-224662" defTabSz="9142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248" indent="-224662" defTabSz="9142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B64798-7BD6-4B88-81ED-0C1AFAB11F92}" type="slidenum">
              <a:rPr lang="en-US" altLang="en-US" sz="1300">
                <a:latin typeface="Times New Roman" panose="02020603050405020304" pitchFamily="18" charset="0"/>
              </a:rPr>
              <a:pPr/>
              <a:t>19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50" indent="-280827"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09" indent="-224662"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31" indent="-224662"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1955" indent="-224662"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278" indent="-224662" defTabSz="9142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02" indent="-224662" defTabSz="9142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69926" indent="-224662" defTabSz="9142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248" indent="-224662" defTabSz="9142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B64798-7BD6-4B88-81ED-0C1AFAB11F92}" type="slidenum">
              <a:rPr lang="en-US" altLang="en-US" sz="1300">
                <a:latin typeface="Times New Roman" panose="02020603050405020304" pitchFamily="18" charset="0"/>
              </a:rPr>
              <a:pPr/>
              <a:t>20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107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22277" indent="-277799" defTabSz="912107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11195" indent="-222239" defTabSz="912107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55673" indent="-222239" defTabSz="912107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00150" indent="-222239" defTabSz="912107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44628" indent="-222239" defTabSz="9121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889106" indent="-222239" defTabSz="9121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33584" indent="-222239" defTabSz="9121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778062" indent="-222239" defTabSz="9121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5814F0E-33C5-4FFC-97A8-A1EDBAA0258F}" type="slidenum">
              <a:rPr lang="en-US" altLang="en-US" sz="1200"/>
              <a:pPr/>
              <a:t>2</a:t>
            </a:fld>
            <a:endParaRPr lang="en-US" altLang="en-US" sz="1200" dirty="0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3886815" y="1"/>
            <a:ext cx="2971186" cy="4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22" tIns="44861" rIns="89722" bIns="44861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3886815" y="8688659"/>
            <a:ext cx="2971186" cy="4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29" tIns="44372" rIns="90329" bIns="44372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300" dirty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8688659"/>
            <a:ext cx="2971186" cy="4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22" tIns="44861" rIns="89722" bIns="44861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0" y="1"/>
            <a:ext cx="2971186" cy="4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22" tIns="44861" rIns="89722" bIns="44861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727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4742" y="693296"/>
            <a:ext cx="4528516" cy="3414947"/>
          </a:xfrm>
          <a:ln w="12700" cap="flat"/>
        </p:spPr>
      </p:sp>
      <p:sp>
        <p:nvSpPr>
          <p:cNvPr id="727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557" y="4344330"/>
            <a:ext cx="5032887" cy="411201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29" tIns="44372" rIns="90329" bIns="44372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50" indent="-280827"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09" indent="-224662"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31" indent="-224662"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1955" indent="-224662"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278" indent="-224662" defTabSz="9142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02" indent="-224662" defTabSz="9142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69926" indent="-224662" defTabSz="9142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248" indent="-224662" defTabSz="9142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E6BB600-5F46-4F6C-928D-3BCCB73D5636}" type="slidenum">
              <a:rPr lang="en-US" altLang="en-US" sz="1300">
                <a:latin typeface="Times New Roman" panose="02020603050405020304" pitchFamily="18" charset="0"/>
              </a:rPr>
              <a:pPr/>
              <a:t>21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50" indent="-280827"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09" indent="-224662"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31" indent="-224662"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1955" indent="-224662"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278" indent="-224662" defTabSz="9142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02" indent="-224662" defTabSz="9142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69926" indent="-224662" defTabSz="9142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248" indent="-224662" defTabSz="9142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E6BB600-5F46-4F6C-928D-3BCCB73D5636}" type="slidenum">
              <a:rPr lang="en-US" altLang="en-US" sz="1300">
                <a:latin typeface="Times New Roman" panose="02020603050405020304" pitchFamily="18" charset="0"/>
              </a:rPr>
              <a:pPr/>
              <a:t>22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50" indent="-280827"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09" indent="-224662"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31" indent="-224662"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1955" indent="-224662"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278" indent="-224662" defTabSz="9142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02" indent="-224662" defTabSz="9142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69926" indent="-224662" defTabSz="9142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248" indent="-224662" defTabSz="9142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351035C-5808-407C-8457-78863416B201}" type="slidenum">
              <a:rPr lang="en-US" altLang="en-US" sz="1300">
                <a:latin typeface="Times New Roman" panose="02020603050405020304" pitchFamily="18" charset="0"/>
              </a:rPr>
              <a:pPr/>
              <a:t>23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50" indent="-280827"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09" indent="-224662"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31" indent="-224662"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1955" indent="-224662"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278" indent="-224662" defTabSz="9142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02" indent="-224662" defTabSz="9142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69926" indent="-224662" defTabSz="9142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248" indent="-224662" defTabSz="9142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434B2C1-B6FF-4E08-B576-E580E4C742E5}" type="slidenum">
              <a:rPr lang="en-US" altLang="en-US" sz="1300">
                <a:latin typeface="Times New Roman" panose="02020603050405020304" pitchFamily="18" charset="0"/>
              </a:rPr>
              <a:pPr/>
              <a:t>24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50" indent="-280827"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09" indent="-224662"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31" indent="-224662"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1955" indent="-224662"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278" indent="-224662" defTabSz="9142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02" indent="-224662" defTabSz="9142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69926" indent="-224662" defTabSz="9142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248" indent="-224662" defTabSz="9142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B64798-7BD6-4B88-81ED-0C1AFAB11F92}" type="slidenum">
              <a:rPr lang="en-US" altLang="en-US" sz="1300">
                <a:latin typeface="Times New Roman" panose="02020603050405020304" pitchFamily="18" charset="0"/>
              </a:rPr>
              <a:pPr/>
              <a:t>25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50" indent="-280827"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09" indent="-224662"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31" indent="-224662"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1955" indent="-224662"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278" indent="-224662" defTabSz="9142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02" indent="-224662" defTabSz="9142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69926" indent="-224662" defTabSz="9142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248" indent="-224662" defTabSz="9142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B64798-7BD6-4B88-81ED-0C1AFAB11F92}" type="slidenum">
              <a:rPr lang="en-US" altLang="en-US" sz="1300">
                <a:latin typeface="Times New Roman" panose="02020603050405020304" pitchFamily="18" charset="0"/>
              </a:rPr>
              <a:pPr/>
              <a:t>26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50" indent="-280827"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09" indent="-224662"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31" indent="-224662"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1955" indent="-224662"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278" indent="-224662" defTabSz="9142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02" indent="-224662" defTabSz="9142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69926" indent="-224662" defTabSz="9142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248" indent="-224662" defTabSz="9142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B64798-7BD6-4B88-81ED-0C1AFAB11F92}" type="slidenum">
              <a:rPr lang="en-US" altLang="en-US" sz="1300">
                <a:latin typeface="Times New Roman" panose="02020603050405020304" pitchFamily="18" charset="0"/>
              </a:rPr>
              <a:pPr/>
              <a:t>27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50" indent="-280827"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09" indent="-224662"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31" indent="-224662"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1955" indent="-224662"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278" indent="-224662" defTabSz="9142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02" indent="-224662" defTabSz="9142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69926" indent="-224662" defTabSz="9142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248" indent="-224662" defTabSz="9142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B64798-7BD6-4B88-81ED-0C1AFAB11F92}" type="slidenum">
              <a:rPr lang="en-US" altLang="en-US" sz="1300">
                <a:latin typeface="Times New Roman" panose="02020603050405020304" pitchFamily="18" charset="0"/>
              </a:rPr>
              <a:pPr/>
              <a:t>28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29057" indent="-280406" defTabSz="912879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1626" indent="-224325" defTabSz="912879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0276" indent="-224325" defTabSz="912879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18927" indent="-224325" defTabSz="912879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24B64C8-56F4-412C-A096-460A1996127B}" type="slidenum">
              <a:rPr lang="en-US" altLang="en-US" sz="1200"/>
              <a:pPr/>
              <a:t>3</a:t>
            </a:fld>
            <a:endParaRPr lang="en-US" altLang="en-US" sz="1200" dirty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29057" indent="-280406" defTabSz="912879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1626" indent="-224325" defTabSz="912879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0276" indent="-224325" defTabSz="912879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18927" indent="-224325" defTabSz="912879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48DD873-39B1-4B0F-9E11-CA0A5E740CE2}" type="slidenum">
              <a:rPr lang="en-US" altLang="en-US" sz="1200"/>
              <a:pPr/>
              <a:t>4</a:t>
            </a:fld>
            <a:endParaRPr lang="en-US" altLang="en-US" sz="1200" dirty="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29057" indent="-280406" defTabSz="912879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1626" indent="-224325" defTabSz="912879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0276" indent="-224325" defTabSz="912879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18927" indent="-224325" defTabSz="912879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4CB6997-9701-4947-BA28-5A11985C1F8D}" type="slidenum">
              <a:rPr lang="en-US" altLang="en-US" sz="1200"/>
              <a:pPr/>
              <a:t>5</a:t>
            </a:fld>
            <a:endParaRPr lang="en-US" altLang="en-US" sz="1200" dirty="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29057" indent="-280406" defTabSz="912879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1626" indent="-224325" defTabSz="912879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0276" indent="-224325" defTabSz="912879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18927" indent="-224325" defTabSz="912879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A82168F-E865-405F-BB81-ED9E0172F23B}" type="slidenum">
              <a:rPr lang="en-US" altLang="en-US" sz="1200"/>
              <a:pPr/>
              <a:t>6</a:t>
            </a:fld>
            <a:endParaRPr lang="en-US" altLang="en-US" sz="1200" dirty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29057" indent="-280406" defTabSz="912879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1626" indent="-224325" defTabSz="912879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0276" indent="-224325" defTabSz="912879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18927" indent="-224325" defTabSz="912879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A82168F-E865-405F-BB81-ED9E0172F23B}" type="slidenum">
              <a:rPr lang="en-US" altLang="en-US" sz="1200"/>
              <a:pPr/>
              <a:t>7</a:t>
            </a:fld>
            <a:endParaRPr lang="en-US" altLang="en-US" sz="1200" dirty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29057" indent="-280406" defTabSz="912879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1626" indent="-224325" defTabSz="912879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0276" indent="-224325" defTabSz="912879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18927" indent="-224325" defTabSz="912879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F209238-363D-4A4D-99AF-38838EDEB568}" type="slidenum">
              <a:rPr lang="en-US" altLang="en-US" sz="1200"/>
              <a:pPr/>
              <a:t>9</a:t>
            </a:fld>
            <a:endParaRPr lang="en-US" altLang="en-US" sz="1200" dirty="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50" indent="-280827"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09" indent="-224662"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31" indent="-224662"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1955" indent="-224662" defTabSz="914248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278" indent="-224662" defTabSz="9142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02" indent="-224662" defTabSz="9142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69926" indent="-224662" defTabSz="9142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248" indent="-224662" defTabSz="9142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B64798-7BD6-4B88-81ED-0C1AFAB11F92}" type="slidenum">
              <a:rPr lang="en-US" altLang="en-US" sz="1300">
                <a:latin typeface="Times New Roman" panose="02020603050405020304" pitchFamily="18" charset="0"/>
              </a:rPr>
              <a:pPr/>
              <a:t>10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Topic: Introduction  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to Relational Model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62000" y="533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3600" b="1" dirty="0" smtClean="0"/>
              <a:t>CS8492 DATABASE MANAGEMENT SYSTEMS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48200" y="4419600"/>
            <a:ext cx="4038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n-IN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(II YEAR  IV SEM)</a:t>
            </a:r>
            <a:endParaRPr lang="en-US" alt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Presented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by,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Mr.G.DeebanChakkarawarthi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AP/CSE,JCTCET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Relational Algebra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8513" y="1077913"/>
            <a:ext cx="7615237" cy="48768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A  procedural language consisting  of a set of operations that take one or two relations as input and produce a new relation as their result. </a:t>
            </a:r>
          </a:p>
          <a:p>
            <a:r>
              <a:rPr lang="en-US" altLang="en-US" dirty="0"/>
              <a:t>Six basic operators</a:t>
            </a:r>
          </a:p>
          <a:p>
            <a:pPr lvl="1"/>
            <a:r>
              <a:rPr lang="en-US" altLang="en-US" dirty="0"/>
              <a:t>select: </a:t>
            </a:r>
            <a:r>
              <a:rPr kumimoji="0" lang="en-US" altLang="en-US" sz="2400" dirty="0">
                <a:sym typeface="Symbol" panose="05050102010706020507" pitchFamily="18" charset="2"/>
              </a:rPr>
              <a:t></a:t>
            </a:r>
            <a:endParaRPr lang="en-US" altLang="en-US" dirty="0"/>
          </a:p>
          <a:p>
            <a:pPr lvl="1"/>
            <a:r>
              <a:rPr lang="en-US" altLang="en-US" dirty="0"/>
              <a:t>project: </a:t>
            </a:r>
            <a:r>
              <a:rPr lang="en-US" altLang="en-US" dirty="0">
                <a:sym typeface="Symbol" panose="05050102010706020507" pitchFamily="18" charset="2"/>
              </a:rPr>
              <a:t></a:t>
            </a:r>
            <a:endParaRPr lang="en-US" altLang="en-US" dirty="0"/>
          </a:p>
          <a:p>
            <a:pPr lvl="1"/>
            <a:r>
              <a:rPr lang="en-US" altLang="en-US" dirty="0"/>
              <a:t>union: </a:t>
            </a:r>
            <a:r>
              <a:rPr lang="en-US" altLang="en-US" dirty="0">
                <a:sym typeface="Symbol" panose="05050102010706020507" pitchFamily="18" charset="2"/>
              </a:rPr>
              <a:t></a:t>
            </a:r>
            <a:endParaRPr lang="en-US" altLang="en-US" dirty="0"/>
          </a:p>
          <a:p>
            <a:pPr lvl="1"/>
            <a:r>
              <a:rPr lang="en-US" altLang="en-US" dirty="0"/>
              <a:t>set difference: </a:t>
            </a:r>
            <a:r>
              <a:rPr lang="en-US" altLang="en-US" i="1" dirty="0"/>
              <a:t>–</a:t>
            </a:r>
            <a:r>
              <a:rPr lang="en-US" altLang="en-US" dirty="0"/>
              <a:t> </a:t>
            </a:r>
          </a:p>
          <a:p>
            <a:pPr lvl="1"/>
            <a:r>
              <a:rPr lang="en-US" altLang="en-US" dirty="0"/>
              <a:t>Cartesian product: x</a:t>
            </a:r>
          </a:p>
          <a:p>
            <a:pPr lvl="1"/>
            <a:r>
              <a:rPr lang="en-US" altLang="en-US" dirty="0"/>
              <a:t>rename: </a:t>
            </a:r>
            <a:r>
              <a:rPr lang="en-US" altLang="en-US" sz="2000" i="1" dirty="0">
                <a:sym typeface="Symbol" panose="05050102010706020507" pitchFamily="18" charset="2"/>
              </a:rPr>
              <a:t></a:t>
            </a:r>
          </a:p>
          <a:p>
            <a:pPr lvl="1"/>
            <a:endParaRPr lang="en-US" altLang="en-US" sz="2000" i="1" dirty="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Select Operation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5374" y="1124806"/>
            <a:ext cx="6856658" cy="4666064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600" dirty="0"/>
              <a:t>The  </a:t>
            </a:r>
            <a:r>
              <a:rPr lang="en-US" altLang="en-US" sz="1600" b="1" dirty="0"/>
              <a:t>selec</a:t>
            </a:r>
            <a:r>
              <a:rPr lang="en-US" altLang="en-US" sz="1600" dirty="0"/>
              <a:t>t operation selects tuples that satisfy a given predicate.</a:t>
            </a: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600" dirty="0"/>
              <a:t>Notation:  </a:t>
            </a:r>
            <a:r>
              <a:rPr lang="en-US" altLang="en-US" sz="1600" i="1" dirty="0">
                <a:sym typeface="Symbol" panose="05050102010706020507" pitchFamily="18" charset="2"/>
              </a:rPr>
              <a:t></a:t>
            </a:r>
            <a:r>
              <a:rPr lang="en-US" altLang="en-US" sz="1600" dirty="0">
                <a:sym typeface="Symbol" panose="05050102010706020507" pitchFamily="18" charset="2"/>
              </a:rPr>
              <a:t> </a:t>
            </a:r>
            <a:r>
              <a:rPr lang="en-US" altLang="en-US" i="1" baseline="-25000" dirty="0">
                <a:sym typeface="Symbol" panose="05050102010706020507" pitchFamily="18" charset="2"/>
              </a:rPr>
              <a:t>p</a:t>
            </a:r>
            <a:r>
              <a:rPr lang="en-US" altLang="en-US" sz="1600" dirty="0">
                <a:sym typeface="Symbol" panose="05050102010706020507" pitchFamily="18" charset="2"/>
              </a:rPr>
              <a:t>(</a:t>
            </a:r>
            <a:r>
              <a:rPr lang="en-US" altLang="en-US" sz="1600" i="1" dirty="0">
                <a:sym typeface="Symbol" panose="05050102010706020507" pitchFamily="18" charset="2"/>
              </a:rPr>
              <a:t>r</a:t>
            </a:r>
            <a:r>
              <a:rPr lang="en-US" altLang="en-US" sz="1600" dirty="0">
                <a:sym typeface="Symbol" panose="05050102010706020507" pitchFamily="18" charset="2"/>
              </a:rPr>
              <a:t>)</a:t>
            </a: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600" i="1" dirty="0">
                <a:sym typeface="Symbol" panose="05050102010706020507" pitchFamily="18" charset="2"/>
              </a:rPr>
              <a:t>p</a:t>
            </a:r>
            <a:r>
              <a:rPr lang="en-US" altLang="en-US" sz="1600" dirty="0">
                <a:sym typeface="Symbol" panose="05050102010706020507" pitchFamily="18" charset="2"/>
              </a:rPr>
              <a:t> is called the </a:t>
            </a:r>
            <a:r>
              <a:rPr lang="en-US" altLang="en-US" sz="1600" b="1" dirty="0">
                <a:solidFill>
                  <a:schemeClr val="tx2"/>
                </a:solidFill>
                <a:sym typeface="Symbol" panose="05050102010706020507" pitchFamily="18" charset="2"/>
              </a:rPr>
              <a:t>selection predicate</a:t>
            </a: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600" dirty="0">
                <a:sym typeface="Symbol" panose="05050102010706020507" pitchFamily="18" charset="2"/>
              </a:rPr>
              <a:t>Example: select those tuples of the </a:t>
            </a:r>
            <a:r>
              <a:rPr lang="en-US" altLang="en-US" sz="1600" i="1" dirty="0">
                <a:sym typeface="Symbol" panose="05050102010706020507" pitchFamily="18" charset="2"/>
              </a:rPr>
              <a:t>instructor</a:t>
            </a:r>
            <a:r>
              <a:rPr lang="en-US" altLang="en-US" sz="1600" dirty="0">
                <a:sym typeface="Symbol" panose="05050102010706020507" pitchFamily="18" charset="2"/>
              </a:rPr>
              <a:t> relation where the instructor is in the “Physics” department.</a:t>
            </a:r>
          </a:p>
          <a:p>
            <a:pPr lvl="1"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600" dirty="0">
                <a:sym typeface="Symbol" panose="05050102010706020507" pitchFamily="18" charset="2"/>
              </a:rPr>
              <a:t>Query</a:t>
            </a:r>
          </a:p>
          <a:p>
            <a:pPr marL="457200" lvl="1" indent="0">
              <a:lnSpc>
                <a:spcPct val="9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600" dirty="0">
                <a:sym typeface="Symbol" panose="05050102010706020507" pitchFamily="18" charset="2"/>
              </a:rPr>
              <a:t/>
            </a:r>
            <a:br>
              <a:rPr lang="en-US" altLang="en-US" sz="1600" dirty="0">
                <a:sym typeface="Symbol" panose="05050102010706020507" pitchFamily="18" charset="2"/>
              </a:rPr>
            </a:br>
            <a:r>
              <a:rPr lang="en-US" altLang="en-US" sz="1600" dirty="0">
                <a:sym typeface="Symbol" panose="05050102010706020507" pitchFamily="18" charset="2"/>
              </a:rPr>
              <a:t>  </a:t>
            </a:r>
            <a:r>
              <a:rPr lang="en-US" altLang="en-US" sz="2000" dirty="0">
                <a:sym typeface="Symbol" panose="05050102010706020507" pitchFamily="18" charset="2"/>
              </a:rPr>
              <a:t>	</a:t>
            </a:r>
            <a:r>
              <a:rPr lang="en-US" altLang="en-US" sz="2000" i="1" dirty="0">
                <a:sym typeface="Symbol" panose="05050102010706020507" pitchFamily="18" charset="2"/>
              </a:rPr>
              <a:t></a:t>
            </a:r>
            <a:r>
              <a:rPr lang="en-US" altLang="en-US" sz="2000" dirty="0">
                <a:sym typeface="Symbol" panose="05050102010706020507" pitchFamily="18" charset="2"/>
              </a:rPr>
              <a:t> </a:t>
            </a:r>
            <a:r>
              <a:rPr lang="en-US" altLang="en-US" sz="2400" i="1" baseline="-25000" dirty="0">
                <a:sym typeface="Symbol" panose="05050102010706020507" pitchFamily="18" charset="2"/>
              </a:rPr>
              <a:t>dept_name=</a:t>
            </a:r>
            <a:r>
              <a:rPr lang="ja-JP" altLang="en-US" sz="2400" i="1" baseline="-25000" dirty="0">
                <a:sym typeface="Symbol" panose="05050102010706020507" pitchFamily="18" charset="2"/>
              </a:rPr>
              <a:t>“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Physics” </a:t>
            </a:r>
            <a:r>
              <a:rPr lang="en-US" altLang="ja-JP" sz="1600" dirty="0">
                <a:sym typeface="Symbol" panose="05050102010706020507" pitchFamily="18" charset="2"/>
              </a:rPr>
              <a:t>(</a:t>
            </a:r>
            <a:r>
              <a:rPr lang="en-US" altLang="ja-JP" sz="1600" i="1" dirty="0">
                <a:sym typeface="Symbol" panose="05050102010706020507" pitchFamily="18" charset="2"/>
              </a:rPr>
              <a:t>instructor</a:t>
            </a:r>
            <a:r>
              <a:rPr lang="en-US" altLang="ja-JP" sz="1600" dirty="0">
                <a:sym typeface="Symbol" panose="05050102010706020507" pitchFamily="18" charset="2"/>
              </a:rPr>
              <a:t>)</a:t>
            </a:r>
          </a:p>
          <a:p>
            <a:pPr lvl="1">
              <a:lnSpc>
                <a:spcPct val="9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endParaRPr lang="en-US" altLang="en-US" sz="2000" dirty="0">
              <a:sym typeface="Symbol" panose="05050102010706020507" pitchFamily="18" charset="2"/>
            </a:endParaRPr>
          </a:p>
          <a:p>
            <a:pPr lvl="1"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600" dirty="0">
                <a:sym typeface="Symbol" panose="05050102010706020507" pitchFamily="18" charset="2"/>
              </a:rPr>
              <a:t>Result</a:t>
            </a:r>
          </a:p>
        </p:txBody>
      </p:sp>
      <p:pic>
        <p:nvPicPr>
          <p:cNvPr id="31746" name="Picture 2" descr="C:\Users\as668\Desktop\2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7910" y="4375513"/>
            <a:ext cx="4652008" cy="970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Select Operation (Cont.)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940" y="1077913"/>
            <a:ext cx="7006083" cy="4794853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600" dirty="0">
                <a:sym typeface="Symbol" panose="05050102010706020507" pitchFamily="18" charset="2"/>
              </a:rPr>
              <a:t>We allow comparisons using </a:t>
            </a:r>
          </a:p>
          <a:p>
            <a:pPr>
              <a:lnSpc>
                <a:spcPct val="9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600" dirty="0">
                <a:sym typeface="Symbol" panose="05050102010706020507" pitchFamily="18" charset="2"/>
              </a:rPr>
              <a:t>                     =, , &gt;, . &lt;. </a:t>
            </a:r>
          </a:p>
          <a:p>
            <a:pPr>
              <a:lnSpc>
                <a:spcPct val="9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600" dirty="0">
                <a:sym typeface="Symbol" panose="05050102010706020507" pitchFamily="18" charset="2"/>
              </a:rPr>
              <a:t>       in the selection predicate. </a:t>
            </a: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600" dirty="0">
                <a:sym typeface="Symbol" panose="05050102010706020507" pitchFamily="18" charset="2"/>
              </a:rPr>
              <a:t>We can combine several predicates into a larger predicate by using the connectives:</a:t>
            </a:r>
          </a:p>
          <a:p>
            <a:pPr>
              <a:lnSpc>
                <a:spcPct val="9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600" dirty="0">
                <a:sym typeface="Symbol" panose="05050102010706020507" pitchFamily="18" charset="2"/>
              </a:rPr>
              <a:t>                    (</a:t>
            </a:r>
            <a:r>
              <a:rPr lang="en-US" altLang="en-US" sz="1600" b="1" dirty="0">
                <a:sym typeface="Symbol" panose="05050102010706020507" pitchFamily="18" charset="2"/>
              </a:rPr>
              <a:t>and</a:t>
            </a:r>
            <a:r>
              <a:rPr lang="en-US" altLang="en-US" sz="1600" dirty="0">
                <a:sym typeface="Symbol" panose="05050102010706020507" pitchFamily="18" charset="2"/>
              </a:rPr>
              <a:t>),  (</a:t>
            </a:r>
            <a:r>
              <a:rPr lang="en-US" altLang="en-US" sz="1600" b="1" dirty="0">
                <a:sym typeface="Symbol" panose="05050102010706020507" pitchFamily="18" charset="2"/>
              </a:rPr>
              <a:t>or</a:t>
            </a:r>
            <a:r>
              <a:rPr lang="en-US" altLang="en-US" sz="1600" dirty="0">
                <a:sym typeface="Symbol" panose="05050102010706020507" pitchFamily="18" charset="2"/>
              </a:rPr>
              <a:t>),  (</a:t>
            </a:r>
            <a:r>
              <a:rPr lang="en-US" altLang="en-US" sz="1600" b="1" dirty="0">
                <a:sym typeface="Symbol" panose="05050102010706020507" pitchFamily="18" charset="2"/>
              </a:rPr>
              <a:t>not</a:t>
            </a:r>
            <a:r>
              <a:rPr lang="en-US" altLang="en-US" sz="1600" dirty="0">
                <a:sym typeface="Symbol" panose="05050102010706020507" pitchFamily="18" charset="2"/>
              </a:rPr>
              <a:t>)</a:t>
            </a: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600" dirty="0">
                <a:sym typeface="Symbol" panose="05050102010706020507" pitchFamily="18" charset="2"/>
              </a:rPr>
              <a:t>Example: Find the instructors in Physics with a salary greater $90,000, we write:</a:t>
            </a:r>
          </a:p>
          <a:p>
            <a:pPr marL="0" indent="0">
              <a:lnSpc>
                <a:spcPct val="9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600" dirty="0">
                <a:sym typeface="Symbol" panose="05050102010706020507" pitchFamily="18" charset="2"/>
              </a:rPr>
              <a:t/>
            </a:r>
            <a:br>
              <a:rPr lang="en-US" altLang="en-US" sz="1600" dirty="0">
                <a:sym typeface="Symbol" panose="05050102010706020507" pitchFamily="18" charset="2"/>
              </a:rPr>
            </a:br>
            <a:r>
              <a:rPr lang="en-US" altLang="en-US" sz="1600" dirty="0">
                <a:sym typeface="Symbol" panose="05050102010706020507" pitchFamily="18" charset="2"/>
              </a:rPr>
              <a:t>  </a:t>
            </a:r>
            <a:r>
              <a:rPr lang="en-US" altLang="en-US" sz="2000" dirty="0">
                <a:sym typeface="Symbol" panose="05050102010706020507" pitchFamily="18" charset="2"/>
              </a:rPr>
              <a:t>        </a:t>
            </a:r>
            <a:r>
              <a:rPr lang="en-US" altLang="en-US" sz="2000" i="1" dirty="0">
                <a:sym typeface="Symbol" panose="05050102010706020507" pitchFamily="18" charset="2"/>
              </a:rPr>
              <a:t></a:t>
            </a:r>
            <a:r>
              <a:rPr lang="en-US" altLang="en-US" sz="2000" dirty="0">
                <a:sym typeface="Symbol" panose="05050102010706020507" pitchFamily="18" charset="2"/>
              </a:rPr>
              <a:t> </a:t>
            </a:r>
            <a:r>
              <a:rPr lang="en-US" altLang="en-US" sz="2400" i="1" baseline="-25000" dirty="0">
                <a:sym typeface="Symbol" panose="05050102010706020507" pitchFamily="18" charset="2"/>
              </a:rPr>
              <a:t>dept_name=</a:t>
            </a:r>
            <a:r>
              <a:rPr lang="ja-JP" altLang="en-US" sz="2400" i="1" baseline="-25000" dirty="0">
                <a:sym typeface="Symbol" panose="05050102010706020507" pitchFamily="18" charset="2"/>
              </a:rPr>
              <a:t>“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Physics</a:t>
            </a:r>
            <a:r>
              <a:rPr lang="ja-JP" altLang="en-US" sz="2400" i="1" baseline="-25000" dirty="0">
                <a:sym typeface="Symbol" panose="05050102010706020507" pitchFamily="18" charset="2"/>
              </a:rPr>
              <a:t>” </a:t>
            </a:r>
            <a:r>
              <a:rPr lang="en-US" altLang="en-US" sz="2400" dirty="0">
                <a:sym typeface="Symbol" panose="05050102010706020507" pitchFamily="18" charset="2"/>
              </a:rPr>
              <a:t></a:t>
            </a:r>
            <a:r>
              <a:rPr lang="ja-JP" altLang="en-US" sz="2400" i="1" baseline="-25000" dirty="0">
                <a:sym typeface="Symbol" panose="05050102010706020507" pitchFamily="18" charset="2"/>
              </a:rPr>
              <a:t> 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salary </a:t>
            </a:r>
            <a:r>
              <a:rPr lang="en-US" altLang="ja-JP" sz="2000" i="1" dirty="0">
                <a:sym typeface="Symbol" panose="05050102010706020507" pitchFamily="18" charset="2"/>
              </a:rPr>
              <a:t>&gt; </a:t>
            </a:r>
            <a:r>
              <a:rPr lang="en-US" altLang="ja-JP" sz="1600" i="1" dirty="0">
                <a:sym typeface="Symbol" panose="05050102010706020507" pitchFamily="18" charset="2"/>
              </a:rPr>
              <a:t>90,000</a:t>
            </a:r>
            <a:r>
              <a:rPr lang="en-US" altLang="ja-JP" sz="2000" i="1" dirty="0">
                <a:sym typeface="Symbol" panose="05050102010706020507" pitchFamily="18" charset="2"/>
              </a:rPr>
              <a:t> </a:t>
            </a:r>
            <a:r>
              <a:rPr lang="en-US" altLang="ja-JP" sz="1600" dirty="0">
                <a:sym typeface="Symbol" panose="05050102010706020507" pitchFamily="18" charset="2"/>
              </a:rPr>
              <a:t>(</a:t>
            </a:r>
            <a:r>
              <a:rPr lang="en-US" altLang="ja-JP" sz="1600" i="1" dirty="0">
                <a:sym typeface="Symbol" panose="05050102010706020507" pitchFamily="18" charset="2"/>
              </a:rPr>
              <a:t>instructor</a:t>
            </a:r>
            <a:r>
              <a:rPr lang="en-US" altLang="ja-JP" sz="1600" dirty="0">
                <a:sym typeface="Symbol" panose="05050102010706020507" pitchFamily="18" charset="2"/>
              </a:rPr>
              <a:t>)</a:t>
            </a: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endParaRPr lang="en-US" altLang="ja-JP" sz="1600" i="1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600" dirty="0">
                <a:sym typeface="Symbol" panose="05050102010706020507" pitchFamily="18" charset="2"/>
              </a:rPr>
              <a:t>Then select predicate may  include comparisons between two attributes. </a:t>
            </a:r>
          </a:p>
          <a:p>
            <a:pPr lvl="1"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600" dirty="0">
                <a:sym typeface="Symbol" panose="05050102010706020507" pitchFamily="18" charset="2"/>
              </a:rPr>
              <a:t>Example, find all departments whose name is the same as their building name:</a:t>
            </a:r>
          </a:p>
          <a:p>
            <a:pPr lvl="1"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600" i="1" dirty="0">
                <a:sym typeface="Symbol" panose="05050102010706020507" pitchFamily="18" charset="2"/>
              </a:rPr>
              <a:t> </a:t>
            </a:r>
            <a:r>
              <a:rPr lang="en-US" altLang="en-US" sz="2000" i="1" dirty="0">
                <a:sym typeface="Symbol" panose="05050102010706020507" pitchFamily="18" charset="2"/>
              </a:rPr>
              <a:t></a:t>
            </a:r>
            <a:r>
              <a:rPr lang="en-US" altLang="en-US" sz="2000" dirty="0">
                <a:sym typeface="Symbol" panose="05050102010706020507" pitchFamily="18" charset="2"/>
              </a:rPr>
              <a:t> </a:t>
            </a:r>
            <a:r>
              <a:rPr lang="en-US" altLang="en-US" sz="2400" i="1" baseline="-25000" dirty="0">
                <a:sym typeface="Symbol" panose="05050102010706020507" pitchFamily="18" charset="2"/>
              </a:rPr>
              <a:t>dept_name=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building</a:t>
            </a:r>
            <a:r>
              <a:rPr lang="en-US" altLang="ja-JP" sz="1600" i="1" dirty="0">
                <a:sym typeface="Symbol" panose="05050102010706020507" pitchFamily="18" charset="2"/>
              </a:rPr>
              <a:t> </a:t>
            </a:r>
            <a:r>
              <a:rPr lang="ja-JP" altLang="en-US" sz="1600" i="1" baseline="-25000" dirty="0">
                <a:sym typeface="Symbol" panose="05050102010706020507" pitchFamily="18" charset="2"/>
              </a:rPr>
              <a:t> </a:t>
            </a:r>
            <a:r>
              <a:rPr lang="en-US" altLang="ja-JP" sz="1100" dirty="0">
                <a:sym typeface="Symbol" panose="05050102010706020507" pitchFamily="18" charset="2"/>
              </a:rPr>
              <a:t>(</a:t>
            </a:r>
            <a:r>
              <a:rPr lang="en-US" altLang="ja-JP" sz="1600" i="1" dirty="0">
                <a:sym typeface="Symbol" panose="05050102010706020507" pitchFamily="18" charset="2"/>
              </a:rPr>
              <a:t>department</a:t>
            </a:r>
            <a:r>
              <a:rPr lang="en-US" altLang="ja-JP" sz="1100" dirty="0">
                <a:sym typeface="Symbol" panose="05050102010706020507" pitchFamily="18" charset="2"/>
              </a:rPr>
              <a:t>)</a:t>
            </a:r>
            <a:endParaRPr lang="en-US" altLang="en-US" sz="1600" dirty="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Project Operation</a:t>
            </a:r>
          </a:p>
        </p:txBody>
      </p:sp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940" y="1077913"/>
            <a:ext cx="6864415" cy="4876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tabLst>
                <a:tab pos="3257550" algn="ctr"/>
              </a:tabLst>
            </a:pPr>
            <a:r>
              <a:rPr lang="en-US" altLang="en-US" dirty="0"/>
              <a:t>A unary operation that returns its argument relation, with certain attributes left out.  </a:t>
            </a:r>
          </a:p>
          <a:p>
            <a:pPr>
              <a:lnSpc>
                <a:spcPct val="120000"/>
              </a:lnSpc>
              <a:tabLst>
                <a:tab pos="3257550" algn="ctr"/>
              </a:tabLst>
            </a:pPr>
            <a:r>
              <a:rPr lang="en-US" altLang="en-US" dirty="0"/>
              <a:t>Notation:</a:t>
            </a:r>
          </a:p>
          <a:p>
            <a:pPr>
              <a:lnSpc>
                <a:spcPct val="120000"/>
              </a:lnSpc>
              <a:buNone/>
              <a:tabLst>
                <a:tab pos="3257550" algn="ctr"/>
              </a:tabLst>
            </a:pPr>
            <a:r>
              <a:rPr lang="en-US" altLang="en-US" dirty="0">
                <a:sym typeface="Symbol" panose="05050102010706020507" pitchFamily="18" charset="2"/>
              </a:rPr>
              <a:t>                  </a:t>
            </a:r>
            <a:r>
              <a:rPr lang="en-US" altLang="en-US" sz="2000" dirty="0">
                <a:sym typeface="Symbol" panose="05050102010706020507" pitchFamily="18" charset="2"/>
              </a:rPr>
              <a:t>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sz="2400" i="1" baseline="-25000" dirty="0">
                <a:sym typeface="Symbol" panose="05050102010706020507" pitchFamily="18" charset="2"/>
              </a:rPr>
              <a:t>A</a:t>
            </a:r>
            <a:r>
              <a:rPr lang="en-US" altLang="en-US" i="1" baseline="-50000" dirty="0">
                <a:sym typeface="Symbol" panose="05050102010706020507" pitchFamily="18" charset="2"/>
              </a:rPr>
              <a:t>1</a:t>
            </a:r>
            <a:r>
              <a:rPr lang="en-US" altLang="en-US" sz="2400" i="1" baseline="-25000" dirty="0">
                <a:sym typeface="Symbol" panose="05050102010706020507" pitchFamily="18" charset="2"/>
              </a:rPr>
              <a:t>,A</a:t>
            </a:r>
            <a:r>
              <a:rPr lang="en-US" altLang="en-US" i="1" baseline="-50000" dirty="0">
                <a:sym typeface="Symbol" panose="05050102010706020507" pitchFamily="18" charset="2"/>
              </a:rPr>
              <a:t>2</a:t>
            </a:r>
            <a:r>
              <a:rPr lang="en-US" altLang="en-US" sz="2400" i="1" baseline="-25000" dirty="0">
                <a:sym typeface="Symbol" panose="05050102010706020507" pitchFamily="18" charset="2"/>
              </a:rPr>
              <a:t>,A</a:t>
            </a:r>
            <a:r>
              <a:rPr lang="en-US" altLang="en-US" i="1" baseline="-50000" dirty="0">
                <a:sym typeface="Symbol" panose="05050102010706020507" pitchFamily="18" charset="2"/>
              </a:rPr>
              <a:t>3</a:t>
            </a:r>
            <a:r>
              <a:rPr lang="en-US" altLang="en-US" sz="2400" i="1" baseline="-25000" dirty="0">
                <a:sym typeface="Symbol" panose="05050102010706020507" pitchFamily="18" charset="2"/>
              </a:rPr>
              <a:t> ….</a:t>
            </a:r>
            <a:r>
              <a:rPr lang="en-US" altLang="en-US" sz="2400" i="1" baseline="-25000" dirty="0" err="1">
                <a:sym typeface="Symbol" panose="05050102010706020507" pitchFamily="18" charset="2"/>
              </a:rPr>
              <a:t>A</a:t>
            </a:r>
            <a:r>
              <a:rPr lang="en-US" altLang="en-US" i="1" baseline="-50000" dirty="0" err="1">
                <a:sym typeface="Symbol" panose="05050102010706020507" pitchFamily="18" charset="2"/>
              </a:rPr>
              <a:t>k</a:t>
            </a:r>
            <a:r>
              <a:rPr lang="en-US" altLang="en-US" sz="2400" i="1" baseline="-25000" dirty="0">
                <a:sym typeface="Symbol" panose="05050102010706020507" pitchFamily="18" charset="2"/>
              </a:rPr>
              <a:t> </a:t>
            </a:r>
            <a:r>
              <a:rPr lang="en-US" altLang="en-US" sz="2400" baseline="-25000" dirty="0"/>
              <a:t> </a:t>
            </a:r>
            <a:r>
              <a:rPr lang="en-US" altLang="en-US" sz="2000" dirty="0"/>
              <a:t>(</a:t>
            </a:r>
            <a:r>
              <a:rPr lang="en-US" altLang="en-US" sz="2000" i="1" dirty="0"/>
              <a:t>r</a:t>
            </a:r>
            <a:r>
              <a:rPr lang="en-US" altLang="ja-JP" sz="2000" dirty="0">
                <a:sym typeface="Symbol" panose="05050102010706020507" pitchFamily="18" charset="2"/>
              </a:rPr>
              <a:t>)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	</a:t>
            </a:r>
          </a:p>
          <a:p>
            <a:pPr>
              <a:lnSpc>
                <a:spcPct val="120000"/>
              </a:lnSpc>
              <a:buFont typeface="Monotype Sorts" charset="2"/>
              <a:buNone/>
              <a:tabLst>
                <a:tab pos="3257550" algn="ctr"/>
              </a:tabLst>
            </a:pPr>
            <a:r>
              <a:rPr lang="en-US" altLang="en-US" dirty="0"/>
              <a:t>	where </a:t>
            </a:r>
            <a:r>
              <a:rPr lang="en-US" altLang="en-US" i="1" dirty="0"/>
              <a:t>A</a:t>
            </a:r>
            <a:r>
              <a:rPr lang="en-US" altLang="en-US" i="1" baseline="-25000" dirty="0"/>
              <a:t>1</a:t>
            </a:r>
            <a:r>
              <a:rPr lang="en-US" altLang="en-US" i="1" dirty="0"/>
              <a:t>, A</a:t>
            </a:r>
            <a:r>
              <a:rPr lang="en-US" altLang="en-US" i="1" baseline="-25000" dirty="0"/>
              <a:t>2</a:t>
            </a:r>
            <a:r>
              <a:rPr lang="en-US" altLang="en-US" dirty="0"/>
              <a:t> are attribute names and </a:t>
            </a:r>
            <a:r>
              <a:rPr lang="en-US" altLang="en-US" i="1" dirty="0"/>
              <a:t>r</a:t>
            </a:r>
            <a:r>
              <a:rPr lang="en-US" altLang="en-US" dirty="0"/>
              <a:t> is a relation name.</a:t>
            </a:r>
          </a:p>
          <a:p>
            <a:pPr>
              <a:tabLst>
                <a:tab pos="3257550" algn="ctr"/>
              </a:tabLst>
            </a:pPr>
            <a:r>
              <a:rPr lang="en-US" altLang="en-US" dirty="0"/>
              <a:t>The result is defined as the relation of </a:t>
            </a:r>
            <a:r>
              <a:rPr lang="en-US" altLang="en-US" i="1" dirty="0"/>
              <a:t>k</a:t>
            </a:r>
            <a:r>
              <a:rPr lang="en-US" altLang="en-US" dirty="0"/>
              <a:t> columns obtained by erasing the columns that are not listed</a:t>
            </a:r>
          </a:p>
          <a:p>
            <a:pPr>
              <a:tabLst>
                <a:tab pos="3257550" algn="ctr"/>
              </a:tabLst>
            </a:pPr>
            <a:r>
              <a:rPr lang="en-US" altLang="en-US" dirty="0"/>
              <a:t>Duplicate rows removed from result, since relations are sets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Project Operation (Cont.)</a:t>
            </a:r>
          </a:p>
        </p:txBody>
      </p:sp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8513" y="1077913"/>
            <a:ext cx="7848600" cy="4876800"/>
          </a:xfrm>
        </p:spPr>
        <p:txBody>
          <a:bodyPr/>
          <a:lstStyle/>
          <a:p>
            <a:pPr>
              <a:tabLst>
                <a:tab pos="3257550" algn="ctr"/>
              </a:tabLst>
            </a:pPr>
            <a:r>
              <a:rPr lang="en-US" altLang="en-US" dirty="0"/>
              <a:t>Example: eliminate the </a:t>
            </a:r>
            <a:r>
              <a:rPr lang="en-US" altLang="en-US" i="1" dirty="0"/>
              <a:t>dept_name</a:t>
            </a:r>
            <a:r>
              <a:rPr lang="en-US" altLang="en-US" dirty="0"/>
              <a:t> attribute of </a:t>
            </a:r>
            <a:r>
              <a:rPr lang="en-US" altLang="en-US" i="1" dirty="0"/>
              <a:t>instructor</a:t>
            </a:r>
          </a:p>
          <a:p>
            <a:pPr>
              <a:tabLst>
                <a:tab pos="3257550" algn="ctr"/>
              </a:tabLst>
            </a:pPr>
            <a:r>
              <a:rPr lang="en-US" altLang="en-US" dirty="0"/>
              <a:t>Query</a:t>
            </a:r>
            <a:r>
              <a:rPr lang="en-US" altLang="en-US" i="1" dirty="0"/>
              <a:t>: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         	 </a:t>
            </a:r>
            <a:r>
              <a:rPr lang="en-US" altLang="en-US" dirty="0">
                <a:sym typeface="Symbol" panose="05050102010706020507" pitchFamily="18" charset="2"/>
              </a:rPr>
              <a:t></a:t>
            </a:r>
            <a:r>
              <a:rPr lang="en-US" altLang="en-US" sz="2400" i="1" baseline="-25000" dirty="0"/>
              <a:t>ID, name, salary</a:t>
            </a:r>
            <a:r>
              <a:rPr lang="en-US" altLang="en-US" dirty="0"/>
              <a:t> </a:t>
            </a:r>
            <a:r>
              <a:rPr lang="en-US" altLang="en-US" sz="1600" dirty="0"/>
              <a:t>(</a:t>
            </a:r>
            <a:r>
              <a:rPr lang="en-US" altLang="en-US" sz="1600" i="1" dirty="0"/>
              <a:t>instructor</a:t>
            </a:r>
            <a:r>
              <a:rPr lang="en-US" altLang="en-US" dirty="0"/>
              <a:t>) </a:t>
            </a:r>
          </a:p>
          <a:p>
            <a:pPr>
              <a:tabLst>
                <a:tab pos="3257550" algn="ctr"/>
              </a:tabLst>
            </a:pPr>
            <a:r>
              <a:rPr lang="en-US" altLang="en-US" dirty="0"/>
              <a:t>Result:</a:t>
            </a:r>
            <a:br>
              <a:rPr lang="en-US" altLang="en-US" dirty="0"/>
            </a:br>
            <a:endParaRPr lang="en-US" altLang="en-US" dirty="0"/>
          </a:p>
        </p:txBody>
      </p:sp>
      <p:pic>
        <p:nvPicPr>
          <p:cNvPr id="35843" name="Picture 3" descr="C:\Users\as668\Desktop\Figures-for-slides\2_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5713" y="2957296"/>
            <a:ext cx="2609469" cy="3229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Composition of Relational Operations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4696" y="1242035"/>
            <a:ext cx="7276541" cy="4876800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/>
              <a:t>The result of a relational-algebra operation is relation  and therefore of relational-algebra operations can be composed together into a </a:t>
            </a:r>
            <a:r>
              <a:rPr lang="en-US" altLang="en-US" b="1" dirty="0"/>
              <a:t>relational-algebra expression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Consider  the query -- Find the names of all instructors in the Physics department.</a:t>
            </a:r>
          </a:p>
          <a:p>
            <a:pPr>
              <a:buNone/>
            </a:pPr>
            <a:endParaRPr lang="en-US" altLang="ja-JP" dirty="0">
              <a:sym typeface="Symbol" panose="05050102010706020507" pitchFamily="18" charset="2"/>
            </a:endParaRPr>
          </a:p>
          <a:p>
            <a:pPr>
              <a:buNone/>
            </a:pPr>
            <a:r>
              <a:rPr lang="en-US" altLang="en-US" sz="2000" dirty="0">
                <a:sym typeface="Symbol" panose="05050102010706020507" pitchFamily="18" charset="2"/>
              </a:rPr>
              <a:t>             </a:t>
            </a:r>
            <a:r>
              <a:rPr lang="en-US" altLang="en-US" dirty="0">
                <a:sym typeface="Symbol" panose="05050102010706020507" pitchFamily="18" charset="2"/>
              </a:rPr>
              <a:t></a:t>
            </a:r>
            <a:r>
              <a:rPr lang="en-US" altLang="en-US" sz="2000" i="1" baseline="-25000" dirty="0">
                <a:sym typeface="Symbol" panose="05050102010706020507" pitchFamily="18" charset="2"/>
              </a:rPr>
              <a:t>name</a:t>
            </a:r>
            <a:r>
              <a:rPr lang="en-US" altLang="en-US" sz="1600" dirty="0"/>
              <a:t>(</a:t>
            </a:r>
            <a:r>
              <a:rPr lang="en-US" altLang="en-US" sz="2000" i="1" dirty="0">
                <a:sym typeface="Symbol" panose="05050102010706020507" pitchFamily="18" charset="2"/>
              </a:rPr>
              <a:t></a:t>
            </a:r>
            <a:r>
              <a:rPr lang="en-US" altLang="en-US" sz="2000" dirty="0">
                <a:sym typeface="Symbol" panose="05050102010706020507" pitchFamily="18" charset="2"/>
              </a:rPr>
              <a:t> </a:t>
            </a:r>
            <a:r>
              <a:rPr lang="en-US" altLang="en-US" sz="2000" i="1" baseline="-25000" dirty="0">
                <a:sym typeface="Symbol" panose="05050102010706020507" pitchFamily="18" charset="2"/>
              </a:rPr>
              <a:t>dept_name</a:t>
            </a:r>
            <a:r>
              <a:rPr lang="en-US" altLang="en-US" sz="2000" i="1" dirty="0">
                <a:sym typeface="Symbol" panose="05050102010706020507" pitchFamily="18" charset="2"/>
              </a:rPr>
              <a:t> </a:t>
            </a:r>
            <a:r>
              <a:rPr lang="en-US" altLang="en-US" sz="2000" i="1" baseline="-25000" dirty="0">
                <a:sym typeface="Symbol" panose="05050102010706020507" pitchFamily="18" charset="2"/>
              </a:rPr>
              <a:t>=</a:t>
            </a:r>
            <a:r>
              <a:rPr lang="ja-JP" altLang="en-US" sz="2000" i="1" baseline="-25000" dirty="0">
                <a:sym typeface="Symbol" panose="05050102010706020507" pitchFamily="18" charset="2"/>
              </a:rPr>
              <a:t>“</a:t>
            </a:r>
            <a:r>
              <a:rPr lang="en-US" altLang="ja-JP" sz="2000" i="1" baseline="-25000" dirty="0">
                <a:sym typeface="Symbol" panose="05050102010706020507" pitchFamily="18" charset="2"/>
              </a:rPr>
              <a:t>Physics</a:t>
            </a:r>
            <a:r>
              <a:rPr lang="ja-JP" altLang="en-US" sz="2000" i="1" baseline="-25000" dirty="0">
                <a:sym typeface="Symbol" panose="05050102010706020507" pitchFamily="18" charset="2"/>
              </a:rPr>
              <a:t>”</a:t>
            </a:r>
            <a:r>
              <a:rPr lang="en-US" altLang="ja-JP" sz="2000" i="1" baseline="-25000" dirty="0">
                <a:sym typeface="Symbol" panose="05050102010706020507" pitchFamily="18" charset="2"/>
              </a:rPr>
              <a:t> </a:t>
            </a:r>
            <a:r>
              <a:rPr lang="en-US" altLang="ja-JP" sz="2000" i="1" dirty="0">
                <a:sym typeface="Symbol" panose="05050102010706020507" pitchFamily="18" charset="2"/>
              </a:rPr>
              <a:t> </a:t>
            </a:r>
            <a:r>
              <a:rPr lang="en-US" altLang="ja-JP" sz="1600" dirty="0">
                <a:sym typeface="Symbol" panose="05050102010706020507" pitchFamily="18" charset="2"/>
              </a:rPr>
              <a:t>(</a:t>
            </a:r>
            <a:r>
              <a:rPr lang="en-US" altLang="ja-JP" sz="1600" i="1" dirty="0">
                <a:sym typeface="Symbol" panose="05050102010706020507" pitchFamily="18" charset="2"/>
              </a:rPr>
              <a:t>instructor</a:t>
            </a:r>
            <a:r>
              <a:rPr lang="en-US" altLang="ja-JP" sz="1600" dirty="0">
                <a:sym typeface="Symbol" panose="05050102010706020507" pitchFamily="18" charset="2"/>
              </a:rPr>
              <a:t>))</a:t>
            </a:r>
          </a:p>
          <a:p>
            <a:pPr>
              <a:buNone/>
            </a:pPr>
            <a:endParaRPr lang="en-US" altLang="ja-JP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Instead of giving the name of a relation as the argument of the projection operation, we give an expression that evaluates to a relation.</a:t>
            </a: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endParaRPr lang="en-US" altLang="en-US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endParaRPr lang="en-US" altLang="en-US" dirty="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Cartesian-Product Operation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3408" y="1077913"/>
            <a:ext cx="6944373" cy="4876800"/>
          </a:xfrm>
        </p:spPr>
        <p:txBody>
          <a:bodyPr>
            <a:normAutofit fontScale="70000" lnSpcReduction="20000"/>
          </a:bodyPr>
          <a:lstStyle/>
          <a:p>
            <a:pPr>
              <a:tabLst>
                <a:tab pos="3149600" algn="ctr"/>
              </a:tabLst>
            </a:pPr>
            <a:r>
              <a:rPr lang="en-US" altLang="en-US" dirty="0"/>
              <a:t>The Cartesian-product operation (denoted by X)  allows us to combine information from any two relations.  </a:t>
            </a:r>
          </a:p>
          <a:p>
            <a:pPr>
              <a:tabLst>
                <a:tab pos="3149600" algn="ctr"/>
              </a:tabLst>
            </a:pPr>
            <a:r>
              <a:rPr lang="en-US" altLang="en-US" dirty="0"/>
              <a:t>Example: the Cartesian product of the relations </a:t>
            </a:r>
            <a:r>
              <a:rPr lang="en-US" altLang="en-US" i="1" dirty="0"/>
              <a:t>instructor</a:t>
            </a:r>
            <a:r>
              <a:rPr lang="en-US" altLang="en-US" dirty="0"/>
              <a:t> and t</a:t>
            </a:r>
            <a:r>
              <a:rPr lang="en-US" altLang="en-US" i="1" dirty="0"/>
              <a:t>eaches</a:t>
            </a:r>
            <a:r>
              <a:rPr lang="en-US" altLang="en-US" dirty="0"/>
              <a:t> is written  as:</a:t>
            </a:r>
          </a:p>
          <a:p>
            <a:pPr>
              <a:buNone/>
              <a:tabLst>
                <a:tab pos="3149600" algn="ctr"/>
              </a:tabLst>
            </a:pPr>
            <a:r>
              <a:rPr lang="en-US" altLang="en-US" i="1" dirty="0"/>
              <a:t>                instructor</a:t>
            </a:r>
            <a:r>
              <a:rPr lang="en-US" altLang="en-US" dirty="0"/>
              <a:t>  X  </a:t>
            </a:r>
            <a:r>
              <a:rPr lang="en-US" altLang="en-US" i="1" dirty="0"/>
              <a:t>teaches</a:t>
            </a:r>
          </a:p>
          <a:p>
            <a:pPr>
              <a:tabLst>
                <a:tab pos="3149600" algn="ctr"/>
              </a:tabLst>
            </a:pPr>
            <a:r>
              <a:rPr lang="en-US" altLang="en-US" dirty="0"/>
              <a:t>We construct a tuple of the result out of each possible pair of tuples: one from the </a:t>
            </a:r>
            <a:r>
              <a:rPr lang="en-US" altLang="en-US" i="1" dirty="0"/>
              <a:t>instructor</a:t>
            </a:r>
            <a:r>
              <a:rPr lang="en-US" altLang="en-US" dirty="0"/>
              <a:t> relation and one from the </a:t>
            </a:r>
            <a:r>
              <a:rPr lang="en-US" altLang="en-US" i="1" dirty="0"/>
              <a:t>teaches</a:t>
            </a:r>
            <a:r>
              <a:rPr lang="en-US" altLang="en-US" dirty="0"/>
              <a:t> relation (see next slide)</a:t>
            </a:r>
          </a:p>
          <a:p>
            <a:pPr>
              <a:tabLst>
                <a:tab pos="3149600" algn="ctr"/>
              </a:tabLst>
            </a:pPr>
            <a:r>
              <a:rPr lang="en-US" altLang="en-US" dirty="0"/>
              <a:t>Since the instructor</a:t>
            </a:r>
            <a:r>
              <a:rPr lang="en-US" altLang="en-US" i="1" dirty="0"/>
              <a:t> ID </a:t>
            </a:r>
            <a:r>
              <a:rPr lang="en-US" altLang="en-US" dirty="0"/>
              <a:t>appears in both relations we distinguish between these attribute by attaching to the attribute the name of the relation from which the attribute originally came.</a:t>
            </a:r>
          </a:p>
          <a:p>
            <a:pPr lvl="1">
              <a:tabLst>
                <a:tab pos="3149600" algn="ctr"/>
              </a:tabLst>
            </a:pPr>
            <a:r>
              <a:rPr lang="en-US" altLang="en-US" i="1" dirty="0"/>
              <a:t>instructor.ID</a:t>
            </a:r>
          </a:p>
          <a:p>
            <a:pPr lvl="1">
              <a:tabLst>
                <a:tab pos="3149600" algn="ctr"/>
              </a:tabLst>
            </a:pPr>
            <a:r>
              <a:rPr lang="en-US" altLang="en-US" i="1" dirty="0"/>
              <a:t>teaches.ID</a:t>
            </a:r>
          </a:p>
          <a:p>
            <a:pPr lvl="1">
              <a:tabLst>
                <a:tab pos="3149600" algn="ctr"/>
              </a:tabLst>
            </a:pPr>
            <a:endParaRPr lang="en-US" altLang="en-US" dirty="0"/>
          </a:p>
          <a:p>
            <a:pPr>
              <a:buNone/>
              <a:tabLst>
                <a:tab pos="3149600" algn="ctr"/>
              </a:tabLst>
            </a:pPr>
            <a:endParaRPr lang="en-US" altLang="en-US" dirty="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</a:t>
            </a:r>
            <a:r>
              <a:rPr lang="en-US" altLang="en-US" i="1" dirty="0"/>
              <a:t>  instructor</a:t>
            </a:r>
            <a:r>
              <a:rPr lang="en-US" altLang="en-US" dirty="0"/>
              <a:t>  </a:t>
            </a:r>
            <a:r>
              <a:rPr lang="en-US" altLang="en-US" sz="2400" dirty="0"/>
              <a:t>X</a:t>
            </a:r>
            <a:r>
              <a:rPr lang="en-US" altLang="en-US" dirty="0"/>
              <a:t>  </a:t>
            </a:r>
            <a:r>
              <a:rPr lang="en-US" altLang="en-US" i="1" dirty="0"/>
              <a:t>teaches  table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0862" y="1049316"/>
            <a:ext cx="4466020" cy="526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113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Join Operation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5269" y="1077913"/>
            <a:ext cx="7339647" cy="4876800"/>
          </a:xfrm>
        </p:spPr>
        <p:txBody>
          <a:bodyPr>
            <a:normAutofit fontScale="77500" lnSpcReduction="20000"/>
          </a:bodyPr>
          <a:lstStyle/>
          <a:p>
            <a:pPr>
              <a:tabLst>
                <a:tab pos="3149600" algn="ctr"/>
              </a:tabLst>
            </a:pPr>
            <a:r>
              <a:rPr lang="en-US" altLang="en-US" dirty="0"/>
              <a:t>The Cartesian-Product </a:t>
            </a:r>
          </a:p>
          <a:p>
            <a:pPr>
              <a:buNone/>
              <a:tabLst>
                <a:tab pos="3149600" algn="ctr"/>
              </a:tabLst>
            </a:pPr>
            <a:r>
              <a:rPr lang="en-US" altLang="en-US" i="1" dirty="0"/>
              <a:t>                    instructor</a:t>
            </a:r>
            <a:r>
              <a:rPr lang="en-US" altLang="en-US" dirty="0"/>
              <a:t>  X  </a:t>
            </a:r>
            <a:r>
              <a:rPr lang="en-US" altLang="en-US" i="1" dirty="0"/>
              <a:t>teaches</a:t>
            </a:r>
            <a:endParaRPr lang="en-US" altLang="en-US" dirty="0"/>
          </a:p>
          <a:p>
            <a:pPr>
              <a:buNone/>
              <a:tabLst>
                <a:tab pos="3149600" algn="ctr"/>
              </a:tabLst>
            </a:pPr>
            <a:r>
              <a:rPr lang="en-US" altLang="en-US" dirty="0"/>
              <a:t>      associates every  tuple of  instructor with every tuple of teaches.</a:t>
            </a:r>
          </a:p>
          <a:p>
            <a:pPr lvl="1"/>
            <a:r>
              <a:rPr lang="en-US" altLang="en-US" dirty="0"/>
              <a:t>Most of the resulting rows have information about instructors who did NOT teach a particular course. </a:t>
            </a:r>
          </a:p>
          <a:p>
            <a:r>
              <a:rPr lang="en-US" altLang="en-US" dirty="0"/>
              <a:t>To get only those tuples of  “</a:t>
            </a:r>
            <a:r>
              <a:rPr lang="en-US" altLang="en-US" i="1" dirty="0"/>
              <a:t>instructor</a:t>
            </a:r>
            <a:r>
              <a:rPr lang="en-US" altLang="en-US" dirty="0"/>
              <a:t>  X  </a:t>
            </a:r>
            <a:r>
              <a:rPr lang="en-US" altLang="en-US" i="1" dirty="0"/>
              <a:t>teaches</a:t>
            </a:r>
            <a:r>
              <a:rPr lang="en-US" altLang="en-US" dirty="0"/>
              <a:t> “ that pertain to instructors and the courses that they taught, we write:</a:t>
            </a:r>
          </a:p>
          <a:p>
            <a:pPr>
              <a:buNone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            </a:t>
            </a:r>
            <a:r>
              <a:rPr lang="en-US" altLang="en-US" sz="2000" i="1" dirty="0">
                <a:sym typeface="Symbol" panose="05050102010706020507" pitchFamily="18" charset="2"/>
              </a:rPr>
              <a:t></a:t>
            </a:r>
            <a:r>
              <a:rPr lang="en-US" altLang="en-US" sz="2000" dirty="0">
                <a:sym typeface="Symbol" panose="05050102010706020507" pitchFamily="18" charset="2"/>
              </a:rPr>
              <a:t> </a:t>
            </a:r>
            <a:r>
              <a:rPr lang="en-US" altLang="en-US" sz="2000" i="1" baseline="-25000" dirty="0">
                <a:sym typeface="Symbol" panose="05050102010706020507" pitchFamily="18" charset="2"/>
              </a:rPr>
              <a:t>instructor.id =  teaches.id</a:t>
            </a:r>
            <a:r>
              <a:rPr lang="en-US" altLang="ja-JP" sz="2000" i="1" baseline="-25000" dirty="0">
                <a:sym typeface="Symbol" panose="05050102010706020507" pitchFamily="18" charset="2"/>
              </a:rPr>
              <a:t> </a:t>
            </a:r>
            <a:r>
              <a:rPr lang="en-US" altLang="ja-JP" sz="2000" i="1" dirty="0">
                <a:sym typeface="Symbol" panose="05050102010706020507" pitchFamily="18" charset="2"/>
              </a:rPr>
              <a:t> </a:t>
            </a:r>
            <a:r>
              <a:rPr lang="en-US" altLang="ja-JP" dirty="0">
                <a:sym typeface="Symbol" panose="05050102010706020507" pitchFamily="18" charset="2"/>
              </a:rPr>
              <a:t>(</a:t>
            </a:r>
            <a:r>
              <a:rPr lang="en-US" altLang="ja-JP" i="1" dirty="0">
                <a:sym typeface="Symbol" panose="05050102010706020507" pitchFamily="18" charset="2"/>
              </a:rPr>
              <a:t>instructor  </a:t>
            </a:r>
            <a:r>
              <a:rPr lang="en-US" altLang="ja-JP" dirty="0">
                <a:sym typeface="Symbol" panose="05050102010706020507" pitchFamily="18" charset="2"/>
              </a:rPr>
              <a:t>x</a:t>
            </a:r>
            <a:r>
              <a:rPr lang="en-US" altLang="ja-JP" i="1" dirty="0">
                <a:sym typeface="Symbol" panose="05050102010706020507" pitchFamily="18" charset="2"/>
              </a:rPr>
              <a:t> teaches </a:t>
            </a:r>
            <a:r>
              <a:rPr lang="en-US" altLang="ja-JP" dirty="0">
                <a:sym typeface="Symbol" panose="05050102010706020507" pitchFamily="18" charset="2"/>
              </a:rPr>
              <a:t>))</a:t>
            </a:r>
          </a:p>
          <a:p>
            <a:pPr>
              <a:buNone/>
            </a:pPr>
            <a:endParaRPr lang="en-US" altLang="ja-JP" sz="1000" dirty="0">
              <a:sym typeface="Symbol" panose="05050102010706020507" pitchFamily="18" charset="2"/>
            </a:endParaRPr>
          </a:p>
          <a:p>
            <a:pPr lvl="1"/>
            <a:r>
              <a:rPr lang="en-US" altLang="ja-JP" dirty="0">
                <a:sym typeface="Symbol" panose="05050102010706020507" pitchFamily="18" charset="2"/>
              </a:rPr>
              <a:t>We get only those tuples of “</a:t>
            </a:r>
            <a:r>
              <a:rPr lang="en-US" altLang="en-US" i="1" dirty="0"/>
              <a:t>instructor</a:t>
            </a:r>
            <a:r>
              <a:rPr lang="en-US" altLang="en-US" dirty="0"/>
              <a:t>  X  </a:t>
            </a:r>
            <a:r>
              <a:rPr lang="en-US" altLang="en-US" i="1" dirty="0"/>
              <a:t>teaches” </a:t>
            </a:r>
            <a:r>
              <a:rPr lang="en-US" altLang="ja-JP" dirty="0">
                <a:sym typeface="Symbol" panose="05050102010706020507" pitchFamily="18" charset="2"/>
              </a:rPr>
              <a:t>that pertain to instructors and the courses that they taught.</a:t>
            </a:r>
          </a:p>
          <a:p>
            <a:r>
              <a:rPr lang="en-US" altLang="ja-JP" dirty="0">
                <a:sym typeface="Symbol" panose="05050102010706020507" pitchFamily="18" charset="2"/>
              </a:rPr>
              <a:t>The result of this expression, shown in the next slide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Join Operation (Cont.)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8513" y="1077913"/>
            <a:ext cx="7615237" cy="4876800"/>
          </a:xfrm>
        </p:spPr>
        <p:txBody>
          <a:bodyPr/>
          <a:lstStyle/>
          <a:p>
            <a:r>
              <a:rPr lang="en-US" altLang="en-US" dirty="0"/>
              <a:t>The</a:t>
            </a:r>
            <a:r>
              <a:rPr lang="en-US" altLang="en-US" dirty="0">
                <a:sym typeface="Symbol" panose="05050102010706020507" pitchFamily="18" charset="2"/>
              </a:rPr>
              <a:t>  table corresponding to:</a:t>
            </a:r>
          </a:p>
          <a:p>
            <a:pPr>
              <a:buNone/>
            </a:pPr>
            <a:r>
              <a:rPr lang="en-US" altLang="en-US" i="1" dirty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            </a:t>
            </a:r>
            <a:r>
              <a:rPr lang="en-US" altLang="en-US" sz="2000" i="1" dirty="0">
                <a:sym typeface="Symbol" panose="05050102010706020507" pitchFamily="18" charset="2"/>
              </a:rPr>
              <a:t>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sz="2400" i="1" baseline="-25000" dirty="0">
                <a:sym typeface="Symbol" panose="05050102010706020507" pitchFamily="18" charset="2"/>
              </a:rPr>
              <a:t>instructor.id =  teaches.id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 </a:t>
            </a:r>
            <a:r>
              <a:rPr lang="en-US" altLang="ja-JP" dirty="0">
                <a:sym typeface="Symbol" panose="05050102010706020507" pitchFamily="18" charset="2"/>
              </a:rPr>
              <a:t>(</a:t>
            </a:r>
            <a:r>
              <a:rPr lang="en-US" altLang="ja-JP" i="1" dirty="0">
                <a:sym typeface="Symbol" panose="05050102010706020507" pitchFamily="18" charset="2"/>
              </a:rPr>
              <a:t>instructor </a:t>
            </a:r>
            <a:r>
              <a:rPr lang="en-US" altLang="ja-JP" dirty="0">
                <a:sym typeface="Symbol" panose="05050102010706020507" pitchFamily="18" charset="2"/>
              </a:rPr>
              <a:t>x</a:t>
            </a:r>
            <a:r>
              <a:rPr lang="en-US" altLang="ja-JP" i="1" dirty="0">
                <a:sym typeface="Symbol" panose="05050102010706020507" pitchFamily="18" charset="2"/>
              </a:rPr>
              <a:t> teaches</a:t>
            </a:r>
            <a:r>
              <a:rPr lang="en-US" altLang="ja-JP" dirty="0">
                <a:sym typeface="Symbol" panose="05050102010706020507" pitchFamily="18" charset="2"/>
              </a:rPr>
              <a:t>))</a:t>
            </a:r>
            <a:r>
              <a:rPr lang="en-US" altLang="en-US" dirty="0"/>
              <a:t> </a:t>
            </a:r>
          </a:p>
          <a:p>
            <a:pPr>
              <a:buNone/>
            </a:pPr>
            <a:endParaRPr lang="en-US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2618" y="2196132"/>
            <a:ext cx="6103646" cy="34701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/>
          <a:lstStyle/>
          <a:p>
            <a:r>
              <a:rPr lang="en-US" altLang="en-US"/>
              <a:t>Outline</a:t>
            </a:r>
          </a:p>
        </p:txBody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9625" y="1104900"/>
            <a:ext cx="7413625" cy="4732338"/>
          </a:xfrm>
        </p:spPr>
        <p:txBody>
          <a:bodyPr lIns="90488" tIns="44450" rIns="90488" bIns="44450"/>
          <a:lstStyle/>
          <a:p>
            <a:r>
              <a:rPr lang="en-US" altLang="en-US" dirty="0"/>
              <a:t>Structure of Relational Databases</a:t>
            </a:r>
          </a:p>
          <a:p>
            <a:r>
              <a:rPr lang="en-US" altLang="en-US" dirty="0"/>
              <a:t>Database Schema</a:t>
            </a:r>
          </a:p>
          <a:p>
            <a:r>
              <a:rPr lang="en-US" altLang="en-US" dirty="0"/>
              <a:t>Keys</a:t>
            </a:r>
          </a:p>
          <a:p>
            <a:r>
              <a:rPr lang="en-US" altLang="en-US" dirty="0"/>
              <a:t>Schema Diagrams</a:t>
            </a:r>
          </a:p>
          <a:p>
            <a:r>
              <a:rPr lang="en-US" altLang="en-US" dirty="0"/>
              <a:t>Relational Query Languages</a:t>
            </a:r>
          </a:p>
          <a:p>
            <a:r>
              <a:rPr lang="en-US" altLang="en-US" dirty="0"/>
              <a:t>The Relational Algebra</a:t>
            </a:r>
          </a:p>
          <a:p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Join Operation (Cont.)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17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955269" y="1077913"/>
                <a:ext cx="7339647" cy="4876800"/>
              </a:xfrm>
            </p:spPr>
            <p:txBody>
              <a:bodyPr/>
              <a:lstStyle/>
              <a:p>
                <a:pPr>
                  <a:tabLst>
                    <a:tab pos="3149600" algn="ctr"/>
                  </a:tabLst>
                </a:pPr>
                <a:r>
                  <a:rPr lang="en-US" altLang="en-US" dirty="0"/>
                  <a:t>The </a:t>
                </a:r>
                <a:r>
                  <a:rPr lang="en-US" altLang="en-US" b="1" dirty="0"/>
                  <a:t>join </a:t>
                </a:r>
                <a:r>
                  <a:rPr lang="en-US" altLang="en-US" dirty="0"/>
                  <a:t>operation allows us to combine  a select operation and a  </a:t>
                </a:r>
                <a:r>
                  <a:rPr lang="en-US" altLang="en-US" b="1" dirty="0"/>
                  <a:t/>
                </a:r>
                <a:r>
                  <a:rPr lang="en-US" altLang="en-US" dirty="0"/>
                  <a:t>Cartesian-Product  operation into a single operation.</a:t>
                </a:r>
              </a:p>
              <a:p>
                <a:pPr>
                  <a:tabLst>
                    <a:tab pos="3149600" algn="ctr"/>
                  </a:tabLst>
                </a:pPr>
                <a:r>
                  <a:rPr lang="en-US" altLang="en-US" dirty="0"/>
                  <a:t>Consider relations </a:t>
                </a:r>
                <a:r>
                  <a:rPr lang="en-US" altLang="en-US" i="1" dirty="0"/>
                  <a:t>r </a:t>
                </a:r>
                <a:r>
                  <a:rPr lang="en-US" altLang="en-US" dirty="0"/>
                  <a:t>(</a:t>
                </a:r>
                <a:r>
                  <a:rPr lang="en-US" altLang="en-US" i="1" dirty="0"/>
                  <a:t>R</a:t>
                </a:r>
                <a:r>
                  <a:rPr lang="en-US" altLang="en-US" dirty="0"/>
                  <a:t>) and </a:t>
                </a:r>
                <a:r>
                  <a:rPr lang="en-US" altLang="en-US" i="1" dirty="0"/>
                  <a:t> s </a:t>
                </a:r>
                <a:r>
                  <a:rPr lang="en-US" altLang="en-US" dirty="0"/>
                  <a:t>(</a:t>
                </a:r>
                <a:r>
                  <a:rPr lang="en-US" altLang="en-US" i="1" dirty="0"/>
                  <a:t>S</a:t>
                </a:r>
                <a:r>
                  <a:rPr lang="en-US" altLang="en-US" dirty="0"/>
                  <a:t>)</a:t>
                </a:r>
              </a:p>
              <a:p>
                <a:r>
                  <a:rPr lang="en-US" altLang="en-US" dirty="0"/>
                  <a:t>Let  “theta” be a predicate on attributes in the schema R “union” S. The join operation  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altLang="en-US" dirty="0"/>
                  <a:t> s is defined as follows:</a:t>
                </a:r>
              </a:p>
              <a:p>
                <a:pPr>
                  <a:buNone/>
                </a:pPr>
                <a:r>
                  <a:rPr lang="en-US" altLang="en-US" sz="2000" i="1" dirty="0">
                    <a:sym typeface="Symbol" panose="05050102010706020507" pitchFamily="18" charset="2"/>
                  </a:rPr>
                  <a:t/>
                </a:r>
                <a:r>
                  <a:rPr lang="en-US" altLang="en-US" sz="2000" dirty="0"/>
                  <a:t/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𝑟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ja-JP" dirty="0">
                  <a:sym typeface="Symbol" panose="05050102010706020507" pitchFamily="18" charset="2"/>
                </a:endParaRPr>
              </a:p>
              <a:p>
                <a:pPr>
                  <a:buNone/>
                </a:pPr>
                <a:endParaRPr lang="en-US" altLang="ja-JP" sz="1000" dirty="0">
                  <a:sym typeface="Symbol" panose="05050102010706020507" pitchFamily="18" charset="2"/>
                </a:endParaRPr>
              </a:p>
              <a:p>
                <a:r>
                  <a:rPr lang="en-US" altLang="ja-JP" dirty="0">
                    <a:sym typeface="Symbol" panose="05050102010706020507" pitchFamily="18" charset="2"/>
                  </a:rPr>
                  <a:t>Thus</a:t>
                </a:r>
              </a:p>
              <a:p>
                <a:pPr marL="0" indent="0">
                  <a:buNone/>
                </a:pPr>
                <a:r>
                  <a:rPr lang="en-US" altLang="en-US" i="1" dirty="0">
                    <a:sym typeface="Symbol" panose="05050102010706020507" pitchFamily="18" charset="2"/>
                  </a:rPr>
                  <a:t>                  </a:t>
                </a:r>
                <a:r>
                  <a:rPr lang="en-US" altLang="en-US" dirty="0">
                    <a:sym typeface="Symbol" panose="05050102010706020507" pitchFamily="18" charset="2"/>
                  </a:rPr>
                  <a:t/>
                </a:r>
                <a:r>
                  <a:rPr lang="en-US" altLang="en-US" i="1" baseline="-25000" dirty="0">
                    <a:sym typeface="Symbol" panose="05050102010706020507" pitchFamily="18" charset="2"/>
                  </a:rPr>
                  <a:t>instructor.id =  teaches.id</a:t>
                </a:r>
                <a:r>
                  <a:rPr lang="en-US" altLang="ja-JP" i="1" baseline="-25000" dirty="0">
                    <a:sym typeface="Symbol" panose="05050102010706020507" pitchFamily="18" charset="2"/>
                  </a:rPr>
                  <a:t/>
                </a:r>
                <a:r>
                  <a:rPr lang="en-US" altLang="ja-JP" dirty="0">
                    <a:sym typeface="Symbol" panose="05050102010706020507" pitchFamily="18" charset="2"/>
                  </a:rPr>
                  <a:t>(</a:t>
                </a:r>
                <a:r>
                  <a:rPr lang="en-US" altLang="ja-JP" i="1" dirty="0">
                    <a:sym typeface="Symbol" panose="05050102010706020507" pitchFamily="18" charset="2"/>
                  </a:rPr>
                  <a:t>instructor  </a:t>
                </a:r>
                <a:r>
                  <a:rPr lang="en-US" altLang="ja-JP" dirty="0">
                    <a:sym typeface="Symbol" panose="05050102010706020507" pitchFamily="18" charset="2"/>
                  </a:rPr>
                  <a:t>x</a:t>
                </a:r>
                <a:r>
                  <a:rPr lang="en-US" altLang="ja-JP" i="1" dirty="0">
                    <a:sym typeface="Symbol" panose="05050102010706020507" pitchFamily="18" charset="2"/>
                  </a:rPr>
                  <a:t> teaches </a:t>
                </a:r>
                <a:r>
                  <a:rPr lang="en-US" altLang="ja-JP" dirty="0">
                    <a:sym typeface="Symbol" panose="05050102010706020507" pitchFamily="18" charset="2"/>
                  </a:rPr>
                  <a:t>))</a:t>
                </a:r>
              </a:p>
              <a:p>
                <a:pPr marL="0" indent="0">
                  <a:buNone/>
                </a:pPr>
                <a:endParaRPr lang="en-US" altLang="ja-JP" dirty="0">
                  <a:sym typeface="Symbol" panose="05050102010706020507" pitchFamily="18" charset="2"/>
                </a:endParaRPr>
              </a:p>
              <a:p>
                <a:r>
                  <a:rPr lang="en-US" altLang="ja-JP" dirty="0">
                    <a:sym typeface="Symbol" panose="05050102010706020507" pitchFamily="18" charset="2"/>
                  </a:rPr>
                  <a:t>Can equivalently be written as</a:t>
                </a:r>
              </a:p>
              <a:p>
                <a:endParaRPr lang="en-US" altLang="ja-JP" sz="900" dirty="0">
                  <a:sym typeface="Symbol" panose="05050102010706020507" pitchFamily="18" charset="2"/>
                </a:endParaRPr>
              </a:p>
              <a:p>
                <a:pPr>
                  <a:buNone/>
                </a:pPr>
                <a:r>
                  <a:rPr lang="en-US" altLang="en-US" i="1" dirty="0">
                    <a:sym typeface="Symbol" panose="05050102010706020507" pitchFamily="18" charset="2"/>
                  </a:rPr>
                  <a:t>                 instructor</a:t>
                </a:r>
                <a:r>
                  <a:rPr lang="en-US" altLang="en-US" dirty="0">
                    <a:sym typeface="Symbol" panose="05050102010706020507" pitchFamily="18" charset="2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i="1" baseline="-25000" dirty="0"/>
                  <a:t>Instructor.id = teaches.id</a:t>
                </a:r>
                <a:r>
                  <a:rPr lang="en-US" baseline="-25000" dirty="0"/>
                  <a:t/>
                </a:r>
                <a:r>
                  <a:rPr lang="en-US" i="1" dirty="0"/>
                  <a:t>teaches</a:t>
                </a:r>
                <a:r>
                  <a:rPr lang="en-US" dirty="0"/>
                  <a:t>.</a:t>
                </a:r>
              </a:p>
              <a:p>
                <a:pPr>
                  <a:buNone/>
                </a:pPr>
                <a:endParaRPr lang="en-US" altLang="ja-JP" dirty="0"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717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55269" y="1077913"/>
                <a:ext cx="7339647" cy="4876800"/>
              </a:xfrm>
              <a:blipFill>
                <a:blip r:embed="rId3"/>
                <a:stretch>
                  <a:fillRect l="-415" t="-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Union Operation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8513" y="1077913"/>
            <a:ext cx="7300458" cy="4876800"/>
          </a:xfrm>
        </p:spPr>
        <p:txBody>
          <a:bodyPr>
            <a:normAutofit fontScale="70000" lnSpcReduction="20000"/>
          </a:bodyPr>
          <a:lstStyle/>
          <a:p>
            <a:pPr>
              <a:tabLst>
                <a:tab pos="2965450" algn="ctr"/>
              </a:tabLst>
            </a:pPr>
            <a:r>
              <a:rPr lang="en-US" altLang="en-US" dirty="0"/>
              <a:t>The union operation </a:t>
            </a:r>
            <a:r>
              <a:rPr lang="en-US" altLang="en-US" dirty="0">
                <a:sym typeface="Symbol" panose="05050102010706020507" pitchFamily="18" charset="2"/>
              </a:rPr>
              <a:t>allows us to combine two relations </a:t>
            </a:r>
            <a:endParaRPr lang="en-US" altLang="en-US" dirty="0"/>
          </a:p>
          <a:p>
            <a:pPr>
              <a:tabLst>
                <a:tab pos="2965450" algn="ctr"/>
              </a:tabLst>
            </a:pPr>
            <a:r>
              <a:rPr lang="en-US" altLang="en-US" dirty="0"/>
              <a:t>Notation:  </a:t>
            </a:r>
            <a:r>
              <a:rPr lang="en-US" altLang="en-US" i="1" dirty="0"/>
              <a:t>r 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 </a:t>
            </a:r>
            <a:r>
              <a:rPr lang="en-US" altLang="en-US" i="1" dirty="0">
                <a:sym typeface="Symbol" panose="05050102010706020507" pitchFamily="18" charset="2"/>
              </a:rPr>
              <a:t>s</a:t>
            </a:r>
            <a:endParaRPr lang="en-US" altLang="en-US" dirty="0">
              <a:sym typeface="Symbol" panose="05050102010706020507" pitchFamily="18" charset="2"/>
            </a:endParaRPr>
          </a:p>
          <a:p>
            <a:pPr>
              <a:tabLst>
                <a:tab pos="2965450" algn="ctr"/>
              </a:tabLst>
            </a:pPr>
            <a:r>
              <a:rPr lang="en-US" altLang="en-US" dirty="0">
                <a:sym typeface="Symbol" panose="05050102010706020507" pitchFamily="18" charset="2"/>
              </a:rPr>
              <a:t>For </a:t>
            </a:r>
            <a:r>
              <a:rPr lang="en-US" altLang="en-US" i="1" dirty="0"/>
              <a:t>r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 </a:t>
            </a:r>
            <a:r>
              <a:rPr lang="en-US" altLang="en-US" i="1" dirty="0">
                <a:sym typeface="Symbol" panose="05050102010706020507" pitchFamily="18" charset="2"/>
              </a:rPr>
              <a:t>s</a:t>
            </a:r>
            <a:r>
              <a:rPr lang="en-US" altLang="en-US" dirty="0">
                <a:sym typeface="Symbol" panose="05050102010706020507" pitchFamily="18" charset="2"/>
              </a:rPr>
              <a:t> to be valid.</a:t>
            </a:r>
          </a:p>
          <a:p>
            <a:pPr>
              <a:buFont typeface="Monotype Sorts" charset="2"/>
              <a:buNone/>
              <a:tabLst>
                <a:tab pos="2965450" algn="ctr"/>
              </a:tabLst>
            </a:pPr>
            <a:r>
              <a:rPr lang="en-US" altLang="en-US" i="1" dirty="0">
                <a:sym typeface="Symbol" panose="05050102010706020507" pitchFamily="18" charset="2"/>
              </a:rPr>
              <a:t>	</a:t>
            </a:r>
            <a:r>
              <a:rPr lang="en-US" altLang="en-US" dirty="0">
                <a:sym typeface="Symbol" panose="05050102010706020507" pitchFamily="18" charset="2"/>
              </a:rPr>
              <a:t>1.  </a:t>
            </a:r>
            <a:r>
              <a:rPr lang="en-US" altLang="en-US" i="1" dirty="0">
                <a:sym typeface="Symbol" panose="05050102010706020507" pitchFamily="18" charset="2"/>
              </a:rPr>
              <a:t>r,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s</a:t>
            </a:r>
            <a:r>
              <a:rPr lang="en-US" altLang="en-US" dirty="0">
                <a:sym typeface="Symbol" panose="05050102010706020507" pitchFamily="18" charset="2"/>
              </a:rPr>
              <a:t> must have the </a:t>
            </a:r>
            <a:r>
              <a:rPr lang="en-US" altLang="en-US" i="1" dirty="0">
                <a:sym typeface="Symbol" panose="05050102010706020507" pitchFamily="18" charset="2"/>
              </a:rPr>
              <a:t>same </a:t>
            </a:r>
            <a:r>
              <a:rPr lang="en-US" altLang="en-US" b="1" dirty="0" err="1">
                <a:solidFill>
                  <a:schemeClr val="tx2"/>
                </a:solidFill>
                <a:sym typeface="Symbol" panose="05050102010706020507" pitchFamily="18" charset="2"/>
              </a:rPr>
              <a:t>arity</a:t>
            </a:r>
            <a:r>
              <a:rPr lang="en-US" altLang="en-US" dirty="0">
                <a:sym typeface="Symbol" panose="05050102010706020507" pitchFamily="18" charset="2"/>
              </a:rPr>
              <a:t> (same number of attributes)</a:t>
            </a:r>
          </a:p>
          <a:p>
            <a:pPr>
              <a:buFont typeface="Monotype Sorts" charset="2"/>
              <a:buNone/>
              <a:tabLst>
                <a:tab pos="2965450" algn="ctr"/>
              </a:tabLst>
            </a:pPr>
            <a:r>
              <a:rPr lang="en-US" altLang="en-US" dirty="0">
                <a:sym typeface="Symbol" panose="05050102010706020507" pitchFamily="18" charset="2"/>
              </a:rPr>
              <a:t>	2.  The attribute domains must be </a:t>
            </a:r>
            <a:r>
              <a:rPr lang="en-US" altLang="en-US" b="1" dirty="0">
                <a:solidFill>
                  <a:schemeClr val="tx2"/>
                </a:solidFill>
                <a:sym typeface="Symbol" panose="05050102010706020507" pitchFamily="18" charset="2"/>
              </a:rPr>
              <a:t>compatible</a:t>
            </a:r>
            <a:r>
              <a:rPr lang="en-US" altLang="en-US" dirty="0">
                <a:sym typeface="Symbol" panose="05050102010706020507" pitchFamily="18" charset="2"/>
              </a:rPr>
              <a:t> (example: 2</a:t>
            </a:r>
            <a:r>
              <a:rPr lang="en-US" altLang="en-US" baseline="30000" dirty="0">
                <a:sym typeface="Symbol" panose="05050102010706020507" pitchFamily="18" charset="2"/>
              </a:rPr>
              <a:t>nd</a:t>
            </a:r>
            <a:r>
              <a:rPr lang="en-US" altLang="en-US" dirty="0">
                <a:sym typeface="Symbol" panose="05050102010706020507" pitchFamily="18" charset="2"/>
              </a:rPr>
              <a:t> column </a:t>
            </a:r>
            <a:br>
              <a:rPr lang="en-US" altLang="en-US" dirty="0">
                <a:sym typeface="Symbol" panose="05050102010706020507" pitchFamily="18" charset="2"/>
              </a:rPr>
            </a:br>
            <a:r>
              <a:rPr lang="en-US" altLang="en-US" dirty="0">
                <a:sym typeface="Symbol" panose="05050102010706020507" pitchFamily="18" charset="2"/>
              </a:rPr>
              <a:t>     	of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dirty="0">
                <a:sym typeface="Symbol" panose="05050102010706020507" pitchFamily="18" charset="2"/>
              </a:rPr>
              <a:t> deals with the same type of values as does the 2</a:t>
            </a:r>
            <a:r>
              <a:rPr lang="en-US" altLang="en-US" baseline="30000" dirty="0">
                <a:sym typeface="Symbol" panose="05050102010706020507" pitchFamily="18" charset="2"/>
              </a:rPr>
              <a:t>nd </a:t>
            </a:r>
            <a:r>
              <a:rPr lang="en-US" altLang="en-US" dirty="0">
                <a:sym typeface="Symbol" panose="05050102010706020507" pitchFamily="18" charset="2"/>
              </a:rPr>
              <a:t/>
            </a:r>
            <a:br>
              <a:rPr lang="en-US" altLang="en-US" dirty="0">
                <a:sym typeface="Symbol" panose="05050102010706020507" pitchFamily="18" charset="2"/>
              </a:rPr>
            </a:br>
            <a:r>
              <a:rPr lang="en-US" altLang="en-US" dirty="0">
                <a:sym typeface="Symbol" panose="05050102010706020507" pitchFamily="18" charset="2"/>
              </a:rPr>
              <a:t>     column of </a:t>
            </a:r>
            <a:r>
              <a:rPr lang="en-US" altLang="en-US" i="1" dirty="0">
                <a:sym typeface="Symbol" panose="05050102010706020507" pitchFamily="18" charset="2"/>
              </a:rPr>
              <a:t>s</a:t>
            </a:r>
            <a:r>
              <a:rPr lang="en-US" altLang="en-US" dirty="0">
                <a:sym typeface="Symbol" panose="05050102010706020507" pitchFamily="18" charset="2"/>
              </a:rPr>
              <a:t>)</a:t>
            </a:r>
          </a:p>
          <a:p>
            <a:pPr>
              <a:lnSpc>
                <a:spcPct val="140000"/>
              </a:lnSpc>
              <a:tabLst>
                <a:tab pos="2965450" algn="ctr"/>
              </a:tabLst>
            </a:pPr>
            <a:r>
              <a:rPr lang="en-US" altLang="en-US" dirty="0"/>
              <a:t>Example: to find all courses taught in the Fall 2017 semester, or in the Spring 2018 semester, or in both</a:t>
            </a:r>
            <a:br>
              <a:rPr lang="en-US" altLang="en-US" dirty="0"/>
            </a:br>
            <a:r>
              <a:rPr lang="en-US" altLang="en-US" dirty="0"/>
              <a:t>   </a:t>
            </a:r>
            <a:r>
              <a:rPr lang="en-US" altLang="en-US" sz="2000" dirty="0">
                <a:sym typeface="Symbol" panose="05050102010706020507" pitchFamily="18" charset="2"/>
              </a:rPr>
              <a:t></a:t>
            </a:r>
            <a:r>
              <a:rPr lang="en-US" altLang="en-US" sz="2400" i="1" baseline="-25000" dirty="0" err="1"/>
              <a:t>course_id</a:t>
            </a:r>
            <a:r>
              <a:rPr lang="en-US" altLang="en-US" dirty="0"/>
              <a:t> </a:t>
            </a:r>
            <a:r>
              <a:rPr lang="en-US" altLang="en-US" sz="2000" dirty="0"/>
              <a:t>(</a:t>
            </a:r>
            <a:r>
              <a:rPr lang="en-US" altLang="en-US" sz="2400" i="1" dirty="0">
                <a:sym typeface="Symbol" panose="05050102010706020507" pitchFamily="18" charset="2"/>
              </a:rPr>
              <a:t>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i="1" baseline="-25000" dirty="0">
                <a:sym typeface="Symbol" panose="05050102010706020507" pitchFamily="18" charset="2"/>
              </a:rPr>
              <a:t>semester=</a:t>
            </a:r>
            <a:r>
              <a:rPr lang="ja-JP" altLang="en-US" sz="2400" i="1" baseline="-25000" dirty="0">
                <a:sym typeface="Symbol" panose="05050102010706020507" pitchFamily="18" charset="2"/>
              </a:rPr>
              <a:t>“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Fall</a:t>
            </a:r>
            <a:r>
              <a:rPr lang="ja-JP" altLang="en-US" sz="2400" i="1" baseline="-25000" dirty="0">
                <a:sym typeface="Symbol" panose="05050102010706020507" pitchFamily="18" charset="2"/>
              </a:rPr>
              <a:t>”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  </a:t>
            </a:r>
            <a:r>
              <a:rPr lang="el-GR" altLang="ja-JP" sz="2400" i="1" baseline="-25000" dirty="0">
                <a:sym typeface="Symbol" panose="05050102010706020507" pitchFamily="18" charset="2"/>
              </a:rPr>
              <a:t>Λ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 year=2017 </a:t>
            </a:r>
            <a:r>
              <a:rPr lang="en-US" altLang="ja-JP" sz="2000" dirty="0">
                <a:sym typeface="Symbol" panose="05050102010706020507" pitchFamily="18" charset="2"/>
              </a:rPr>
              <a:t>(</a:t>
            </a:r>
            <a:r>
              <a:rPr lang="en-US" altLang="ja-JP" i="1" dirty="0">
                <a:sym typeface="Symbol" panose="05050102010706020507" pitchFamily="18" charset="2"/>
              </a:rPr>
              <a:t>section</a:t>
            </a:r>
            <a:r>
              <a:rPr lang="en-US" altLang="ja-JP" sz="2000" dirty="0">
                <a:sym typeface="Symbol" panose="05050102010706020507" pitchFamily="18" charset="2"/>
              </a:rPr>
              <a:t>))  </a:t>
            </a:r>
            <a:r>
              <a:rPr lang="en-US" altLang="ja-JP" dirty="0">
                <a:sym typeface="Symbol" panose="05050102010706020507" pitchFamily="18" charset="2"/>
              </a:rPr>
              <a:t>  </a:t>
            </a:r>
            <a:br>
              <a:rPr lang="en-US" altLang="ja-JP" dirty="0">
                <a:sym typeface="Symbol" panose="05050102010706020507" pitchFamily="18" charset="2"/>
              </a:rPr>
            </a:br>
            <a:r>
              <a:rPr lang="en-US" altLang="ja-JP" dirty="0">
                <a:sym typeface="Symbol" panose="05050102010706020507" pitchFamily="18" charset="2"/>
              </a:rPr>
              <a:t>   </a:t>
            </a:r>
            <a:r>
              <a:rPr lang="en-US" altLang="ja-JP" sz="2000" dirty="0">
                <a:sym typeface="Symbol" panose="05050102010706020507" pitchFamily="18" charset="2"/>
              </a:rPr>
              <a:t></a:t>
            </a:r>
            <a:r>
              <a:rPr lang="en-US" altLang="ja-JP" sz="2400" i="1" baseline="-25000" dirty="0" err="1"/>
              <a:t>course_id</a:t>
            </a:r>
            <a:r>
              <a:rPr lang="en-US" altLang="ja-JP" dirty="0"/>
              <a:t> </a:t>
            </a:r>
            <a:r>
              <a:rPr lang="en-US" altLang="ja-JP" sz="2000" dirty="0"/>
              <a:t>(</a:t>
            </a:r>
            <a:r>
              <a:rPr lang="en-US" altLang="ja-JP" sz="2400" i="1" dirty="0">
                <a:sym typeface="Symbol" panose="05050102010706020507" pitchFamily="18" charset="2"/>
              </a:rPr>
              <a:t></a:t>
            </a:r>
            <a:r>
              <a:rPr lang="en-US" altLang="ja-JP" sz="2400" dirty="0">
                <a:sym typeface="Symbol" panose="05050102010706020507" pitchFamily="18" charset="2"/>
              </a:rPr>
              <a:t> 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semester=</a:t>
            </a:r>
            <a:r>
              <a:rPr lang="ja-JP" altLang="en-US" sz="2400" i="1" baseline="-25000" dirty="0">
                <a:sym typeface="Symbol" panose="05050102010706020507" pitchFamily="18" charset="2"/>
              </a:rPr>
              <a:t>“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Spring</a:t>
            </a:r>
            <a:r>
              <a:rPr lang="ja-JP" altLang="en-US" sz="2400" i="1" baseline="-25000" dirty="0">
                <a:sym typeface="Symbol" panose="05050102010706020507" pitchFamily="18" charset="2"/>
              </a:rPr>
              <a:t>”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  </a:t>
            </a:r>
            <a:r>
              <a:rPr lang="el-GR" altLang="ja-JP" sz="2400" i="1" baseline="-25000" dirty="0">
                <a:sym typeface="Symbol" panose="05050102010706020507" pitchFamily="18" charset="2"/>
              </a:rPr>
              <a:t>Λ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 year=2018 </a:t>
            </a:r>
            <a:r>
              <a:rPr lang="en-US" altLang="ja-JP" sz="2000" dirty="0">
                <a:sym typeface="Symbol" panose="05050102010706020507" pitchFamily="18" charset="2"/>
              </a:rPr>
              <a:t>(</a:t>
            </a:r>
            <a:r>
              <a:rPr lang="en-US" altLang="ja-JP" i="1" dirty="0">
                <a:sym typeface="Symbol" panose="05050102010706020507" pitchFamily="18" charset="2"/>
              </a:rPr>
              <a:t>section</a:t>
            </a:r>
            <a:r>
              <a:rPr lang="en-US" altLang="ja-JP" sz="2000" dirty="0">
                <a:sym typeface="Symbol" panose="05050102010706020507" pitchFamily="18" charset="2"/>
              </a:rPr>
              <a:t>))</a:t>
            </a:r>
          </a:p>
          <a:p>
            <a:pPr>
              <a:lnSpc>
                <a:spcPct val="140000"/>
              </a:lnSpc>
              <a:tabLst>
                <a:tab pos="2965450" algn="ctr"/>
              </a:tabLst>
            </a:pPr>
            <a:endParaRPr lang="en-US" altLang="en-US" dirty="0"/>
          </a:p>
          <a:p>
            <a:pPr>
              <a:lnSpc>
                <a:spcPct val="140000"/>
              </a:lnSpc>
              <a:buFont typeface="Monotype Sorts" charset="2"/>
              <a:buNone/>
              <a:tabLst>
                <a:tab pos="2965450" algn="ctr"/>
              </a:tabLst>
            </a:pPr>
            <a:endParaRPr lang="en-US" altLang="en-US" i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Union Operation (Cont.)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8512" y="1077914"/>
            <a:ext cx="7679282" cy="183510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40000"/>
              </a:lnSpc>
              <a:tabLst>
                <a:tab pos="2965450" algn="ctr"/>
              </a:tabLst>
            </a:pPr>
            <a:r>
              <a:rPr lang="en-US" altLang="en-US" dirty="0"/>
              <a:t>Result of: </a:t>
            </a:r>
            <a:br>
              <a:rPr lang="en-US" altLang="en-US" dirty="0"/>
            </a:br>
            <a:r>
              <a:rPr lang="en-US" altLang="en-US" dirty="0"/>
              <a:t>   </a:t>
            </a:r>
            <a:r>
              <a:rPr lang="en-US" altLang="en-US" sz="2000" dirty="0">
                <a:sym typeface="Symbol" panose="05050102010706020507" pitchFamily="18" charset="2"/>
              </a:rPr>
              <a:t></a:t>
            </a:r>
            <a:r>
              <a:rPr lang="en-US" altLang="en-US" sz="2400" i="1" baseline="-25000" dirty="0" err="1"/>
              <a:t>course_id</a:t>
            </a:r>
            <a:r>
              <a:rPr lang="en-US" altLang="en-US" dirty="0"/>
              <a:t> </a:t>
            </a:r>
            <a:r>
              <a:rPr lang="en-US" altLang="en-US" sz="2400" dirty="0"/>
              <a:t>(</a:t>
            </a:r>
            <a:r>
              <a:rPr lang="en-US" altLang="en-US" sz="2400" i="1" dirty="0">
                <a:sym typeface="Symbol" panose="05050102010706020507" pitchFamily="18" charset="2"/>
              </a:rPr>
              <a:t>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i="1" baseline="-25000" dirty="0">
                <a:sym typeface="Symbol" panose="05050102010706020507" pitchFamily="18" charset="2"/>
              </a:rPr>
              <a:t>semester=</a:t>
            </a:r>
            <a:r>
              <a:rPr lang="ja-JP" altLang="en-US" sz="2400" i="1" baseline="-25000" dirty="0">
                <a:sym typeface="Symbol" panose="05050102010706020507" pitchFamily="18" charset="2"/>
              </a:rPr>
              <a:t>“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Fall</a:t>
            </a:r>
            <a:r>
              <a:rPr lang="ja-JP" altLang="en-US" sz="2400" i="1" baseline="-25000" dirty="0">
                <a:sym typeface="Symbol" panose="05050102010706020507" pitchFamily="18" charset="2"/>
              </a:rPr>
              <a:t>”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  </a:t>
            </a:r>
            <a:r>
              <a:rPr lang="el-GR" altLang="ja-JP" sz="2400" i="1" baseline="-25000" dirty="0">
                <a:sym typeface="Symbol" panose="05050102010706020507" pitchFamily="18" charset="2"/>
              </a:rPr>
              <a:t>Λ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 year=2017 </a:t>
            </a:r>
            <a:r>
              <a:rPr lang="en-US" altLang="ja-JP" sz="2000" dirty="0">
                <a:sym typeface="Symbol" panose="05050102010706020507" pitchFamily="18" charset="2"/>
              </a:rPr>
              <a:t>(</a:t>
            </a:r>
            <a:r>
              <a:rPr lang="en-US" altLang="ja-JP" sz="2000" i="1" dirty="0">
                <a:sym typeface="Symbol" panose="05050102010706020507" pitchFamily="18" charset="2"/>
              </a:rPr>
              <a:t>section</a:t>
            </a:r>
            <a:r>
              <a:rPr lang="en-US" altLang="ja-JP" sz="2000" dirty="0">
                <a:sym typeface="Symbol" panose="05050102010706020507" pitchFamily="18" charset="2"/>
              </a:rPr>
              <a:t>))</a:t>
            </a:r>
            <a:r>
              <a:rPr lang="en-US" altLang="ja-JP" sz="2400" dirty="0">
                <a:sym typeface="Symbol" panose="05050102010706020507" pitchFamily="18" charset="2"/>
              </a:rPr>
              <a:t>  </a:t>
            </a:r>
            <a:r>
              <a:rPr lang="en-US" altLang="ja-JP" dirty="0">
                <a:sym typeface="Symbol" panose="05050102010706020507" pitchFamily="18" charset="2"/>
              </a:rPr>
              <a:t>  </a:t>
            </a:r>
            <a:br>
              <a:rPr lang="en-US" altLang="ja-JP" dirty="0">
                <a:sym typeface="Symbol" panose="05050102010706020507" pitchFamily="18" charset="2"/>
              </a:rPr>
            </a:br>
            <a:r>
              <a:rPr lang="en-US" altLang="ja-JP" dirty="0">
                <a:sym typeface="Symbol" panose="05050102010706020507" pitchFamily="18" charset="2"/>
              </a:rPr>
              <a:t>   </a:t>
            </a:r>
            <a:r>
              <a:rPr lang="en-US" altLang="ja-JP" sz="2000" dirty="0">
                <a:sym typeface="Symbol" panose="05050102010706020507" pitchFamily="18" charset="2"/>
              </a:rPr>
              <a:t></a:t>
            </a:r>
            <a:r>
              <a:rPr lang="en-US" altLang="ja-JP" sz="2400" i="1" baseline="-25000" dirty="0" err="1"/>
              <a:t>course_id</a:t>
            </a:r>
            <a:r>
              <a:rPr lang="en-US" altLang="ja-JP" dirty="0"/>
              <a:t> </a:t>
            </a:r>
            <a:r>
              <a:rPr lang="en-US" altLang="ja-JP" sz="2400" dirty="0"/>
              <a:t>(</a:t>
            </a:r>
            <a:r>
              <a:rPr lang="en-US" altLang="ja-JP" sz="2400" i="1" dirty="0">
                <a:sym typeface="Symbol" panose="05050102010706020507" pitchFamily="18" charset="2"/>
              </a:rPr>
              <a:t></a:t>
            </a:r>
            <a:r>
              <a:rPr lang="en-US" altLang="ja-JP" sz="2400" dirty="0">
                <a:sym typeface="Symbol" panose="05050102010706020507" pitchFamily="18" charset="2"/>
              </a:rPr>
              <a:t> 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semester=</a:t>
            </a:r>
            <a:r>
              <a:rPr lang="ja-JP" altLang="en-US" sz="2400" i="1" baseline="-25000" dirty="0">
                <a:sym typeface="Symbol" panose="05050102010706020507" pitchFamily="18" charset="2"/>
              </a:rPr>
              <a:t>“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Spring</a:t>
            </a:r>
            <a:r>
              <a:rPr lang="ja-JP" altLang="en-US" sz="2400" i="1" baseline="-25000" dirty="0">
                <a:sym typeface="Symbol" panose="05050102010706020507" pitchFamily="18" charset="2"/>
              </a:rPr>
              <a:t>”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  </a:t>
            </a:r>
            <a:r>
              <a:rPr lang="el-GR" altLang="ja-JP" sz="2400" i="1" baseline="-25000" dirty="0">
                <a:sym typeface="Symbol" panose="05050102010706020507" pitchFamily="18" charset="2"/>
              </a:rPr>
              <a:t>Λ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 year=2018 </a:t>
            </a:r>
            <a:r>
              <a:rPr lang="en-US" altLang="ja-JP" sz="2000" dirty="0">
                <a:sym typeface="Symbol" panose="05050102010706020507" pitchFamily="18" charset="2"/>
              </a:rPr>
              <a:t>(</a:t>
            </a:r>
            <a:r>
              <a:rPr lang="en-US" altLang="ja-JP" sz="2000" i="1" dirty="0">
                <a:sym typeface="Symbol" panose="05050102010706020507" pitchFamily="18" charset="2"/>
              </a:rPr>
              <a:t>section</a:t>
            </a:r>
            <a:r>
              <a:rPr lang="en-US" altLang="ja-JP" sz="2000" dirty="0">
                <a:sym typeface="Symbol" panose="05050102010706020507" pitchFamily="18" charset="2"/>
              </a:rPr>
              <a:t>))</a:t>
            </a:r>
          </a:p>
          <a:p>
            <a:pPr>
              <a:lnSpc>
                <a:spcPct val="140000"/>
              </a:lnSpc>
              <a:tabLst>
                <a:tab pos="2965450" algn="ctr"/>
              </a:tabLst>
            </a:pPr>
            <a:endParaRPr lang="en-US" altLang="en-US" dirty="0"/>
          </a:p>
          <a:p>
            <a:pPr>
              <a:lnSpc>
                <a:spcPct val="140000"/>
              </a:lnSpc>
              <a:buFont typeface="Monotype Sorts" charset="2"/>
              <a:buNone/>
              <a:tabLst>
                <a:tab pos="2965450" algn="ctr"/>
              </a:tabLst>
            </a:pPr>
            <a:endParaRPr lang="en-US" altLang="en-US" i="1" dirty="0"/>
          </a:p>
        </p:txBody>
      </p:sp>
      <p:pic>
        <p:nvPicPr>
          <p:cNvPr id="54273" name="Picture 1" descr="W:\db-book\db7\slide-dir\KEEP\Tables-ch2\2_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0594" y="2998694"/>
            <a:ext cx="1176352" cy="2857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Set-Intersection Operation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5269" y="1077913"/>
            <a:ext cx="726127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The  set-intersection  operation </a:t>
            </a:r>
            <a:r>
              <a:rPr lang="en-US" altLang="en-US" dirty="0">
                <a:sym typeface="Symbol" panose="05050102010706020507" pitchFamily="18" charset="2"/>
              </a:rPr>
              <a:t> allows us to find tuples that are in both the input relations.</a:t>
            </a:r>
            <a:endParaRPr lang="en-US" altLang="en-US" dirty="0"/>
          </a:p>
          <a:p>
            <a:r>
              <a:rPr lang="en-US" altLang="en-US" dirty="0"/>
              <a:t>Notation: </a:t>
            </a:r>
            <a:r>
              <a:rPr lang="en-US" altLang="en-US" i="1" dirty="0"/>
              <a:t>r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 </a:t>
            </a:r>
            <a:r>
              <a:rPr lang="en-US" altLang="en-US" i="1" dirty="0"/>
              <a:t>s</a:t>
            </a:r>
            <a:endParaRPr lang="en-US" altLang="en-US" dirty="0"/>
          </a:p>
          <a:p>
            <a:r>
              <a:rPr lang="en-US" altLang="en-US" dirty="0"/>
              <a:t>Assume: </a:t>
            </a:r>
          </a:p>
          <a:p>
            <a:pPr lvl="1"/>
            <a:r>
              <a:rPr lang="en-US" altLang="en-US" i="1" dirty="0"/>
              <a:t>r</a:t>
            </a:r>
            <a:r>
              <a:rPr lang="en-US" altLang="en-US" dirty="0"/>
              <a:t>, </a:t>
            </a:r>
            <a:r>
              <a:rPr lang="en-US" altLang="en-US" i="1" dirty="0"/>
              <a:t>s</a:t>
            </a:r>
            <a:r>
              <a:rPr lang="en-US" altLang="en-US" dirty="0"/>
              <a:t> have the </a:t>
            </a:r>
            <a:r>
              <a:rPr lang="en-US" altLang="en-US" i="1" dirty="0"/>
              <a:t>same </a:t>
            </a:r>
            <a:r>
              <a:rPr lang="en-US" altLang="en-US" i="1" dirty="0" err="1"/>
              <a:t>arity</a:t>
            </a:r>
            <a:r>
              <a:rPr lang="en-US" altLang="en-US" dirty="0"/>
              <a:t> </a:t>
            </a:r>
          </a:p>
          <a:p>
            <a:pPr lvl="1"/>
            <a:r>
              <a:rPr lang="en-US" altLang="en-US" dirty="0"/>
              <a:t>attributes of </a:t>
            </a:r>
            <a:r>
              <a:rPr lang="en-US" altLang="en-US" i="1" dirty="0"/>
              <a:t>r</a:t>
            </a:r>
            <a:r>
              <a:rPr lang="en-US" altLang="en-US" dirty="0"/>
              <a:t> and </a:t>
            </a:r>
            <a:r>
              <a:rPr lang="en-US" altLang="en-US" i="1" dirty="0"/>
              <a:t>s</a:t>
            </a:r>
            <a:r>
              <a:rPr lang="en-US" altLang="en-US" dirty="0"/>
              <a:t> are compatible</a:t>
            </a:r>
          </a:p>
          <a:p>
            <a:r>
              <a:rPr lang="en-US" altLang="en-US" dirty="0"/>
              <a:t>Example: Find the set of all courses taught in both the Fall 2017 and the Spring 2018 semesters.</a:t>
            </a:r>
          </a:p>
          <a:p>
            <a:pPr>
              <a:buNone/>
            </a:pPr>
            <a:r>
              <a:rPr lang="en-US" altLang="en-US" sz="1400" dirty="0">
                <a:sym typeface="Symbol" panose="05050102010706020507" pitchFamily="18" charset="2"/>
              </a:rPr>
              <a:t>           </a:t>
            </a:r>
            <a:r>
              <a:rPr lang="en-US" altLang="en-US" sz="2000" dirty="0">
                <a:sym typeface="Symbol" panose="05050102010706020507" pitchFamily="18" charset="2"/>
              </a:rPr>
              <a:t></a:t>
            </a:r>
            <a:r>
              <a:rPr lang="en-US" altLang="en-US" sz="2400" i="1" baseline="-25000" dirty="0" err="1"/>
              <a:t>course_id</a:t>
            </a:r>
            <a:r>
              <a:rPr lang="en-US" altLang="en-US" sz="2400" dirty="0"/>
              <a:t> </a:t>
            </a:r>
            <a:r>
              <a:rPr lang="en-US" altLang="en-US" sz="2000" dirty="0"/>
              <a:t>(</a:t>
            </a:r>
            <a:r>
              <a:rPr lang="en-US" altLang="en-US" sz="2000" i="1" dirty="0">
                <a:sym typeface="Symbol" panose="05050102010706020507" pitchFamily="18" charset="2"/>
              </a:rPr>
              <a:t></a:t>
            </a:r>
            <a:r>
              <a:rPr lang="en-US" altLang="en-US" sz="2000" dirty="0">
                <a:sym typeface="Symbol" panose="05050102010706020507" pitchFamily="18" charset="2"/>
              </a:rPr>
              <a:t> </a:t>
            </a:r>
            <a:r>
              <a:rPr lang="en-US" altLang="en-US" sz="2400" i="1" baseline="-25000" dirty="0">
                <a:sym typeface="Symbol" panose="05050102010706020507" pitchFamily="18" charset="2"/>
              </a:rPr>
              <a:t>semester=</a:t>
            </a:r>
            <a:r>
              <a:rPr lang="ja-JP" altLang="en-US" sz="2400" i="1" baseline="-25000" dirty="0">
                <a:sym typeface="Symbol" panose="05050102010706020507" pitchFamily="18" charset="2"/>
              </a:rPr>
              <a:t>“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Fall</a:t>
            </a:r>
            <a:r>
              <a:rPr lang="ja-JP" altLang="en-US" sz="2400" i="1" baseline="-25000" dirty="0">
                <a:sym typeface="Symbol" panose="05050102010706020507" pitchFamily="18" charset="2"/>
              </a:rPr>
              <a:t>”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  </a:t>
            </a:r>
            <a:r>
              <a:rPr lang="el-GR" altLang="ja-JP" sz="2400" i="1" baseline="-25000" dirty="0">
                <a:sym typeface="Symbol" panose="05050102010706020507" pitchFamily="18" charset="2"/>
              </a:rPr>
              <a:t>Λ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 year=2017 </a:t>
            </a:r>
            <a:r>
              <a:rPr lang="en-US" altLang="ja-JP" sz="2000" dirty="0">
                <a:sym typeface="Symbol" panose="05050102010706020507" pitchFamily="18" charset="2"/>
              </a:rPr>
              <a:t>(</a:t>
            </a:r>
            <a:r>
              <a:rPr lang="en-US" altLang="ja-JP" i="1" dirty="0">
                <a:sym typeface="Symbol" panose="05050102010706020507" pitchFamily="18" charset="2"/>
              </a:rPr>
              <a:t>section</a:t>
            </a:r>
            <a:r>
              <a:rPr lang="en-US" altLang="ja-JP" sz="2000" dirty="0">
                <a:sym typeface="Symbol" panose="05050102010706020507" pitchFamily="18" charset="2"/>
              </a:rPr>
              <a:t>)) </a:t>
            </a:r>
            <a:r>
              <a:rPr lang="en-US" altLang="en-US" sz="2000" dirty="0">
                <a:sym typeface="Symbol" panose="05050102010706020507" pitchFamily="18" charset="2"/>
              </a:rPr>
              <a:t> </a:t>
            </a:r>
            <a:r>
              <a:rPr lang="en-US" altLang="ja-JP" dirty="0">
                <a:sym typeface="Symbol" panose="05050102010706020507" pitchFamily="18" charset="2"/>
              </a:rPr>
              <a:t/>
            </a:r>
            <a:br>
              <a:rPr lang="en-US" altLang="ja-JP" dirty="0">
                <a:sym typeface="Symbol" panose="05050102010706020507" pitchFamily="18" charset="2"/>
              </a:rPr>
            </a:br>
            <a:r>
              <a:rPr lang="en-US" altLang="ja-JP" dirty="0">
                <a:sym typeface="Symbol" panose="05050102010706020507" pitchFamily="18" charset="2"/>
              </a:rPr>
              <a:t>   </a:t>
            </a:r>
            <a:r>
              <a:rPr lang="en-US" altLang="ja-JP" sz="2000" dirty="0">
                <a:sym typeface="Symbol" panose="05050102010706020507" pitchFamily="18" charset="2"/>
              </a:rPr>
              <a:t></a:t>
            </a:r>
            <a:r>
              <a:rPr lang="en-US" altLang="ja-JP" sz="2400" i="1" baseline="-25000" dirty="0" err="1"/>
              <a:t>course_id</a:t>
            </a:r>
            <a:r>
              <a:rPr lang="en-US" altLang="ja-JP" sz="2400" dirty="0"/>
              <a:t> </a:t>
            </a:r>
            <a:r>
              <a:rPr lang="en-US" altLang="ja-JP" sz="2000" dirty="0"/>
              <a:t>(</a:t>
            </a:r>
            <a:r>
              <a:rPr lang="en-US" altLang="ja-JP" sz="2000" i="1" dirty="0">
                <a:sym typeface="Symbol" panose="05050102010706020507" pitchFamily="18" charset="2"/>
              </a:rPr>
              <a:t></a:t>
            </a:r>
            <a:r>
              <a:rPr lang="en-US" altLang="ja-JP" sz="2000" dirty="0">
                <a:sym typeface="Symbol" panose="05050102010706020507" pitchFamily="18" charset="2"/>
              </a:rPr>
              <a:t> 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semester=</a:t>
            </a:r>
            <a:r>
              <a:rPr lang="ja-JP" altLang="en-US" sz="2400" i="1" baseline="-25000" dirty="0">
                <a:sym typeface="Symbol" panose="05050102010706020507" pitchFamily="18" charset="2"/>
              </a:rPr>
              <a:t>“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Spring</a:t>
            </a:r>
            <a:r>
              <a:rPr lang="ja-JP" altLang="en-US" sz="2400" i="1" baseline="-25000" dirty="0">
                <a:sym typeface="Symbol" panose="05050102010706020507" pitchFamily="18" charset="2"/>
              </a:rPr>
              <a:t>”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  </a:t>
            </a:r>
            <a:r>
              <a:rPr lang="el-GR" altLang="ja-JP" sz="2400" i="1" baseline="-25000" dirty="0">
                <a:sym typeface="Symbol" panose="05050102010706020507" pitchFamily="18" charset="2"/>
              </a:rPr>
              <a:t>Λ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 year=2018 </a:t>
            </a:r>
            <a:r>
              <a:rPr lang="en-US" altLang="ja-JP" sz="2000" dirty="0">
                <a:sym typeface="Symbol" panose="05050102010706020507" pitchFamily="18" charset="2"/>
              </a:rPr>
              <a:t>(</a:t>
            </a:r>
            <a:r>
              <a:rPr lang="en-US" altLang="ja-JP" i="1" dirty="0">
                <a:sym typeface="Symbol" panose="05050102010706020507" pitchFamily="18" charset="2"/>
              </a:rPr>
              <a:t>section</a:t>
            </a:r>
            <a:r>
              <a:rPr lang="en-US" altLang="ja-JP" sz="2000" dirty="0">
                <a:sym typeface="Symbol" panose="05050102010706020507" pitchFamily="18" charset="2"/>
              </a:rPr>
              <a:t>))</a:t>
            </a:r>
          </a:p>
          <a:p>
            <a:pPr>
              <a:buNone/>
            </a:pPr>
            <a:endParaRPr lang="en-US" altLang="en-US" sz="1600" dirty="0">
              <a:sym typeface="Symbol" panose="05050102010706020507" pitchFamily="18" charset="2"/>
            </a:endParaRPr>
          </a:p>
          <a:p>
            <a:pPr lvl="1"/>
            <a:r>
              <a:rPr lang="en-US" altLang="en-US" sz="1600" dirty="0">
                <a:sym typeface="Symbol" panose="05050102010706020507" pitchFamily="18" charset="2"/>
              </a:rPr>
              <a:t>Result</a:t>
            </a:r>
            <a:endParaRPr lang="en-US" altLang="en-US" dirty="0"/>
          </a:p>
          <a:p>
            <a:pPr>
              <a:buNone/>
            </a:pPr>
            <a:endParaRPr lang="en-US" altLang="en-US" dirty="0"/>
          </a:p>
        </p:txBody>
      </p:sp>
      <p:pic>
        <p:nvPicPr>
          <p:cNvPr id="98306" name="Picture 2" descr="W:\db-book\db7\slide-dir\KEEP\Tables-ch2\2_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318" y="5391555"/>
            <a:ext cx="1000083" cy="6079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Set Difference Operation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8513" y="1077913"/>
            <a:ext cx="7104516" cy="4016601"/>
          </a:xfrm>
        </p:spPr>
        <p:txBody>
          <a:bodyPr/>
          <a:lstStyle/>
          <a:p>
            <a:pPr>
              <a:spcBef>
                <a:spcPct val="60000"/>
              </a:spcBef>
            </a:pPr>
            <a:r>
              <a:rPr lang="en-US" altLang="en-US" sz="1700" dirty="0"/>
              <a:t>The set-difference operation allows us to find tuples that are in one relation but are not in another. </a:t>
            </a:r>
          </a:p>
          <a:p>
            <a:pPr>
              <a:spcBef>
                <a:spcPct val="60000"/>
              </a:spcBef>
            </a:pPr>
            <a:r>
              <a:rPr lang="en-US" altLang="en-US" sz="1700" dirty="0"/>
              <a:t>Notation </a:t>
            </a:r>
            <a:r>
              <a:rPr lang="en-US" altLang="en-US" sz="1700" i="1" dirty="0"/>
              <a:t>r – s</a:t>
            </a:r>
          </a:p>
          <a:p>
            <a:r>
              <a:rPr lang="en-US" altLang="en-US" sz="1700" dirty="0"/>
              <a:t>Set differences must be taken between </a:t>
            </a:r>
            <a:r>
              <a:rPr lang="en-US" altLang="en-US" sz="1700" b="1" dirty="0">
                <a:solidFill>
                  <a:schemeClr val="tx2"/>
                </a:solidFill>
              </a:rPr>
              <a:t>compatible</a:t>
            </a:r>
            <a:r>
              <a:rPr lang="en-US" altLang="en-US" sz="1700" dirty="0"/>
              <a:t> relations.</a:t>
            </a:r>
          </a:p>
          <a:p>
            <a:pPr lvl="1"/>
            <a:r>
              <a:rPr lang="en-US" altLang="en-US" sz="1700" i="1" dirty="0"/>
              <a:t>r</a:t>
            </a:r>
            <a:r>
              <a:rPr lang="en-US" altLang="en-US" sz="1700" dirty="0"/>
              <a:t> and </a:t>
            </a:r>
            <a:r>
              <a:rPr lang="en-US" altLang="en-US" sz="1700" i="1" dirty="0"/>
              <a:t>s</a:t>
            </a:r>
            <a:r>
              <a:rPr lang="en-US" altLang="en-US" sz="1700" dirty="0"/>
              <a:t> must have the </a:t>
            </a:r>
            <a:r>
              <a:rPr lang="en-US" altLang="en-US" sz="1700" dirty="0">
                <a:solidFill>
                  <a:schemeClr val="tx2"/>
                </a:solidFill>
              </a:rPr>
              <a:t>same</a:t>
            </a:r>
            <a:r>
              <a:rPr lang="en-US" altLang="en-US" sz="1700" dirty="0"/>
              <a:t> </a:t>
            </a:r>
            <a:r>
              <a:rPr lang="en-US" altLang="en-US" sz="1700" dirty="0" err="1"/>
              <a:t>arity</a:t>
            </a:r>
            <a:endParaRPr lang="en-US" altLang="en-US" sz="1700" dirty="0"/>
          </a:p>
          <a:p>
            <a:pPr lvl="1"/>
            <a:r>
              <a:rPr lang="en-US" altLang="en-US" sz="1700" dirty="0"/>
              <a:t>attribute domains of </a:t>
            </a:r>
            <a:r>
              <a:rPr lang="en-US" altLang="en-US" sz="1700" i="1" dirty="0"/>
              <a:t>r </a:t>
            </a:r>
            <a:r>
              <a:rPr lang="en-US" altLang="en-US" sz="1700" dirty="0"/>
              <a:t>and </a:t>
            </a:r>
            <a:r>
              <a:rPr lang="en-US" altLang="en-US" sz="1700" i="1" dirty="0"/>
              <a:t>s </a:t>
            </a:r>
            <a:r>
              <a:rPr lang="en-US" altLang="en-US" sz="1700" dirty="0"/>
              <a:t>must be compatible</a:t>
            </a:r>
          </a:p>
          <a:p>
            <a:pPr>
              <a:lnSpc>
                <a:spcPct val="140000"/>
              </a:lnSpc>
            </a:pPr>
            <a:r>
              <a:rPr lang="en-US" altLang="en-US" sz="1700" dirty="0"/>
              <a:t>Example: to find all courses taught in the Fall </a:t>
            </a:r>
            <a:r>
              <a:rPr lang="en-US" altLang="en-US" sz="1700" dirty="0" smtClean="0"/>
              <a:t>2017 </a:t>
            </a:r>
            <a:r>
              <a:rPr lang="en-US" altLang="en-US" sz="1700" dirty="0"/>
              <a:t>semester, but not in the Spring </a:t>
            </a:r>
            <a:r>
              <a:rPr lang="en-US" altLang="en-US" sz="1700" dirty="0" smtClean="0"/>
              <a:t>2018 </a:t>
            </a:r>
            <a:r>
              <a:rPr lang="en-US" altLang="en-US" sz="1700" dirty="0"/>
              <a:t>semester</a:t>
            </a:r>
            <a:r>
              <a:rPr lang="en-US" altLang="en-US" sz="1600" dirty="0"/>
              <a:t/>
            </a:r>
            <a:br>
              <a:rPr lang="en-US" altLang="en-US" sz="1600" dirty="0"/>
            </a:br>
            <a:r>
              <a:rPr lang="en-US" altLang="en-US" sz="1600" dirty="0"/>
              <a:t>   </a:t>
            </a:r>
            <a:r>
              <a:rPr lang="en-US" altLang="en-US" sz="2000" dirty="0">
                <a:sym typeface="Symbol" panose="05050102010706020507" pitchFamily="18" charset="2"/>
              </a:rPr>
              <a:t></a:t>
            </a:r>
            <a:r>
              <a:rPr lang="en-US" altLang="en-US" sz="2400" i="1" baseline="-25000" dirty="0" err="1"/>
              <a:t>course_id</a:t>
            </a:r>
            <a:r>
              <a:rPr lang="en-US" altLang="en-US" sz="1600" dirty="0"/>
              <a:t> </a:t>
            </a:r>
            <a:r>
              <a:rPr lang="en-US" altLang="en-US" sz="2000" dirty="0"/>
              <a:t>(</a:t>
            </a:r>
            <a:r>
              <a:rPr lang="en-US" altLang="en-US" sz="2000" i="1" dirty="0">
                <a:sym typeface="Symbol" panose="05050102010706020507" pitchFamily="18" charset="2"/>
              </a:rPr>
              <a:t></a:t>
            </a:r>
            <a:r>
              <a:rPr lang="en-US" altLang="en-US" sz="2000" dirty="0">
                <a:sym typeface="Symbol" panose="05050102010706020507" pitchFamily="18" charset="2"/>
              </a:rPr>
              <a:t> </a:t>
            </a:r>
            <a:r>
              <a:rPr lang="en-US" altLang="en-US" sz="2400" i="1" baseline="-25000" dirty="0">
                <a:sym typeface="Symbol" panose="05050102010706020507" pitchFamily="18" charset="2"/>
              </a:rPr>
              <a:t>semester=</a:t>
            </a:r>
            <a:r>
              <a:rPr lang="ja-JP" altLang="en-US" sz="2400" i="1" baseline="-25000" dirty="0">
                <a:sym typeface="Symbol" panose="05050102010706020507" pitchFamily="18" charset="2"/>
              </a:rPr>
              <a:t>“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Fall</a:t>
            </a:r>
            <a:r>
              <a:rPr lang="ja-JP" altLang="en-US" sz="2400" i="1" baseline="-25000" dirty="0">
                <a:sym typeface="Symbol" panose="05050102010706020507" pitchFamily="18" charset="2"/>
              </a:rPr>
              <a:t>”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  </a:t>
            </a:r>
            <a:r>
              <a:rPr lang="el-GR" altLang="ja-JP" sz="2400" i="1" baseline="-25000" dirty="0">
                <a:sym typeface="Symbol" panose="05050102010706020507" pitchFamily="18" charset="2"/>
              </a:rPr>
              <a:t>Λ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 year=2017 </a:t>
            </a:r>
            <a:r>
              <a:rPr lang="en-US" altLang="ja-JP" sz="2000" dirty="0">
                <a:sym typeface="Symbol" panose="05050102010706020507" pitchFamily="18" charset="2"/>
              </a:rPr>
              <a:t>(</a:t>
            </a:r>
            <a:r>
              <a:rPr lang="en-US" altLang="ja-JP" sz="2000" i="1" dirty="0">
                <a:sym typeface="Symbol" panose="05050102010706020507" pitchFamily="18" charset="2"/>
              </a:rPr>
              <a:t>section</a:t>
            </a:r>
            <a:r>
              <a:rPr lang="en-US" altLang="ja-JP" sz="2000" dirty="0">
                <a:sym typeface="Symbol" panose="05050102010706020507" pitchFamily="18" charset="2"/>
              </a:rPr>
              <a:t>))  −</a:t>
            </a:r>
            <a:r>
              <a:rPr lang="en-US" altLang="ja-JP" sz="1600" dirty="0">
                <a:sym typeface="Symbol" panose="05050102010706020507" pitchFamily="18" charset="2"/>
              </a:rPr>
              <a:t>  </a:t>
            </a:r>
            <a:br>
              <a:rPr lang="en-US" altLang="ja-JP" sz="1600" dirty="0">
                <a:sym typeface="Symbol" panose="05050102010706020507" pitchFamily="18" charset="2"/>
              </a:rPr>
            </a:br>
            <a:r>
              <a:rPr lang="en-US" altLang="ja-JP" sz="1600" dirty="0">
                <a:sym typeface="Symbol" panose="05050102010706020507" pitchFamily="18" charset="2"/>
              </a:rPr>
              <a:t>   </a:t>
            </a:r>
            <a:r>
              <a:rPr lang="en-US" altLang="ja-JP" sz="2000" dirty="0">
                <a:sym typeface="Symbol" panose="05050102010706020507" pitchFamily="18" charset="2"/>
              </a:rPr>
              <a:t></a:t>
            </a:r>
            <a:r>
              <a:rPr lang="en-US" altLang="ja-JP" sz="2400" i="1" baseline="-25000" dirty="0" err="1"/>
              <a:t>course_id</a:t>
            </a:r>
            <a:r>
              <a:rPr lang="en-US" altLang="ja-JP" sz="1600" dirty="0"/>
              <a:t> </a:t>
            </a:r>
            <a:r>
              <a:rPr lang="en-US" altLang="ja-JP" sz="2000" dirty="0"/>
              <a:t>(</a:t>
            </a:r>
            <a:r>
              <a:rPr lang="en-US" altLang="ja-JP" sz="2000" i="1" dirty="0">
                <a:sym typeface="Symbol" panose="05050102010706020507" pitchFamily="18" charset="2"/>
              </a:rPr>
              <a:t></a:t>
            </a:r>
            <a:r>
              <a:rPr lang="en-US" altLang="ja-JP" sz="2000" dirty="0">
                <a:sym typeface="Symbol" panose="05050102010706020507" pitchFamily="18" charset="2"/>
              </a:rPr>
              <a:t> 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semester=</a:t>
            </a:r>
            <a:r>
              <a:rPr lang="ja-JP" altLang="en-US" sz="2400" i="1" baseline="-25000" dirty="0">
                <a:sym typeface="Symbol" panose="05050102010706020507" pitchFamily="18" charset="2"/>
              </a:rPr>
              <a:t>“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Spring</a:t>
            </a:r>
            <a:r>
              <a:rPr lang="ja-JP" altLang="en-US" sz="2400" i="1" baseline="-25000" dirty="0">
                <a:sym typeface="Symbol" panose="05050102010706020507" pitchFamily="18" charset="2"/>
              </a:rPr>
              <a:t>”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  </a:t>
            </a:r>
            <a:r>
              <a:rPr lang="el-GR" altLang="ja-JP" sz="2400" i="1" baseline="-25000" dirty="0">
                <a:sym typeface="Symbol" panose="05050102010706020507" pitchFamily="18" charset="2"/>
              </a:rPr>
              <a:t>Λ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 year=2018 </a:t>
            </a:r>
            <a:r>
              <a:rPr lang="en-US" altLang="ja-JP" sz="2000" dirty="0">
                <a:sym typeface="Symbol" panose="05050102010706020507" pitchFamily="18" charset="2"/>
              </a:rPr>
              <a:t>(</a:t>
            </a:r>
            <a:r>
              <a:rPr lang="en-US" altLang="ja-JP" sz="2000" i="1" dirty="0">
                <a:sym typeface="Symbol" panose="05050102010706020507" pitchFamily="18" charset="2"/>
              </a:rPr>
              <a:t>section</a:t>
            </a:r>
            <a:r>
              <a:rPr lang="en-US" altLang="ja-JP" sz="2000" dirty="0">
                <a:sym typeface="Symbol" panose="05050102010706020507" pitchFamily="18" charset="2"/>
              </a:rPr>
              <a:t>))</a:t>
            </a:r>
          </a:p>
          <a:p>
            <a:endParaRPr lang="en-US" altLang="en-US" sz="1600" dirty="0">
              <a:sym typeface="Symbol" panose="05050102010706020507" pitchFamily="18" charset="2"/>
            </a:endParaRPr>
          </a:p>
          <a:p>
            <a:pPr>
              <a:buFont typeface="Monotype Sorts" charset="2"/>
              <a:buNone/>
            </a:pPr>
            <a:endParaRPr lang="en-US" altLang="en-US" sz="1600" dirty="0">
              <a:sym typeface="Symbol" panose="05050102010706020507" pitchFamily="18" charset="2"/>
            </a:endParaRPr>
          </a:p>
          <a:p>
            <a:pPr>
              <a:buFont typeface="Monotype Sorts" charset="2"/>
              <a:buNone/>
            </a:pPr>
            <a:endParaRPr lang="en-US" altLang="en-US" sz="1600" dirty="0">
              <a:sym typeface="Symbol" panose="05050102010706020507" pitchFamily="18" charset="2"/>
            </a:endParaRPr>
          </a:p>
          <a:p>
            <a:pPr>
              <a:buFont typeface="Monotype Sorts" charset="2"/>
              <a:buNone/>
            </a:pPr>
            <a:endParaRPr lang="en-US" altLang="en-US" sz="1600" dirty="0">
              <a:sym typeface="Symbol" panose="05050102010706020507" pitchFamily="18" charset="2"/>
            </a:endParaRPr>
          </a:p>
        </p:txBody>
      </p:sp>
      <p:pic>
        <p:nvPicPr>
          <p:cNvPr id="4" name="Picture 1" descr="C:\Users\as668\Desktop\Figures-for-slides\2_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9948" y="5056094"/>
            <a:ext cx="1074480" cy="9225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Assignment  Operation 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214" y="1077913"/>
            <a:ext cx="7443964" cy="4876800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It is convenient at times to write a relational-algebra expression by assigning parts of it to temporary relation variables.  </a:t>
            </a:r>
          </a:p>
          <a:p>
            <a:r>
              <a:rPr lang="en-US" altLang="en-US" dirty="0"/>
              <a:t>The assignment  operation is  denoted by </a:t>
            </a:r>
            <a:r>
              <a:rPr lang="en-US" altLang="en-US" dirty="0">
                <a:sym typeface="Symbol" panose="05050102010706020507" pitchFamily="18" charset="2"/>
              </a:rPr>
              <a:t></a:t>
            </a:r>
            <a:r>
              <a:rPr lang="en-US" altLang="en-US" dirty="0">
                <a:sym typeface="Wingdings" pitchFamily="2" charset="2"/>
              </a:rPr>
              <a:t> and </a:t>
            </a:r>
            <a:r>
              <a:rPr lang="en-US" altLang="en-US" dirty="0"/>
              <a:t>works like assignment in a programming language.</a:t>
            </a: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dirty="0"/>
              <a:t>Example: Find all </a:t>
            </a:r>
            <a:r>
              <a:rPr lang="en-US" altLang="en-US" dirty="0">
                <a:sym typeface="Symbol" panose="05050102010706020507" pitchFamily="18" charset="2"/>
              </a:rPr>
              <a:t>instructor in the “Physics” and Music department.</a:t>
            </a:r>
            <a:r>
              <a:rPr lang="en-US" altLang="en-US" sz="1600" dirty="0">
                <a:sym typeface="Symbol" panose="05050102010706020507" pitchFamily="18" charset="2"/>
              </a:rPr>
              <a:t/>
            </a:r>
            <a:br>
              <a:rPr lang="en-US" altLang="en-US" sz="1600" dirty="0">
                <a:sym typeface="Symbol" panose="05050102010706020507" pitchFamily="18" charset="2"/>
              </a:rPr>
            </a:br>
            <a:r>
              <a:rPr lang="en-US" altLang="en-US" sz="1600" dirty="0">
                <a:sym typeface="Symbol" panose="05050102010706020507" pitchFamily="18" charset="2"/>
              </a:rPr>
              <a:t/>
            </a:r>
            <a:br>
              <a:rPr lang="en-US" altLang="en-US" sz="1600" dirty="0">
                <a:sym typeface="Symbol" panose="05050102010706020507" pitchFamily="18" charset="2"/>
              </a:rPr>
            </a:br>
            <a:r>
              <a:rPr lang="en-US" altLang="en-US" sz="1600" dirty="0">
                <a:sym typeface="Symbol" panose="05050102010706020507" pitchFamily="18" charset="2"/>
              </a:rPr>
              <a:t>  </a:t>
            </a:r>
            <a:r>
              <a:rPr lang="en-US" altLang="en-US" sz="2000" dirty="0">
                <a:sym typeface="Symbol" panose="05050102010706020507" pitchFamily="18" charset="2"/>
              </a:rPr>
              <a:t>       </a:t>
            </a:r>
            <a:r>
              <a:rPr lang="en-US" altLang="en-US" i="1" dirty="0">
                <a:sym typeface="Symbol" panose="05050102010706020507" pitchFamily="18" charset="2"/>
              </a:rPr>
              <a:t>Physics</a:t>
            </a:r>
            <a:r>
              <a:rPr lang="en-US" altLang="en-US" sz="2000" dirty="0">
                <a:sym typeface="Symbol" panose="05050102010706020507" pitchFamily="18" charset="2"/>
              </a:rPr>
              <a:t> </a:t>
            </a:r>
            <a:r>
              <a:rPr lang="en-US" altLang="en-US" sz="2000" b="1" dirty="0">
                <a:sym typeface="Wingdings" pitchFamily="2" charset="2"/>
              </a:rPr>
              <a:t> </a:t>
            </a:r>
            <a:r>
              <a:rPr lang="en-US" altLang="en-US" sz="2000" i="1" dirty="0">
                <a:sym typeface="Symbol" panose="05050102010706020507" pitchFamily="18" charset="2"/>
              </a:rPr>
              <a:t></a:t>
            </a:r>
            <a:r>
              <a:rPr lang="en-US" altLang="en-US" sz="2000" dirty="0">
                <a:sym typeface="Symbol" panose="05050102010706020507" pitchFamily="18" charset="2"/>
              </a:rPr>
              <a:t> </a:t>
            </a:r>
            <a:r>
              <a:rPr lang="en-US" altLang="en-US" sz="2200" i="1" baseline="-25000" dirty="0">
                <a:sym typeface="Symbol" panose="05050102010706020507" pitchFamily="18" charset="2"/>
              </a:rPr>
              <a:t>dept_name=</a:t>
            </a:r>
            <a:r>
              <a:rPr lang="ja-JP" altLang="en-US" sz="2200" i="1" baseline="-25000" dirty="0">
                <a:sym typeface="Symbol" panose="05050102010706020507" pitchFamily="18" charset="2"/>
              </a:rPr>
              <a:t>“</a:t>
            </a:r>
            <a:r>
              <a:rPr lang="en-US" altLang="ja-JP" sz="2200" i="1" baseline="-25000" dirty="0">
                <a:sym typeface="Symbol" panose="05050102010706020507" pitchFamily="18" charset="2"/>
              </a:rPr>
              <a:t>Physics</a:t>
            </a:r>
            <a:r>
              <a:rPr lang="ja-JP" altLang="en-US" sz="2200" i="1" baseline="-25000" dirty="0">
                <a:sym typeface="Symbol" panose="05050102010706020507" pitchFamily="18" charset="2"/>
              </a:rPr>
              <a:t>” </a:t>
            </a:r>
            <a:r>
              <a:rPr lang="en-US" altLang="ja-JP" dirty="0">
                <a:sym typeface="Symbol" panose="05050102010706020507" pitchFamily="18" charset="2"/>
              </a:rPr>
              <a:t>(</a:t>
            </a:r>
            <a:r>
              <a:rPr lang="en-US" altLang="ja-JP" i="1" dirty="0">
                <a:sym typeface="Symbol" panose="05050102010706020507" pitchFamily="18" charset="2"/>
              </a:rPr>
              <a:t>instructor</a:t>
            </a:r>
            <a:r>
              <a:rPr lang="en-US" altLang="ja-JP" dirty="0">
                <a:sym typeface="Symbol" panose="05050102010706020507" pitchFamily="18" charset="2"/>
              </a:rPr>
              <a:t>)</a:t>
            </a:r>
          </a:p>
          <a:p>
            <a:pPr lvl="1">
              <a:lnSpc>
                <a:spcPct val="9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2000" dirty="0">
                <a:sym typeface="Symbol" panose="05050102010706020507" pitchFamily="18" charset="2"/>
              </a:rPr>
              <a:t>       </a:t>
            </a:r>
            <a:r>
              <a:rPr lang="en-US" altLang="en-US" i="1" dirty="0">
                <a:sym typeface="Symbol" panose="05050102010706020507" pitchFamily="18" charset="2"/>
              </a:rPr>
              <a:t>Music</a:t>
            </a:r>
            <a:r>
              <a:rPr lang="en-US" altLang="en-US" sz="2000" dirty="0">
                <a:sym typeface="Symbol" panose="05050102010706020507" pitchFamily="18" charset="2"/>
              </a:rPr>
              <a:t> </a:t>
            </a:r>
            <a:r>
              <a:rPr lang="en-US" altLang="en-US" sz="2000" b="1" dirty="0">
                <a:sym typeface="Wingdings" pitchFamily="2" charset="2"/>
              </a:rPr>
              <a:t> </a:t>
            </a:r>
            <a:r>
              <a:rPr lang="en-US" altLang="en-US" sz="2000" i="1" dirty="0">
                <a:sym typeface="Symbol" panose="05050102010706020507" pitchFamily="18" charset="2"/>
              </a:rPr>
              <a:t></a:t>
            </a:r>
            <a:r>
              <a:rPr lang="en-US" altLang="en-US" sz="2000" dirty="0">
                <a:sym typeface="Symbol" panose="05050102010706020507" pitchFamily="18" charset="2"/>
              </a:rPr>
              <a:t> </a:t>
            </a:r>
            <a:r>
              <a:rPr lang="en-US" altLang="en-US" sz="2200" i="1" baseline="-25000" dirty="0">
                <a:sym typeface="Symbol" panose="05050102010706020507" pitchFamily="18" charset="2"/>
              </a:rPr>
              <a:t>dept_name=</a:t>
            </a:r>
            <a:r>
              <a:rPr lang="ja-JP" altLang="en-US" sz="2200" i="1" baseline="-25000" dirty="0">
                <a:sym typeface="Symbol" panose="05050102010706020507" pitchFamily="18" charset="2"/>
              </a:rPr>
              <a:t>“</a:t>
            </a:r>
            <a:r>
              <a:rPr lang="en-US" altLang="ja-JP" sz="2200" i="1" baseline="-25000" dirty="0">
                <a:sym typeface="Symbol" panose="05050102010706020507" pitchFamily="18" charset="2"/>
              </a:rPr>
              <a:t>Music” </a:t>
            </a:r>
            <a:r>
              <a:rPr lang="en-US" altLang="ja-JP" dirty="0">
                <a:sym typeface="Symbol" panose="05050102010706020507" pitchFamily="18" charset="2"/>
              </a:rPr>
              <a:t>(</a:t>
            </a:r>
            <a:r>
              <a:rPr lang="en-US" altLang="ja-JP" i="1" dirty="0">
                <a:sym typeface="Symbol" panose="05050102010706020507" pitchFamily="18" charset="2"/>
              </a:rPr>
              <a:t>instructor</a:t>
            </a:r>
            <a:r>
              <a:rPr lang="en-US" altLang="ja-JP" dirty="0">
                <a:sym typeface="Symbol" panose="05050102010706020507" pitchFamily="18" charset="2"/>
              </a:rPr>
              <a:t>)</a:t>
            </a:r>
          </a:p>
          <a:p>
            <a:pPr lvl="1">
              <a:lnSpc>
                <a:spcPct val="9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2000" dirty="0">
                <a:sym typeface="Symbol" panose="05050102010706020507" pitchFamily="18" charset="2"/>
              </a:rPr>
              <a:t>       </a:t>
            </a:r>
            <a:r>
              <a:rPr lang="en-US" altLang="en-US" i="1" dirty="0">
                <a:sym typeface="Symbol" panose="05050102010706020507" pitchFamily="18" charset="2"/>
              </a:rPr>
              <a:t>Physics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dirty="0"/>
              <a:t>r</a:t>
            </a:r>
            <a:r>
              <a:rPr lang="en-US" altLang="en-US" sz="2000" dirty="0"/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 </a:t>
            </a:r>
            <a:r>
              <a:rPr lang="en-US" altLang="en-US" i="1" dirty="0">
                <a:sym typeface="Symbol" panose="05050102010706020507" pitchFamily="18" charset="2"/>
              </a:rPr>
              <a:t>Music</a:t>
            </a:r>
          </a:p>
          <a:p>
            <a:pPr lvl="1">
              <a:lnSpc>
                <a:spcPct val="9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endParaRPr lang="en-US" altLang="en-US" sz="2000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With the assignment operation, a query can be written as a sequential program consisting of a series of assignments followed by an expression whose value is displayed as the result of the query. </a:t>
            </a:r>
          </a:p>
          <a:p>
            <a:pPr lvl="1">
              <a:lnSpc>
                <a:spcPct val="9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endParaRPr lang="en-US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Rename Operation 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8513" y="1077913"/>
            <a:ext cx="7315177" cy="48768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The results of relational-algebra expressions do not have a name that we can use to refer to them.  The  rename operator,  </a:t>
            </a:r>
            <a:r>
              <a:rPr lang="en-US" altLang="en-US" sz="2400" i="1" dirty="0">
                <a:sym typeface="Symbol" panose="05050102010706020507" pitchFamily="18" charset="2"/>
              </a:rPr>
              <a:t></a:t>
            </a:r>
            <a:r>
              <a:rPr lang="en-US" altLang="en-US" sz="2000" i="1" dirty="0">
                <a:sym typeface="Symbol" panose="05050102010706020507" pitchFamily="18" charset="2"/>
              </a:rPr>
              <a:t> ,</a:t>
            </a:r>
            <a:r>
              <a:rPr lang="en-US" altLang="en-US" sz="2000" dirty="0">
                <a:sym typeface="Symbol" panose="05050102010706020507" pitchFamily="18" charset="2"/>
              </a:rPr>
              <a:t>  </a:t>
            </a:r>
            <a:r>
              <a:rPr lang="en-US" altLang="en-US" dirty="0">
                <a:sym typeface="Symbol" panose="05050102010706020507" pitchFamily="18" charset="2"/>
              </a:rPr>
              <a:t>is provided 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for that purpose</a:t>
            </a:r>
          </a:p>
          <a:p>
            <a:r>
              <a:rPr lang="en-US" altLang="en-US" dirty="0"/>
              <a:t>The expression:</a:t>
            </a:r>
          </a:p>
          <a:p>
            <a:pPr>
              <a:buNone/>
            </a:pPr>
            <a:r>
              <a:rPr lang="en-US" altLang="en-US" dirty="0"/>
              <a:t>                  </a:t>
            </a:r>
            <a:r>
              <a:rPr lang="en-US" altLang="en-US" sz="2400" i="1" dirty="0">
                <a:sym typeface="Symbol" panose="05050102010706020507" pitchFamily="18" charset="2"/>
              </a:rPr>
              <a:t></a:t>
            </a:r>
            <a:r>
              <a:rPr lang="en-US" altLang="en-US" sz="2200" i="1" baseline="-25000" dirty="0">
                <a:sym typeface="Symbol" panose="05050102010706020507" pitchFamily="18" charset="2"/>
              </a:rPr>
              <a:t>x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(</a:t>
            </a:r>
            <a:r>
              <a:rPr lang="en-US" altLang="en-US" i="1" dirty="0">
                <a:sym typeface="Symbol" panose="05050102010706020507" pitchFamily="18" charset="2"/>
              </a:rPr>
              <a:t>E</a:t>
            </a:r>
            <a:r>
              <a:rPr lang="en-US" altLang="en-US" dirty="0">
                <a:sym typeface="Symbol" panose="05050102010706020507" pitchFamily="18" charset="2"/>
              </a:rPr>
              <a:t>)</a:t>
            </a:r>
          </a:p>
          <a:p>
            <a:pPr>
              <a:buNone/>
            </a:pPr>
            <a:r>
              <a:rPr lang="en-US" altLang="en-US" dirty="0">
                <a:sym typeface="Symbol" panose="05050102010706020507" pitchFamily="18" charset="2"/>
              </a:rPr>
              <a:t>      returns the result of expression </a:t>
            </a:r>
            <a:r>
              <a:rPr lang="en-US" altLang="en-US" i="1" dirty="0">
                <a:sym typeface="Symbol" panose="05050102010706020507" pitchFamily="18" charset="2"/>
              </a:rPr>
              <a:t>E</a:t>
            </a:r>
            <a:r>
              <a:rPr lang="en-US" altLang="en-US" dirty="0">
                <a:sym typeface="Symbol" panose="05050102010706020507" pitchFamily="18" charset="2"/>
              </a:rPr>
              <a:t> under the name </a:t>
            </a:r>
            <a:r>
              <a:rPr lang="en-US" altLang="en-US" i="1" dirty="0">
                <a:sym typeface="Symbol" panose="05050102010706020507" pitchFamily="18" charset="2"/>
              </a:rPr>
              <a:t>x</a:t>
            </a:r>
            <a:endParaRPr lang="en-US" altLang="en-US" i="1" dirty="0"/>
          </a:p>
          <a:p>
            <a:r>
              <a:rPr lang="en-US" altLang="en-US" dirty="0"/>
              <a:t>Another form of the rename operation:</a:t>
            </a:r>
          </a:p>
          <a:p>
            <a:pPr>
              <a:buNone/>
            </a:pPr>
            <a:r>
              <a:rPr lang="en-US" altLang="en-US" dirty="0"/>
              <a:t>                 </a:t>
            </a:r>
            <a:r>
              <a:rPr lang="en-US" altLang="en-US" sz="2400" i="1" dirty="0">
                <a:sym typeface="Symbol" panose="05050102010706020507" pitchFamily="18" charset="2"/>
              </a:rPr>
              <a:t></a:t>
            </a:r>
            <a:r>
              <a:rPr lang="en-US" altLang="en-US" sz="2200" i="1" baseline="-25000" dirty="0">
                <a:sym typeface="Symbol" panose="05050102010706020507" pitchFamily="18" charset="2"/>
              </a:rPr>
              <a:t>x(A1,A2, .. An) </a:t>
            </a:r>
            <a:r>
              <a:rPr lang="en-US" altLang="en-US" dirty="0">
                <a:sym typeface="Symbol" panose="05050102010706020507" pitchFamily="18" charset="2"/>
              </a:rPr>
              <a:t>(</a:t>
            </a:r>
            <a:r>
              <a:rPr lang="en-US" altLang="en-US" i="1" dirty="0">
                <a:sym typeface="Symbol" panose="05050102010706020507" pitchFamily="18" charset="2"/>
              </a:rPr>
              <a:t>E</a:t>
            </a:r>
            <a:r>
              <a:rPr lang="en-US" altLang="en-US" dirty="0">
                <a:sym typeface="Symbol" panose="05050102010706020507" pitchFamily="18" charset="2"/>
              </a:rPr>
              <a:t>)</a:t>
            </a: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Equivalent Queries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8513" y="1077913"/>
            <a:ext cx="774018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There is more than one way to write a query in relational algebra. </a:t>
            </a:r>
          </a:p>
          <a:p>
            <a:r>
              <a:rPr lang="en-US" altLang="en-US" dirty="0"/>
              <a:t>Example:  Find information about courses taught by instructors in the Physics </a:t>
            </a:r>
            <a:r>
              <a:rPr lang="en-US" altLang="en-US" dirty="0" smtClean="0"/>
              <a:t>department </a:t>
            </a:r>
            <a:r>
              <a:rPr lang="en-US" altLang="en-US" smtClean="0"/>
              <a:t>with salary </a:t>
            </a:r>
            <a:r>
              <a:rPr lang="en-US" altLang="en-US" dirty="0" smtClean="0"/>
              <a:t>greater than 90,000</a:t>
            </a:r>
            <a:endParaRPr lang="en-US" altLang="en-US" dirty="0"/>
          </a:p>
          <a:p>
            <a:r>
              <a:rPr lang="en-US" altLang="en-US" dirty="0"/>
              <a:t>Query 1</a:t>
            </a:r>
          </a:p>
          <a:p>
            <a:pPr>
              <a:buNone/>
            </a:pPr>
            <a:r>
              <a:rPr lang="en-US" altLang="en-US" sz="2400" i="1" dirty="0">
                <a:sym typeface="Symbol" panose="05050102010706020507" pitchFamily="18" charset="2"/>
              </a:rPr>
              <a:t>     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200" i="1" baseline="-25000" dirty="0">
                <a:sym typeface="Symbol" panose="05050102010706020507" pitchFamily="18" charset="2"/>
              </a:rPr>
              <a:t>dept_name=</a:t>
            </a:r>
            <a:r>
              <a:rPr lang="ja-JP" altLang="en-US" sz="2200" i="1" baseline="-25000" dirty="0">
                <a:sym typeface="Symbol" panose="05050102010706020507" pitchFamily="18" charset="2"/>
              </a:rPr>
              <a:t>“</a:t>
            </a:r>
            <a:r>
              <a:rPr lang="en-US" altLang="ja-JP" sz="2200" i="1" baseline="-25000" dirty="0">
                <a:sym typeface="Symbol" panose="05050102010706020507" pitchFamily="18" charset="2"/>
              </a:rPr>
              <a:t>Physics</a:t>
            </a:r>
            <a:r>
              <a:rPr lang="ja-JP" altLang="en-US" sz="2200" i="1" baseline="-25000" dirty="0">
                <a:sym typeface="Symbol" panose="05050102010706020507" pitchFamily="18" charset="2"/>
              </a:rPr>
              <a:t>” </a:t>
            </a:r>
            <a:r>
              <a:rPr lang="en-US" altLang="en-US" sz="2200" dirty="0">
                <a:sym typeface="Symbol" panose="05050102010706020507" pitchFamily="18" charset="2"/>
              </a:rPr>
              <a:t></a:t>
            </a:r>
            <a:r>
              <a:rPr lang="ja-JP" altLang="en-US" sz="2200" i="1" baseline="-25000">
                <a:sym typeface="Symbol" panose="05050102010706020507" pitchFamily="18" charset="2"/>
              </a:rPr>
              <a:t> </a:t>
            </a:r>
            <a:r>
              <a:rPr lang="en-US" altLang="ja-JP" sz="2200" i="1" baseline="-25000" dirty="0" smtClean="0">
                <a:sym typeface="Symbol" panose="05050102010706020507" pitchFamily="18" charset="2"/>
              </a:rPr>
              <a:t>salary &gt; </a:t>
            </a:r>
            <a:r>
              <a:rPr lang="en-US" altLang="ja-JP" sz="2200" baseline="-25000" dirty="0" smtClean="0">
                <a:sym typeface="Symbol" panose="05050102010706020507" pitchFamily="18" charset="2"/>
              </a:rPr>
              <a:t>90,000</a:t>
            </a:r>
            <a:r>
              <a:rPr lang="en-US" altLang="ja-JP" dirty="0" smtClean="0">
                <a:sym typeface="Symbol" panose="05050102010706020507" pitchFamily="18" charset="2"/>
              </a:rPr>
              <a:t> (</a:t>
            </a:r>
            <a:r>
              <a:rPr lang="en-US" altLang="ja-JP" i="1" dirty="0">
                <a:sym typeface="Symbol" panose="05050102010706020507" pitchFamily="18" charset="2"/>
              </a:rPr>
              <a:t>instructor</a:t>
            </a:r>
            <a:r>
              <a:rPr lang="en-US" altLang="ja-JP" dirty="0">
                <a:sym typeface="Symbol" panose="05050102010706020507" pitchFamily="18" charset="2"/>
              </a:rPr>
              <a:t>)</a:t>
            </a:r>
          </a:p>
          <a:p>
            <a:pPr>
              <a:buNone/>
            </a:pPr>
            <a:endParaRPr lang="en-US" altLang="ja-JP" dirty="0">
              <a:sym typeface="Symbol" panose="05050102010706020507" pitchFamily="18" charset="2"/>
            </a:endParaRPr>
          </a:p>
          <a:p>
            <a:r>
              <a:rPr lang="en-US" altLang="en-US" dirty="0">
                <a:sym typeface="Symbol" panose="05050102010706020507" pitchFamily="18" charset="2"/>
              </a:rPr>
              <a:t>Query 2</a:t>
            </a:r>
            <a:endParaRPr lang="en-US" altLang="en-US" dirty="0"/>
          </a:p>
          <a:p>
            <a:pPr>
              <a:buNone/>
            </a:pPr>
            <a:r>
              <a:rPr lang="en-US" altLang="en-US" sz="2400" i="1" dirty="0">
                <a:sym typeface="Symbol" panose="05050102010706020507" pitchFamily="18" charset="2"/>
              </a:rPr>
              <a:t>     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200" i="1" baseline="-25000" dirty="0">
                <a:sym typeface="Symbol" panose="05050102010706020507" pitchFamily="18" charset="2"/>
              </a:rPr>
              <a:t>dept_name=</a:t>
            </a:r>
            <a:r>
              <a:rPr lang="ja-JP" altLang="en-US" sz="2200" i="1" baseline="-25000" dirty="0">
                <a:sym typeface="Symbol" panose="05050102010706020507" pitchFamily="18" charset="2"/>
              </a:rPr>
              <a:t>“</a:t>
            </a:r>
            <a:r>
              <a:rPr lang="en-US" altLang="ja-JP" sz="2200" i="1" baseline="-25000" dirty="0">
                <a:sym typeface="Symbol" panose="05050102010706020507" pitchFamily="18" charset="2"/>
              </a:rPr>
              <a:t>Physics</a:t>
            </a:r>
            <a:r>
              <a:rPr lang="ja-JP" altLang="en-US" sz="2200" i="1" baseline="-25000">
                <a:sym typeface="Symbol" panose="05050102010706020507" pitchFamily="18" charset="2"/>
              </a:rPr>
              <a:t>” </a:t>
            </a:r>
            <a:r>
              <a:rPr lang="en-US" altLang="ja-JP" dirty="0" smtClean="0">
                <a:sym typeface="Symbol" panose="05050102010706020507" pitchFamily="18" charset="2"/>
              </a:rPr>
              <a:t>(</a:t>
            </a:r>
            <a:r>
              <a:rPr lang="en-US" altLang="en-US" i="1" dirty="0" smtClean="0">
                <a:sym typeface="Symbol" panose="05050102010706020507" pitchFamily="18" charset="2"/>
              </a:rPr>
              <a:t></a:t>
            </a:r>
            <a:r>
              <a:rPr lang="en-US" altLang="en-US" dirty="0" smtClean="0">
                <a:sym typeface="Symbol" panose="05050102010706020507" pitchFamily="18" charset="2"/>
              </a:rPr>
              <a:t> </a:t>
            </a:r>
            <a:r>
              <a:rPr lang="en-US" altLang="en-US" i="1" baseline="-25000" dirty="0" smtClean="0">
                <a:sym typeface="Symbol" panose="05050102010706020507" pitchFamily="18" charset="2"/>
              </a:rPr>
              <a:t>s</a:t>
            </a:r>
            <a:r>
              <a:rPr lang="en-US" altLang="ja-JP" i="1" baseline="-25000" dirty="0" smtClean="0">
                <a:sym typeface="Symbol" panose="05050102010706020507" pitchFamily="18" charset="2"/>
              </a:rPr>
              <a:t>alary &gt; 90.000</a:t>
            </a:r>
            <a:r>
              <a:rPr lang="en-US" altLang="ja-JP" i="1" dirty="0" smtClean="0">
                <a:sym typeface="Symbol" panose="05050102010706020507" pitchFamily="18" charset="2"/>
              </a:rPr>
              <a:t> </a:t>
            </a:r>
            <a:r>
              <a:rPr lang="en-US" altLang="ja-JP" dirty="0" smtClean="0">
                <a:sym typeface="Symbol" panose="05050102010706020507" pitchFamily="18" charset="2"/>
              </a:rPr>
              <a:t>(</a:t>
            </a:r>
            <a:r>
              <a:rPr lang="en-US" altLang="ja-JP" i="1" dirty="0" smtClean="0">
                <a:sym typeface="Symbol" panose="05050102010706020507" pitchFamily="18" charset="2"/>
              </a:rPr>
              <a:t>instructor</a:t>
            </a:r>
            <a:r>
              <a:rPr lang="en-US" altLang="ja-JP" dirty="0" smtClean="0">
                <a:sym typeface="Symbol" panose="05050102010706020507" pitchFamily="18" charset="2"/>
              </a:rPr>
              <a:t>))</a:t>
            </a:r>
            <a:endParaRPr lang="en-US" altLang="ja-JP" dirty="0">
              <a:sym typeface="Symbol" panose="05050102010706020507" pitchFamily="18" charset="2"/>
            </a:endParaRPr>
          </a:p>
          <a:p>
            <a:pPr>
              <a:buNone/>
            </a:pPr>
            <a:endParaRPr lang="en-US" altLang="ja-JP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The two queries are not </a:t>
            </a:r>
            <a:r>
              <a:rPr lang="en-US" altLang="en-US" dirty="0" smtClean="0">
                <a:sym typeface="Symbol" panose="05050102010706020507" pitchFamily="18" charset="2"/>
              </a:rPr>
              <a:t>identical; </a:t>
            </a:r>
            <a:r>
              <a:rPr lang="en-US" altLang="en-US" dirty="0">
                <a:sym typeface="Symbol" panose="05050102010706020507" pitchFamily="18" charset="2"/>
              </a:rPr>
              <a:t>they </a:t>
            </a:r>
            <a:r>
              <a:rPr lang="en-US" altLang="en-US" dirty="0" smtClean="0">
                <a:sym typeface="Symbol" panose="05050102010706020507" pitchFamily="18" charset="2"/>
              </a:rPr>
              <a:t>are, however, equivalent </a:t>
            </a:r>
            <a:r>
              <a:rPr lang="en-US" altLang="en-US" dirty="0">
                <a:sym typeface="Symbol" panose="05050102010706020507" pitchFamily="18" charset="2"/>
              </a:rPr>
              <a:t>-- they give the same result on any database.</a:t>
            </a: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endParaRPr lang="en-US" altLang="en-US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endParaRPr lang="en-US" altLang="en-US" dirty="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Equivalent Queries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717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98513" y="1077913"/>
                <a:ext cx="7740180" cy="4876800"/>
              </a:xfrm>
            </p:spPr>
            <p:txBody>
              <a:bodyPr/>
              <a:lstStyle/>
              <a:p>
                <a:r>
                  <a:rPr lang="en-US" altLang="en-US" dirty="0"/>
                  <a:t>There is more than one way to write a query in relational algebra. </a:t>
                </a:r>
              </a:p>
              <a:p>
                <a:r>
                  <a:rPr lang="en-US" altLang="en-US" dirty="0"/>
                  <a:t>Example:  Find information about courses taught by instructors in the Physics department</a:t>
                </a:r>
              </a:p>
              <a:p>
                <a:r>
                  <a:rPr lang="en-US" altLang="en-US" dirty="0"/>
                  <a:t>Query 1</a:t>
                </a:r>
              </a:p>
              <a:p>
                <a:pPr marL="0" indent="0">
                  <a:buNone/>
                </a:pPr>
                <a:r>
                  <a:rPr lang="en-US" altLang="en-US" i="1" dirty="0">
                    <a:sym typeface="Symbol" panose="05050102010706020507" pitchFamily="18" charset="2"/>
                  </a:rPr>
                  <a:t/>
                </a:r>
                <a:r>
                  <a:rPr lang="en-US" altLang="en-US" sz="2400" i="1" dirty="0">
                    <a:sym typeface="Symbol" panose="05050102010706020507" pitchFamily="18" charset="2"/>
                  </a:rPr>
                  <a:t></a:t>
                </a:r>
                <a:r>
                  <a:rPr lang="en-US" altLang="en-US" i="1" baseline="-25000" dirty="0" err="1">
                    <a:sym typeface="Symbol" panose="05050102010706020507" pitchFamily="18" charset="2"/>
                  </a:rPr>
                  <a:t>dept_name</a:t>
                </a:r>
                <a:r>
                  <a:rPr lang="en-US" altLang="en-US" i="1" baseline="-25000" dirty="0">
                    <a:sym typeface="Symbol" panose="05050102010706020507" pitchFamily="18" charset="2"/>
                  </a:rPr>
                  <a:t>=</a:t>
                </a:r>
                <a:r>
                  <a:rPr lang="ja-JP" altLang="en-US" i="1" baseline="-25000" dirty="0">
                    <a:sym typeface="Symbol" panose="05050102010706020507" pitchFamily="18" charset="2"/>
                  </a:rPr>
                  <a:t>“</a:t>
                </a:r>
                <a:r>
                  <a:rPr lang="en-US" altLang="ja-JP" i="1" baseline="-25000" dirty="0">
                    <a:sym typeface="Symbol" panose="05050102010706020507" pitchFamily="18" charset="2"/>
                  </a:rPr>
                  <a:t>Physics</a:t>
                </a:r>
                <a:r>
                  <a:rPr lang="ja-JP" altLang="en-US" i="1" baseline="-25000" dirty="0">
                    <a:sym typeface="Symbol" panose="05050102010706020507" pitchFamily="18" charset="2"/>
                  </a:rPr>
                  <a:t>” </a:t>
                </a:r>
                <a:r>
                  <a:rPr lang="en-US" altLang="ja-JP" i="1" dirty="0">
                    <a:sym typeface="Symbol" panose="05050102010706020507" pitchFamily="18" charset="2"/>
                  </a:rPr>
                  <a:t>(i</a:t>
                </a:r>
                <a:r>
                  <a:rPr lang="en-US" altLang="en-US" i="1" dirty="0">
                    <a:sym typeface="Symbol" panose="05050102010706020507" pitchFamily="18" charset="2"/>
                  </a:rPr>
                  <a:t>nstructor</a:t>
                </a:r>
                <a:r>
                  <a:rPr lang="en-US" altLang="en-US" dirty="0">
                    <a:sym typeface="Symbol" panose="05050102010706020507" pitchFamily="18" charset="2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i="1" baseline="-25000" dirty="0"/>
                  <a:t>instructor.ID = teaches.ID</a:t>
                </a:r>
                <a:r>
                  <a:rPr lang="en-US" baseline="-25000" dirty="0"/>
                  <a:t/>
                </a:r>
                <a:r>
                  <a:rPr lang="en-US" i="1" dirty="0"/>
                  <a:t>teaches)</a:t>
                </a:r>
                <a:endParaRPr lang="en-US" altLang="en-US" dirty="0"/>
              </a:p>
              <a:p>
                <a:pPr>
                  <a:buNone/>
                </a:pPr>
                <a:endParaRPr lang="en-US" altLang="ja-JP" dirty="0">
                  <a:sym typeface="Symbol" panose="05050102010706020507" pitchFamily="18" charset="2"/>
                </a:endParaRPr>
              </a:p>
              <a:p>
                <a:r>
                  <a:rPr lang="en-US" altLang="en-US" dirty="0">
                    <a:sym typeface="Symbol" panose="05050102010706020507" pitchFamily="18" charset="2"/>
                  </a:rPr>
                  <a:t>Query 2</a:t>
                </a:r>
                <a:endParaRPr lang="en-US" altLang="en-US" dirty="0"/>
              </a:p>
              <a:p>
                <a:pPr>
                  <a:buNone/>
                </a:pPr>
                <a:r>
                  <a:rPr lang="en-US" altLang="en-US" i="1" dirty="0">
                    <a:sym typeface="Symbol" panose="05050102010706020507" pitchFamily="18" charset="2"/>
                  </a:rPr>
                  <a:t>       (</a:t>
                </a:r>
                <a:r>
                  <a:rPr lang="en-US" altLang="en-US" sz="2400" i="1" dirty="0">
                    <a:sym typeface="Symbol" panose="05050102010706020507" pitchFamily="18" charset="2"/>
                  </a:rPr>
                  <a:t></a:t>
                </a:r>
                <a:r>
                  <a:rPr lang="en-US" altLang="en-US" i="1" baseline="-25000" dirty="0" err="1">
                    <a:sym typeface="Symbol" panose="05050102010706020507" pitchFamily="18" charset="2"/>
                  </a:rPr>
                  <a:t>dept_name</a:t>
                </a:r>
                <a:r>
                  <a:rPr lang="en-US" altLang="en-US" i="1" baseline="-25000" dirty="0">
                    <a:sym typeface="Symbol" panose="05050102010706020507" pitchFamily="18" charset="2"/>
                  </a:rPr>
                  <a:t>=</a:t>
                </a:r>
                <a:r>
                  <a:rPr lang="ja-JP" altLang="en-US" i="1" baseline="-25000" dirty="0">
                    <a:sym typeface="Symbol" panose="05050102010706020507" pitchFamily="18" charset="2"/>
                  </a:rPr>
                  <a:t>“</a:t>
                </a:r>
                <a:r>
                  <a:rPr lang="en-US" altLang="ja-JP" i="1" baseline="-25000" dirty="0">
                    <a:sym typeface="Symbol" panose="05050102010706020507" pitchFamily="18" charset="2"/>
                  </a:rPr>
                  <a:t>Physics</a:t>
                </a:r>
                <a:r>
                  <a:rPr lang="ja-JP" altLang="en-US" i="1" baseline="-25000" dirty="0">
                    <a:sym typeface="Symbol" panose="05050102010706020507" pitchFamily="18" charset="2"/>
                  </a:rPr>
                  <a:t>” </a:t>
                </a:r>
                <a:r>
                  <a:rPr lang="en-US" altLang="ja-JP" i="1" dirty="0">
                    <a:sym typeface="Symbol" panose="05050102010706020507" pitchFamily="18" charset="2"/>
                  </a:rPr>
                  <a:t>(i</a:t>
                </a:r>
                <a:r>
                  <a:rPr lang="en-US" altLang="en-US" i="1" dirty="0">
                    <a:sym typeface="Symbol" panose="05050102010706020507" pitchFamily="18" charset="2"/>
                  </a:rPr>
                  <a:t>nstructor))</a:t>
                </a:r>
                <a:r>
                  <a:rPr lang="en-US" altLang="en-US" dirty="0">
                    <a:sym typeface="Symbol" panose="05050102010706020507" pitchFamily="18" charset="2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i="1" baseline="-25000" dirty="0"/>
                  <a:t>instructor.ID = teaches.ID</a:t>
                </a:r>
                <a:r>
                  <a:rPr lang="en-US" baseline="-25000" dirty="0"/>
                  <a:t/>
                </a:r>
                <a:r>
                  <a:rPr lang="en-US" i="1" dirty="0"/>
                  <a:t>teaches</a:t>
                </a:r>
              </a:p>
              <a:p>
                <a:pPr>
                  <a:buNone/>
                </a:pPr>
                <a:endParaRPr lang="en-US" altLang="ja-JP" dirty="0">
                  <a:sym typeface="Symbol" panose="05050102010706020507" pitchFamily="18" charset="2"/>
                </a:endParaRPr>
              </a:p>
              <a:p>
                <a:pPr>
                  <a:lnSpc>
                    <a:spcPct val="90000"/>
                  </a:lnSpc>
                  <a:tabLst>
                    <a:tab pos="1658938" algn="l"/>
                    <a:tab pos="3149600" algn="ctr"/>
                    <a:tab pos="3425825" algn="l"/>
                  </a:tabLst>
                </a:pPr>
                <a:r>
                  <a:rPr lang="en-US" altLang="en-US" dirty="0">
                    <a:sym typeface="Symbol" panose="05050102010706020507" pitchFamily="18" charset="2"/>
                  </a:rPr>
                  <a:t>The two queries are not identical; they are, however, equivalent -- they give the same result on any database.</a:t>
                </a:r>
              </a:p>
              <a:p>
                <a:pPr>
                  <a:lnSpc>
                    <a:spcPct val="90000"/>
                  </a:lnSpc>
                  <a:tabLst>
                    <a:tab pos="1658938" algn="l"/>
                    <a:tab pos="3149600" algn="ctr"/>
                    <a:tab pos="3425825" algn="l"/>
                  </a:tabLst>
                </a:pPr>
                <a:endParaRPr lang="en-US" altLang="en-US" dirty="0">
                  <a:sym typeface="Symbol" panose="05050102010706020507" pitchFamily="18" charset="2"/>
                </a:endParaRPr>
              </a:p>
              <a:p>
                <a:pPr>
                  <a:lnSpc>
                    <a:spcPct val="90000"/>
                  </a:lnSpc>
                  <a:tabLst>
                    <a:tab pos="1658938" algn="l"/>
                    <a:tab pos="3149600" algn="ctr"/>
                    <a:tab pos="3425825" algn="l"/>
                  </a:tabLst>
                </a:pPr>
                <a:endParaRPr lang="en-US" altLang="en-US" dirty="0"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717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98513" y="1077913"/>
                <a:ext cx="7740180" cy="4876800"/>
              </a:xfrm>
              <a:blipFill>
                <a:blip r:embed="rId3"/>
                <a:stretch>
                  <a:fillRect l="-394" t="-750" r="-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Example of a </a:t>
            </a:r>
            <a:r>
              <a:rPr lang="en-US" altLang="en-US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Instructor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Relation</a:t>
            </a:r>
          </a:p>
        </p:txBody>
      </p:sp>
      <p:pic>
        <p:nvPicPr>
          <p:cNvPr id="5122" name="Picture 3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3038" y="1927225"/>
            <a:ext cx="5291137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7040563" y="1333500"/>
            <a:ext cx="145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/>
              <a:t>attributes</a:t>
            </a:r>
          </a:p>
          <a:p>
            <a:pPr algn="ctr"/>
            <a:r>
              <a:rPr lang="en-US" altLang="en-US" sz="1800"/>
              <a:t>(or columns)</a:t>
            </a:r>
            <a:endParaRPr lang="en-US" altLang="en-US"/>
          </a:p>
        </p:txBody>
      </p:sp>
      <p:sp>
        <p:nvSpPr>
          <p:cNvPr id="5124" name="Line 5"/>
          <p:cNvSpPr>
            <a:spLocks noChangeShapeType="1"/>
          </p:cNvSpPr>
          <p:nvPr/>
        </p:nvSpPr>
        <p:spPr bwMode="auto">
          <a:xfrm flipH="1">
            <a:off x="3238500" y="1538288"/>
            <a:ext cx="3889375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5125" name="Line 6"/>
          <p:cNvSpPr>
            <a:spLocks noChangeShapeType="1"/>
          </p:cNvSpPr>
          <p:nvPr/>
        </p:nvSpPr>
        <p:spPr bwMode="auto">
          <a:xfrm flipH="1">
            <a:off x="4608513" y="1592263"/>
            <a:ext cx="2557462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5126" name="Line 7"/>
          <p:cNvSpPr>
            <a:spLocks noChangeShapeType="1"/>
          </p:cNvSpPr>
          <p:nvPr/>
        </p:nvSpPr>
        <p:spPr bwMode="auto">
          <a:xfrm flipH="1">
            <a:off x="5819775" y="1565275"/>
            <a:ext cx="1320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5127" name="Text Box 8"/>
          <p:cNvSpPr txBox="1">
            <a:spLocks noChangeArrowheads="1"/>
          </p:cNvSpPr>
          <p:nvPr/>
        </p:nvSpPr>
        <p:spPr bwMode="auto">
          <a:xfrm>
            <a:off x="6988175" y="2522538"/>
            <a:ext cx="1085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/>
              <a:t>tuples</a:t>
            </a:r>
          </a:p>
          <a:p>
            <a:pPr algn="ctr"/>
            <a:r>
              <a:rPr lang="en-US" altLang="en-US" sz="1800"/>
              <a:t>(or rows)</a:t>
            </a:r>
            <a:endParaRPr lang="en-US" altLang="en-US"/>
          </a:p>
        </p:txBody>
      </p:sp>
      <p:sp>
        <p:nvSpPr>
          <p:cNvPr id="5128" name="Line 9"/>
          <p:cNvSpPr>
            <a:spLocks noChangeShapeType="1"/>
          </p:cNvSpPr>
          <p:nvPr/>
        </p:nvSpPr>
        <p:spPr bwMode="auto">
          <a:xfrm flipH="1" flipV="1">
            <a:off x="6742113" y="2487613"/>
            <a:ext cx="369887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5129" name="Line 10"/>
          <p:cNvSpPr>
            <a:spLocks noChangeShapeType="1"/>
          </p:cNvSpPr>
          <p:nvPr/>
        </p:nvSpPr>
        <p:spPr bwMode="auto">
          <a:xfrm flipH="1">
            <a:off x="6729413" y="2706688"/>
            <a:ext cx="369887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5130" name="Line 11"/>
          <p:cNvSpPr>
            <a:spLocks noChangeShapeType="1"/>
          </p:cNvSpPr>
          <p:nvPr/>
        </p:nvSpPr>
        <p:spPr bwMode="auto">
          <a:xfrm flipH="1">
            <a:off x="6718300" y="2717800"/>
            <a:ext cx="392113" cy="312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5131" name="Line 12"/>
          <p:cNvSpPr>
            <a:spLocks noChangeShapeType="1"/>
          </p:cNvSpPr>
          <p:nvPr/>
        </p:nvSpPr>
        <p:spPr bwMode="auto">
          <a:xfrm flipH="1">
            <a:off x="6729413" y="2727325"/>
            <a:ext cx="381000" cy="555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Attribute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3313" y="1219200"/>
            <a:ext cx="7126287" cy="4876800"/>
          </a:xfrm>
        </p:spPr>
        <p:txBody>
          <a:bodyPr>
            <a:normAutofit lnSpcReduction="10000"/>
          </a:bodyPr>
          <a:lstStyle/>
          <a:p>
            <a:r>
              <a:rPr lang="en-US" altLang="en-US"/>
              <a:t>The set of allowed values for each attribute is called the </a:t>
            </a:r>
            <a:r>
              <a:rPr lang="en-US" altLang="en-US" b="1">
                <a:solidFill>
                  <a:srgbClr val="000099"/>
                </a:solidFill>
              </a:rPr>
              <a:t>domain</a:t>
            </a:r>
            <a:r>
              <a:rPr lang="en-US" altLang="en-US"/>
              <a:t> of the attribute</a:t>
            </a:r>
          </a:p>
          <a:p>
            <a:r>
              <a:rPr lang="en-US" altLang="en-US"/>
              <a:t>Attribute values are (normally) required to be </a:t>
            </a:r>
            <a:r>
              <a:rPr lang="en-US" altLang="en-US" b="1">
                <a:solidFill>
                  <a:srgbClr val="000099"/>
                </a:solidFill>
              </a:rPr>
              <a:t>atomic</a:t>
            </a:r>
            <a:r>
              <a:rPr lang="en-US" altLang="en-US"/>
              <a:t>; that is, indivisible</a:t>
            </a:r>
          </a:p>
          <a:p>
            <a:r>
              <a:rPr lang="en-US" altLang="en-US"/>
              <a:t>The special value</a:t>
            </a:r>
            <a:r>
              <a:rPr lang="en-US" altLang="en-US" b="1">
                <a:solidFill>
                  <a:schemeClr val="tx2"/>
                </a:solidFill>
              </a:rPr>
              <a:t> </a:t>
            </a:r>
            <a:r>
              <a:rPr lang="en-US" altLang="en-US" b="1" i="1">
                <a:solidFill>
                  <a:srgbClr val="000000"/>
                </a:solidFill>
              </a:rPr>
              <a:t>null</a:t>
            </a:r>
            <a:r>
              <a:rPr lang="en-US" altLang="en-US"/>
              <a:t>  is a member of every domain. Indicated that the value is “unknown”</a:t>
            </a:r>
          </a:p>
          <a:p>
            <a:r>
              <a:rPr lang="en-US" altLang="en-US"/>
              <a:t>The null value causes complications in the definition of many operations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3250" y="12700"/>
            <a:ext cx="8077200" cy="606425"/>
          </a:xfrm>
        </p:spPr>
        <p:txBody>
          <a:bodyPr>
            <a:normAutofit fontScale="90000"/>
          </a:bodyPr>
          <a:lstStyle/>
          <a:p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Relations are Unordered</a:t>
            </a:r>
          </a:p>
        </p:txBody>
      </p:sp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798513" y="1077913"/>
            <a:ext cx="77358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</a:pPr>
            <a:r>
              <a:rPr kumimoji="1" lang="en-US" altLang="en-US" sz="1800"/>
              <a:t> Order of tuples is irrelevant (tuples may be stored in an arbitrary order)</a:t>
            </a:r>
          </a:p>
          <a:p>
            <a: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</a:pPr>
            <a:r>
              <a:rPr kumimoji="1" lang="en-US" altLang="en-US" sz="1800"/>
              <a:t> Example: </a:t>
            </a:r>
            <a:r>
              <a:rPr kumimoji="1" lang="en-US" altLang="en-US" sz="1800" i="1"/>
              <a:t>instructor</a:t>
            </a:r>
            <a:r>
              <a:rPr kumimoji="1" lang="en-US" altLang="en-US" sz="1800"/>
              <a:t> relation with unordered tuples</a:t>
            </a:r>
          </a:p>
        </p:txBody>
      </p:sp>
      <p:pic>
        <p:nvPicPr>
          <p:cNvPr id="8195" name="Picture 4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08213"/>
            <a:ext cx="4953000" cy="373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Database Schema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0425" y="1077913"/>
            <a:ext cx="7021445" cy="5311775"/>
          </a:xfrm>
        </p:spPr>
        <p:txBody>
          <a:bodyPr/>
          <a:lstStyle/>
          <a:p>
            <a:r>
              <a:rPr lang="en-US" altLang="en-US" dirty="0">
                <a:sym typeface="Symbol" panose="05050102010706020507" pitchFamily="18" charset="2"/>
              </a:rPr>
              <a:t>Database schema -- is the logical structure of the database.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Database instance -- is a snapshot of the data in the database at a given instant in time. 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Example: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schema:   i</a:t>
            </a:r>
            <a:r>
              <a:rPr lang="en-US" altLang="en-US" i="1" dirty="0">
                <a:sym typeface="Symbol" panose="05050102010706020507" pitchFamily="18" charset="2"/>
              </a:rPr>
              <a:t>nstructor</a:t>
            </a:r>
            <a:r>
              <a:rPr lang="en-US" altLang="en-US" dirty="0">
                <a:sym typeface="Symbol" panose="05050102010706020507" pitchFamily="18" charset="2"/>
              </a:rPr>
              <a:t> (</a:t>
            </a:r>
            <a:r>
              <a:rPr lang="en-US" altLang="en-US" i="1" dirty="0">
                <a:sym typeface="Symbol" panose="05050102010706020507" pitchFamily="18" charset="2"/>
              </a:rPr>
              <a:t>ID, name, dept_name, salary</a:t>
            </a:r>
            <a:r>
              <a:rPr lang="en-US" altLang="en-US" dirty="0">
                <a:sym typeface="Symbol" panose="05050102010706020507" pitchFamily="18" charset="2"/>
              </a:rPr>
              <a:t>)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Instance:</a:t>
            </a:r>
          </a:p>
        </p:txBody>
      </p:sp>
      <p:pic>
        <p:nvPicPr>
          <p:cNvPr id="5" name="Picture 4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8348" y="3374255"/>
            <a:ext cx="3680085" cy="277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Keys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0425" y="1077913"/>
            <a:ext cx="7978775" cy="5311775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/>
              <a:t>Let K </a:t>
            </a:r>
            <a:r>
              <a:rPr lang="en-US" altLang="en-US">
                <a:sym typeface="Symbol" panose="05050102010706020507" pitchFamily="18" charset="2"/>
              </a:rPr>
              <a:t> R</a:t>
            </a:r>
          </a:p>
          <a:p>
            <a:r>
              <a:rPr lang="en-US" altLang="en-US" i="1">
                <a:sym typeface="Symbol" panose="05050102010706020507" pitchFamily="18" charset="2"/>
              </a:rPr>
              <a:t>K </a:t>
            </a:r>
            <a:r>
              <a:rPr lang="en-US" altLang="en-US">
                <a:sym typeface="Symbol" panose="05050102010706020507" pitchFamily="18" charset="2"/>
              </a:rPr>
              <a:t>is a </a:t>
            </a:r>
            <a:r>
              <a:rPr lang="en-US" altLang="en-US" b="1">
                <a:solidFill>
                  <a:srgbClr val="000099"/>
                </a:solidFill>
                <a:sym typeface="Symbol" panose="05050102010706020507" pitchFamily="18" charset="2"/>
              </a:rPr>
              <a:t>superkey</a:t>
            </a:r>
            <a:r>
              <a:rPr lang="en-US" altLang="en-US" b="1">
                <a:solidFill>
                  <a:schemeClr val="tx2"/>
                </a:solidFill>
                <a:sym typeface="Symbol" panose="05050102010706020507" pitchFamily="18" charset="2"/>
              </a:rPr>
              <a:t> </a:t>
            </a:r>
            <a:r>
              <a:rPr lang="en-US" altLang="en-US">
                <a:sym typeface="Symbol" panose="05050102010706020507" pitchFamily="18" charset="2"/>
              </a:rPr>
              <a:t>of </a:t>
            </a:r>
            <a:r>
              <a:rPr lang="en-US" altLang="en-US" i="1">
                <a:sym typeface="Symbol" panose="05050102010706020507" pitchFamily="18" charset="2"/>
              </a:rPr>
              <a:t>R</a:t>
            </a:r>
            <a:r>
              <a:rPr lang="en-US" altLang="en-US">
                <a:sym typeface="Symbol" panose="05050102010706020507" pitchFamily="18" charset="2"/>
              </a:rPr>
              <a:t> if values for </a:t>
            </a:r>
            <a:r>
              <a:rPr lang="en-US" altLang="en-US" i="1">
                <a:sym typeface="Symbol" panose="05050102010706020507" pitchFamily="18" charset="2"/>
              </a:rPr>
              <a:t>K</a:t>
            </a:r>
            <a:r>
              <a:rPr lang="en-US" altLang="en-US">
                <a:sym typeface="Symbol" panose="05050102010706020507" pitchFamily="18" charset="2"/>
              </a:rPr>
              <a:t> are sufficient to identify a unique tuple of each possible relation </a:t>
            </a:r>
            <a:r>
              <a:rPr lang="en-US" altLang="en-US" i="1">
                <a:sym typeface="Symbol" panose="05050102010706020507" pitchFamily="18" charset="2"/>
              </a:rPr>
              <a:t>r(R)</a:t>
            </a:r>
            <a:r>
              <a:rPr lang="en-US" altLang="en-US">
                <a:sym typeface="Symbol" panose="05050102010706020507" pitchFamily="18" charset="2"/>
              </a:rPr>
              <a:t> </a:t>
            </a:r>
          </a:p>
          <a:p>
            <a:pPr lvl="1">
              <a:lnSpc>
                <a:spcPct val="130000"/>
              </a:lnSpc>
            </a:pPr>
            <a:r>
              <a:rPr lang="en-US" altLang="en-US">
                <a:sym typeface="Symbol" panose="05050102010706020507" pitchFamily="18" charset="2"/>
              </a:rPr>
              <a:t>Example:  {</a:t>
            </a:r>
            <a:r>
              <a:rPr lang="en-US" altLang="en-US" i="1">
                <a:sym typeface="Symbol" panose="05050102010706020507" pitchFamily="18" charset="2"/>
              </a:rPr>
              <a:t>ID</a:t>
            </a:r>
            <a:r>
              <a:rPr lang="en-US" altLang="en-US">
                <a:sym typeface="Symbol" panose="05050102010706020507" pitchFamily="18" charset="2"/>
              </a:rPr>
              <a:t>} and {ID,name} are both superkeys of </a:t>
            </a:r>
            <a:r>
              <a:rPr lang="en-US" altLang="en-US" i="1">
                <a:sym typeface="Symbol" panose="05050102010706020507" pitchFamily="18" charset="2"/>
              </a:rPr>
              <a:t>instructor.</a:t>
            </a:r>
            <a:endParaRPr lang="en-US" altLang="en-US">
              <a:sym typeface="Symbol" panose="05050102010706020507" pitchFamily="18" charset="2"/>
            </a:endParaRPr>
          </a:p>
          <a:p>
            <a:pPr>
              <a:lnSpc>
                <a:spcPct val="120000"/>
              </a:lnSpc>
            </a:pPr>
            <a:r>
              <a:rPr lang="en-US" altLang="en-US">
                <a:sym typeface="Symbol" panose="05050102010706020507" pitchFamily="18" charset="2"/>
              </a:rPr>
              <a:t>Superkey </a:t>
            </a:r>
            <a:r>
              <a:rPr lang="en-US" altLang="en-US" i="1">
                <a:sym typeface="Symbol" panose="05050102010706020507" pitchFamily="18" charset="2"/>
              </a:rPr>
              <a:t>K</a:t>
            </a:r>
            <a:r>
              <a:rPr lang="en-US" altLang="en-US">
                <a:sym typeface="Symbol" panose="05050102010706020507" pitchFamily="18" charset="2"/>
              </a:rPr>
              <a:t> is a </a:t>
            </a:r>
            <a:r>
              <a:rPr lang="en-US" altLang="en-US" b="1">
                <a:solidFill>
                  <a:srgbClr val="000099"/>
                </a:solidFill>
                <a:sym typeface="Symbol" panose="05050102010706020507" pitchFamily="18" charset="2"/>
              </a:rPr>
              <a:t>candidate key</a:t>
            </a:r>
            <a:r>
              <a:rPr lang="en-US" altLang="en-US">
                <a:sym typeface="Symbol" panose="05050102010706020507" pitchFamily="18" charset="2"/>
              </a:rPr>
              <a:t> if </a:t>
            </a:r>
            <a:r>
              <a:rPr lang="en-US" altLang="en-US" i="1">
                <a:sym typeface="Symbol" panose="05050102010706020507" pitchFamily="18" charset="2"/>
              </a:rPr>
              <a:t>K</a:t>
            </a:r>
            <a:r>
              <a:rPr lang="en-US" altLang="en-US">
                <a:sym typeface="Symbol" panose="05050102010706020507" pitchFamily="18" charset="2"/>
              </a:rPr>
              <a:t> is minimal</a:t>
            </a:r>
            <a:br>
              <a:rPr lang="en-US" altLang="en-US">
                <a:sym typeface="Symbol" panose="05050102010706020507" pitchFamily="18" charset="2"/>
              </a:rPr>
            </a:br>
            <a:r>
              <a:rPr lang="en-US" altLang="en-US">
                <a:sym typeface="Symbol" panose="05050102010706020507" pitchFamily="18" charset="2"/>
              </a:rPr>
              <a:t>Example:  {</a:t>
            </a:r>
            <a:r>
              <a:rPr lang="en-US" altLang="en-US" i="1">
                <a:sym typeface="Symbol" panose="05050102010706020507" pitchFamily="18" charset="2"/>
              </a:rPr>
              <a:t>ID</a:t>
            </a:r>
            <a:r>
              <a:rPr lang="en-US" altLang="en-US">
                <a:sym typeface="Symbol" panose="05050102010706020507" pitchFamily="18" charset="2"/>
              </a:rPr>
              <a:t>} is a candidate key for </a:t>
            </a:r>
            <a:r>
              <a:rPr lang="en-US" altLang="en-US" i="1">
                <a:sym typeface="Symbol" panose="05050102010706020507" pitchFamily="18" charset="2"/>
              </a:rPr>
              <a:t>Instructor</a:t>
            </a:r>
            <a:endParaRPr lang="en-US" altLang="en-US">
              <a:sym typeface="Symbol" panose="05050102010706020507" pitchFamily="18" charset="2"/>
            </a:endParaRPr>
          </a:p>
          <a:p>
            <a:pPr>
              <a:lnSpc>
                <a:spcPct val="120000"/>
              </a:lnSpc>
            </a:pPr>
            <a:r>
              <a:rPr lang="en-US" altLang="en-US">
                <a:sym typeface="Symbol" panose="05050102010706020507" pitchFamily="18" charset="2"/>
              </a:rPr>
              <a:t>One of the candidate keys is selected to be the </a:t>
            </a:r>
            <a:r>
              <a:rPr lang="en-US" altLang="en-US" b="1">
                <a:solidFill>
                  <a:srgbClr val="000099"/>
                </a:solidFill>
                <a:sym typeface="Symbol" panose="05050102010706020507" pitchFamily="18" charset="2"/>
              </a:rPr>
              <a:t>primary key</a:t>
            </a:r>
            <a:r>
              <a:rPr lang="en-US" altLang="en-US">
                <a:sym typeface="Symbol" panose="05050102010706020507" pitchFamily="18" charset="2"/>
              </a:rPr>
              <a:t>.</a:t>
            </a:r>
          </a:p>
          <a:p>
            <a:pPr lvl="1">
              <a:lnSpc>
                <a:spcPct val="120000"/>
              </a:lnSpc>
            </a:pPr>
            <a:r>
              <a:rPr lang="en-US" altLang="en-US">
                <a:sym typeface="Symbol" panose="05050102010706020507" pitchFamily="18" charset="2"/>
              </a:rPr>
              <a:t>which one?</a:t>
            </a:r>
          </a:p>
          <a:p>
            <a:r>
              <a:rPr lang="en-US" altLang="en-US" b="1">
                <a:solidFill>
                  <a:srgbClr val="000099"/>
                </a:solidFill>
              </a:rPr>
              <a:t>Foreign key</a:t>
            </a:r>
            <a:r>
              <a:rPr lang="en-US" altLang="en-US"/>
              <a:t> constraint: Value in one relation must appear in another</a:t>
            </a:r>
          </a:p>
          <a:p>
            <a:pPr lvl="1"/>
            <a:r>
              <a:rPr lang="en-US" altLang="en-US" b="1">
                <a:solidFill>
                  <a:srgbClr val="000099"/>
                </a:solidFill>
              </a:rPr>
              <a:t>Referencing</a:t>
            </a:r>
            <a:r>
              <a:rPr lang="en-US" altLang="en-US"/>
              <a:t> relation</a:t>
            </a:r>
          </a:p>
          <a:p>
            <a:pPr lvl="1"/>
            <a:r>
              <a:rPr lang="en-US" altLang="en-US" b="1">
                <a:solidFill>
                  <a:srgbClr val="000099"/>
                </a:solidFill>
              </a:rPr>
              <a:t>Referenced</a:t>
            </a:r>
            <a:r>
              <a:rPr lang="en-US" altLang="en-US"/>
              <a:t> relation</a:t>
            </a:r>
          </a:p>
          <a:p>
            <a:pPr lvl="1"/>
            <a:r>
              <a:rPr lang="en-US" altLang="en-US">
                <a:sym typeface="Symbol" panose="05050102010706020507" pitchFamily="18" charset="2"/>
              </a:rPr>
              <a:t>Example – </a:t>
            </a:r>
            <a:r>
              <a:rPr lang="en-US" altLang="en-US" i="1">
                <a:sym typeface="Symbol" panose="05050102010706020507" pitchFamily="18" charset="2"/>
              </a:rPr>
              <a:t>dept_name</a:t>
            </a:r>
            <a:r>
              <a:rPr lang="en-US" altLang="en-US">
                <a:sym typeface="Symbol" panose="05050102010706020507" pitchFamily="18" charset="2"/>
              </a:rPr>
              <a:t> in i</a:t>
            </a:r>
            <a:r>
              <a:rPr lang="en-US" altLang="en-US" i="1">
                <a:sym typeface="Symbol" panose="05050102010706020507" pitchFamily="18" charset="2"/>
              </a:rPr>
              <a:t>nstructor</a:t>
            </a:r>
            <a:r>
              <a:rPr lang="en-US" altLang="en-US">
                <a:sym typeface="Symbol" panose="05050102010706020507" pitchFamily="18" charset="2"/>
              </a:rPr>
              <a:t> is a foreign key from </a:t>
            </a:r>
            <a:r>
              <a:rPr lang="en-US" altLang="en-US" i="1">
                <a:sym typeface="Symbol" panose="05050102010706020507" pitchFamily="18" charset="2"/>
              </a:rPr>
              <a:t>instructor</a:t>
            </a:r>
            <a:r>
              <a:rPr lang="en-US" altLang="en-US">
                <a:sym typeface="Symbol" panose="05050102010706020507" pitchFamily="18" charset="2"/>
              </a:rPr>
              <a:t> referencing </a:t>
            </a:r>
            <a:r>
              <a:rPr lang="en-US" altLang="en-US" i="1">
                <a:sym typeface="Symbol" panose="05050102010706020507" pitchFamily="18" charset="2"/>
              </a:rPr>
              <a:t>department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Schema Diagram for University Database</a:t>
            </a:r>
          </a:p>
        </p:txBody>
      </p:sp>
      <p:pic>
        <p:nvPicPr>
          <p:cNvPr id="21505" name="Picture 1" descr="C:\Users\as668\Desktop\2_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7406" y="1378038"/>
            <a:ext cx="7133366" cy="42757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Relational Query Languages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98" y="1077913"/>
            <a:ext cx="70866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Procedural versus non-procedural, or declarative</a:t>
            </a:r>
          </a:p>
          <a:p>
            <a:r>
              <a:rPr lang="en-US" altLang="en-US" dirty="0"/>
              <a:t>“Pure” languages:</a:t>
            </a:r>
          </a:p>
          <a:p>
            <a:pPr lvl="1"/>
            <a:r>
              <a:rPr lang="en-US" altLang="en-US" dirty="0"/>
              <a:t>Relational algebra</a:t>
            </a:r>
          </a:p>
          <a:p>
            <a:pPr lvl="1"/>
            <a:r>
              <a:rPr lang="en-US" altLang="en-US" dirty="0"/>
              <a:t>Tuple relational calculus</a:t>
            </a:r>
          </a:p>
          <a:p>
            <a:pPr lvl="1"/>
            <a:r>
              <a:rPr lang="en-US" altLang="en-US" dirty="0"/>
              <a:t>Domain relational calculus</a:t>
            </a:r>
          </a:p>
          <a:p>
            <a:r>
              <a:rPr lang="en-US" altLang="en-US" dirty="0"/>
              <a:t>The above 3 pure languages are equivalent in computing power</a:t>
            </a:r>
          </a:p>
          <a:p>
            <a:r>
              <a:rPr lang="en-US" altLang="en-US" dirty="0"/>
              <a:t>We will concentrate in this chapter on relational algebra</a:t>
            </a:r>
          </a:p>
          <a:p>
            <a:pPr lvl="1"/>
            <a:r>
              <a:rPr lang="en-US" altLang="en-US" dirty="0"/>
              <a:t>Not turning-machine equivalent</a:t>
            </a:r>
          </a:p>
          <a:p>
            <a:pPr lvl="1"/>
            <a:r>
              <a:rPr lang="en-US" altLang="en-US" dirty="0"/>
              <a:t>Consists of 6 basic operations</a:t>
            </a:r>
          </a:p>
          <a:p>
            <a:pPr lvl="1"/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1241</Words>
  <Application>Microsoft Office PowerPoint</Application>
  <PresentationFormat>On-screen Show (4:3)</PresentationFormat>
  <Paragraphs>207</Paragraphs>
  <Slides>28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Topic: Introduction  to Relational Model</vt:lpstr>
      <vt:lpstr>Outline</vt:lpstr>
      <vt:lpstr>Example of a Instructor  Relation</vt:lpstr>
      <vt:lpstr>Attribute</vt:lpstr>
      <vt:lpstr>Relations are Unordered</vt:lpstr>
      <vt:lpstr>Database Schema</vt:lpstr>
      <vt:lpstr>Keys</vt:lpstr>
      <vt:lpstr>Schema Diagram for University Database</vt:lpstr>
      <vt:lpstr>Relational Query Languages</vt:lpstr>
      <vt:lpstr>Relational Algebra</vt:lpstr>
      <vt:lpstr>Select Operation</vt:lpstr>
      <vt:lpstr>Select Operation (Cont.)</vt:lpstr>
      <vt:lpstr>Project Operation</vt:lpstr>
      <vt:lpstr>Project Operation (Cont.)</vt:lpstr>
      <vt:lpstr>Composition of Relational Operations</vt:lpstr>
      <vt:lpstr>Cartesian-Product Operation</vt:lpstr>
      <vt:lpstr>The  instructor  X  teaches  table</vt:lpstr>
      <vt:lpstr>Join Operation</vt:lpstr>
      <vt:lpstr>Join Operation (Cont.)</vt:lpstr>
      <vt:lpstr>Join Operation (Cont.)</vt:lpstr>
      <vt:lpstr>Union Operation</vt:lpstr>
      <vt:lpstr>Union Operation (Cont.)</vt:lpstr>
      <vt:lpstr>Set-Intersection Operation</vt:lpstr>
      <vt:lpstr>Set Difference Operation</vt:lpstr>
      <vt:lpstr>The Assignment  Operation </vt:lpstr>
      <vt:lpstr>The Rename Operation </vt:lpstr>
      <vt:lpstr>Equivalent Queries</vt:lpstr>
      <vt:lpstr>Equivalent Queries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jct</dc:creator>
  <cp:lastModifiedBy>Windows User</cp:lastModifiedBy>
  <cp:revision>4</cp:revision>
  <dcterms:created xsi:type="dcterms:W3CDTF">2006-08-16T00:00:00Z</dcterms:created>
  <dcterms:modified xsi:type="dcterms:W3CDTF">2019-11-08T08:29:08Z</dcterms:modified>
</cp:coreProperties>
</file>