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84" r:id="rId2"/>
    <p:sldId id="257" r:id="rId3"/>
    <p:sldId id="258" r:id="rId4"/>
    <p:sldId id="259" r:id="rId5"/>
    <p:sldId id="260" r:id="rId6"/>
    <p:sldId id="261" r:id="rId7"/>
    <p:sldId id="262" r:id="rId8"/>
    <p:sldId id="263" r:id="rId9"/>
    <p:sldId id="264" r:id="rId10"/>
    <p:sldId id="265" r:id="rId11"/>
    <p:sldId id="266"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6" d="100"/>
          <a:sy n="76" d="100"/>
        </p:scale>
        <p:origin x="-1194"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97D8AED-A173-4383-9475-3357F5FF4910}" type="datetimeFigureOut">
              <a:rPr lang="en-US" smtClean="0"/>
              <a:pPr/>
              <a:t>11/14/2019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F3F4F2-1C62-4654-BFF7-AA9252E90E85}" type="slidenum">
              <a:rPr lang="en-US" smtClean="0"/>
              <a:pPr/>
              <a:t>‹#›</a:t>
            </a:fld>
            <a:endParaRPr lang="en-US"/>
          </a:p>
        </p:txBody>
      </p:sp>
    </p:spTree>
    <p:extLst>
      <p:ext uri="{BB962C8B-B14F-4D97-AF65-F5344CB8AC3E}">
        <p14:creationId xmlns:p14="http://schemas.microsoft.com/office/powerpoint/2010/main" xmlns="" val="2006092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12879" eaLnBrk="0" hangingPunct="0">
              <a:defRPr sz="1600">
                <a:solidFill>
                  <a:schemeClr val="tx1"/>
                </a:solidFill>
                <a:latin typeface="Helvetica" panose="020B0604020202020204" pitchFamily="34" charset="0"/>
                <a:ea typeface="MS PGothic" panose="020B0600070205080204" pitchFamily="34" charset="-128"/>
              </a:defRPr>
            </a:lvl1pPr>
            <a:lvl2pPr marL="729057" indent="-280406" defTabSz="912879" eaLnBrk="0" hangingPunct="0">
              <a:defRPr sz="1600">
                <a:solidFill>
                  <a:schemeClr val="tx1"/>
                </a:solidFill>
                <a:latin typeface="Helvetica" panose="020B0604020202020204" pitchFamily="34" charset="0"/>
                <a:ea typeface="MS PGothic" panose="020B0600070205080204" pitchFamily="34" charset="-128"/>
              </a:defRPr>
            </a:lvl2pPr>
            <a:lvl3pPr marL="1121626" indent="-224325" defTabSz="912879" eaLnBrk="0" hangingPunct="0">
              <a:defRPr sz="1600">
                <a:solidFill>
                  <a:schemeClr val="tx1"/>
                </a:solidFill>
                <a:latin typeface="Helvetica" panose="020B0604020202020204" pitchFamily="34" charset="0"/>
                <a:ea typeface="MS PGothic" panose="020B0600070205080204" pitchFamily="34" charset="-128"/>
              </a:defRPr>
            </a:lvl3pPr>
            <a:lvl4pPr marL="1570276" indent="-224325" defTabSz="912879" eaLnBrk="0" hangingPunct="0">
              <a:defRPr sz="1600">
                <a:solidFill>
                  <a:schemeClr val="tx1"/>
                </a:solidFill>
                <a:latin typeface="Helvetica" panose="020B0604020202020204" pitchFamily="34" charset="0"/>
                <a:ea typeface="MS PGothic" panose="020B0600070205080204" pitchFamily="34" charset="-128"/>
              </a:defRPr>
            </a:lvl4pPr>
            <a:lvl5pPr marL="2018927" indent="-224325" defTabSz="912879" eaLnBrk="0" hangingPunct="0">
              <a:defRPr sz="1600">
                <a:solidFill>
                  <a:schemeClr val="tx1"/>
                </a:solidFill>
                <a:latin typeface="Helvetica" panose="020B0604020202020204" pitchFamily="34" charset="0"/>
                <a:ea typeface="MS PGothic" panose="020B0600070205080204" pitchFamily="34" charset="-128"/>
              </a:defRPr>
            </a:lvl5pPr>
            <a:lvl6pPr marL="2467577" indent="-224325" defTabSz="912879"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6pPr>
            <a:lvl7pPr marL="2916227" indent="-224325" defTabSz="912879"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7pPr>
            <a:lvl8pPr marL="3364878" indent="-224325" defTabSz="912879"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8pPr>
            <a:lvl9pPr marL="3813528" indent="-224325" defTabSz="912879"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9pPr>
          </a:lstStyle>
          <a:p>
            <a:fld id="{608281CE-74AB-4C5B-BA36-14F631893278}" type="slidenum">
              <a:rPr lang="en-US" altLang="en-US" sz="1200"/>
              <a:pPr/>
              <a:t>1</a:t>
            </a:fld>
            <a:endParaRPr lang="en-US" altLang="en-US" sz="1200" dirty="0"/>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CF017E9-60C7-49A7-BE5C-BCDB5BDFC6BA}" type="datetimeFigureOut">
              <a:rPr lang="en-US" smtClean="0"/>
              <a:pPr/>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F71C36-051A-4467-BE3E-8E8D4CFFB6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F017E9-60C7-49A7-BE5C-BCDB5BDFC6BA}" type="datetimeFigureOut">
              <a:rPr lang="en-US" smtClean="0"/>
              <a:pPr/>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F71C36-051A-4467-BE3E-8E8D4CFFB6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F017E9-60C7-49A7-BE5C-BCDB5BDFC6BA}" type="datetimeFigureOut">
              <a:rPr lang="en-US" smtClean="0"/>
              <a:pPr/>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F71C36-051A-4467-BE3E-8E8D4CFFB6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F017E9-60C7-49A7-BE5C-BCDB5BDFC6BA}" type="datetimeFigureOut">
              <a:rPr lang="en-US" smtClean="0"/>
              <a:pPr/>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F71C36-051A-4467-BE3E-8E8D4CFFB6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F017E9-60C7-49A7-BE5C-BCDB5BDFC6BA}" type="datetimeFigureOut">
              <a:rPr lang="en-US" smtClean="0"/>
              <a:pPr/>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F71C36-051A-4467-BE3E-8E8D4CFFB6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CF017E9-60C7-49A7-BE5C-BCDB5BDFC6BA}" type="datetimeFigureOut">
              <a:rPr lang="en-US" smtClean="0"/>
              <a:pPr/>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F71C36-051A-4467-BE3E-8E8D4CFFB6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CF017E9-60C7-49A7-BE5C-BCDB5BDFC6BA}" type="datetimeFigureOut">
              <a:rPr lang="en-US" smtClean="0"/>
              <a:pPr/>
              <a:t>11/14/2019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F71C36-051A-4467-BE3E-8E8D4CFFB6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CF017E9-60C7-49A7-BE5C-BCDB5BDFC6BA}" type="datetimeFigureOut">
              <a:rPr lang="en-US" smtClean="0"/>
              <a:pPr/>
              <a:t>11/14/2019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F71C36-051A-4467-BE3E-8E8D4CFFB6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F017E9-60C7-49A7-BE5C-BCDB5BDFC6BA}" type="datetimeFigureOut">
              <a:rPr lang="en-US" smtClean="0"/>
              <a:pPr/>
              <a:t>11/14/2019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F71C36-051A-4467-BE3E-8E8D4CFFB6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F017E9-60C7-49A7-BE5C-BCDB5BDFC6BA}" type="datetimeFigureOut">
              <a:rPr lang="en-US" smtClean="0"/>
              <a:pPr/>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F71C36-051A-4467-BE3E-8E8D4CFFB6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F017E9-60C7-49A7-BE5C-BCDB5BDFC6BA}" type="datetimeFigureOut">
              <a:rPr lang="en-US" smtClean="0"/>
              <a:pPr/>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F71C36-051A-4467-BE3E-8E8D4CFFB6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F017E9-60C7-49A7-BE5C-BCDB5BDFC6BA}" type="datetimeFigureOut">
              <a:rPr lang="en-US" smtClean="0"/>
              <a:pPr/>
              <a:t>11/14/2019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F71C36-051A-4467-BE3E-8E8D4CFFB6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ctrTitle"/>
          </p:nvPr>
        </p:nvSpPr>
        <p:spPr/>
        <p:txBody>
          <a:bodyPr>
            <a:normAutofit/>
          </a:bodyPr>
          <a:lstStyle/>
          <a:p>
            <a:r>
              <a:rPr lang="en-US" sz="3600" b="1" dirty="0" smtClean="0">
                <a:latin typeface="Times New Roman" pitchFamily="18" charset="0"/>
                <a:cs typeface="Times New Roman" pitchFamily="18" charset="0"/>
              </a:rPr>
              <a:t> Topic: Files Operations</a:t>
            </a:r>
            <a:endParaRPr lang="en-US" altLang="en-US" sz="3600" b="1" dirty="0">
              <a:effectLst>
                <a:outerShdw blurRad="38100" dist="38100" dir="2700000" algn="tl">
                  <a:srgbClr val="C0C0C0"/>
                </a:outerShdw>
              </a:effectLst>
            </a:endParaRPr>
          </a:p>
        </p:txBody>
      </p:sp>
      <p:sp>
        <p:nvSpPr>
          <p:cNvPr id="3" name="Rectangle 2"/>
          <p:cNvSpPr txBox="1">
            <a:spLocks noChangeArrowheads="1"/>
          </p:cNvSpPr>
          <p:nvPr/>
        </p:nvSpPr>
        <p:spPr>
          <a:xfrm>
            <a:off x="762000" y="533400"/>
            <a:ext cx="7772400" cy="1470025"/>
          </a:xfrm>
          <a:prstGeom prst="rect">
            <a:avLst/>
          </a:prstGeom>
        </p:spPr>
        <p:txBody>
          <a:bodyPr vert="horz" lIns="91440" tIns="45720" rIns="91440" bIns="45720" rtlCol="0" anchor="ctr">
            <a:normAutofit/>
          </a:bodyPr>
          <a:lstStyle/>
          <a:p>
            <a:pPr lvl="0" algn="ctr">
              <a:spcBef>
                <a:spcPct val="0"/>
              </a:spcBef>
            </a:pPr>
            <a:r>
              <a:rPr lang="en-US" sz="3600" b="1" dirty="0" smtClean="0"/>
              <a:t>GE 8151 Problem Solving and Python Programming </a:t>
            </a:r>
            <a:endParaRPr kumimoji="0" lang="en-US" altLang="en-US" sz="3600" b="1" i="0" u="none" strike="noStrike" kern="1200" cap="none" spc="0" normalizeH="0" baseline="0" noProof="0" dirty="0">
              <a:ln>
                <a:noFill/>
              </a:ln>
              <a:solidFill>
                <a:schemeClr val="tx1"/>
              </a:solidFill>
              <a:effectLst>
                <a:outerShdw blurRad="38100" dist="38100" dir="2700000" algn="tl">
                  <a:srgbClr val="C0C0C0"/>
                </a:outerShdw>
              </a:effectLst>
              <a:uLnTx/>
              <a:uFillTx/>
              <a:latin typeface="+mj-lt"/>
              <a:ea typeface="+mj-ea"/>
              <a:cs typeface="+mj-cs"/>
            </a:endParaRPr>
          </a:p>
        </p:txBody>
      </p:sp>
      <p:sp>
        <p:nvSpPr>
          <p:cNvPr id="4" name="Rectangle 2"/>
          <p:cNvSpPr txBox="1">
            <a:spLocks noChangeArrowheads="1"/>
          </p:cNvSpPr>
          <p:nvPr/>
        </p:nvSpPr>
        <p:spPr>
          <a:xfrm>
            <a:off x="3143240" y="4419600"/>
            <a:ext cx="5543560" cy="1470025"/>
          </a:xfrm>
          <a:prstGeom prst="rect">
            <a:avLst/>
          </a:prstGeom>
        </p:spPr>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en-US" altLang="en-US" sz="2400" b="1" i="0" u="none" strike="noStrike" kern="1200" cap="none" spc="0" normalizeH="0" baseline="0" noProof="0" dirty="0" smtClean="0">
                <a:ln>
                  <a:noFill/>
                </a:ln>
                <a:solidFill>
                  <a:schemeClr val="tx1"/>
                </a:solidFill>
                <a:effectLst>
                  <a:outerShdw blurRad="38100" dist="38100" dir="2700000" algn="tl">
                    <a:srgbClr val="C0C0C0"/>
                  </a:outerShdw>
                </a:effectLst>
                <a:uLnTx/>
                <a:uFillTx/>
                <a:latin typeface="+mj-lt"/>
                <a:ea typeface="+mj-ea"/>
                <a:cs typeface="+mj-cs"/>
              </a:rPr>
              <a:t>Presented by,</a:t>
            </a:r>
            <a:r>
              <a:rPr kumimoji="0" lang="en-US" altLang="en-US" sz="2400" b="1" i="0" u="none" strike="noStrike" kern="1200" cap="none" spc="0" normalizeH="0" noProof="0" dirty="0" smtClean="0">
                <a:ln>
                  <a:noFill/>
                </a:ln>
                <a:solidFill>
                  <a:schemeClr val="tx1"/>
                </a:solidFill>
                <a:effectLst>
                  <a:outerShdw blurRad="38100" dist="38100" dir="2700000" algn="tl">
                    <a:srgbClr val="C0C0C0"/>
                  </a:outerShdw>
                </a:effectLst>
                <a:uLnTx/>
                <a:uFillTx/>
                <a:latin typeface="+mj-lt"/>
                <a:ea typeface="+mj-ea"/>
                <a:cs typeface="+mj-cs"/>
              </a:rPr>
              <a:t>  </a:t>
            </a:r>
            <a:r>
              <a:rPr lang="en-US" altLang="en-US" sz="2400" b="1" dirty="0" smtClean="0">
                <a:effectLst>
                  <a:outerShdw blurRad="38100" dist="38100" dir="2700000" algn="tl">
                    <a:srgbClr val="C0C0C0"/>
                  </a:outerShdw>
                </a:effectLst>
                <a:latin typeface="+mj-lt"/>
                <a:ea typeface="+mj-ea"/>
                <a:cs typeface="+mj-cs"/>
              </a:rPr>
              <a:t>D</a:t>
            </a:r>
            <a:r>
              <a:rPr kumimoji="0" lang="en-US" altLang="en-US" sz="2400" b="1" i="0" u="none" strike="noStrike" kern="1200" cap="none" spc="0" normalizeH="0" noProof="0" dirty="0" err="1" smtClean="0">
                <a:ln>
                  <a:noFill/>
                </a:ln>
                <a:solidFill>
                  <a:schemeClr val="tx1"/>
                </a:solidFill>
                <a:effectLst>
                  <a:outerShdw blurRad="38100" dist="38100" dir="2700000" algn="tl">
                    <a:srgbClr val="C0C0C0"/>
                  </a:outerShdw>
                </a:effectLst>
                <a:uLnTx/>
                <a:uFillTx/>
                <a:latin typeface="+mj-lt"/>
                <a:ea typeface="+mj-ea"/>
                <a:cs typeface="+mj-cs"/>
              </a:rPr>
              <a:t>r.G.Rajiv</a:t>
            </a:r>
            <a:r>
              <a:rPr kumimoji="0" lang="en-US" altLang="en-US" sz="2400" b="1" i="0" u="none" strike="noStrike" kern="1200" cap="none" spc="0" normalizeH="0" noProof="0" dirty="0" smtClean="0">
                <a:ln>
                  <a:noFill/>
                </a:ln>
                <a:solidFill>
                  <a:schemeClr val="tx1"/>
                </a:solidFill>
                <a:effectLst>
                  <a:outerShdw blurRad="38100" dist="38100" dir="2700000" algn="tl">
                    <a:srgbClr val="C0C0C0"/>
                  </a:outerShdw>
                </a:effectLst>
                <a:uLnTx/>
                <a:uFillTx/>
                <a:latin typeface="+mj-lt"/>
                <a:ea typeface="+mj-ea"/>
                <a:cs typeface="+mj-cs"/>
              </a:rPr>
              <a:t> Suresh Kumar, </a:t>
            </a:r>
            <a:r>
              <a:rPr lang="en-US" altLang="en-US" sz="2400" b="1" dirty="0" err="1" smtClean="0">
                <a:effectLst>
                  <a:outerShdw blurRad="38100" dist="38100" dir="2700000" algn="tl">
                    <a:srgbClr val="C0C0C0"/>
                  </a:outerShdw>
                </a:effectLst>
                <a:latin typeface="+mj-lt"/>
                <a:ea typeface="+mj-ea"/>
                <a:cs typeface="+mj-cs"/>
              </a:rPr>
              <a:t>HoD</a:t>
            </a:r>
            <a:r>
              <a:rPr kumimoji="0" lang="en-US" altLang="en-US" sz="2400" b="1" i="0" u="none" strike="noStrike" kern="1200" cap="none" spc="0" normalizeH="0" noProof="0" dirty="0" smtClean="0">
                <a:ln>
                  <a:noFill/>
                </a:ln>
                <a:solidFill>
                  <a:schemeClr val="tx1"/>
                </a:solidFill>
                <a:effectLst>
                  <a:outerShdw blurRad="38100" dist="38100" dir="2700000" algn="tl">
                    <a:srgbClr val="C0C0C0"/>
                  </a:outerShdw>
                </a:effectLst>
                <a:uLnTx/>
                <a:uFillTx/>
                <a:latin typeface="+mj-lt"/>
                <a:ea typeface="+mj-ea"/>
                <a:cs typeface="+mj-cs"/>
              </a:rPr>
              <a:t>/CSE,JCTCET</a:t>
            </a:r>
            <a:endParaRPr kumimoji="0" lang="en-US" altLang="en-US" sz="2400" b="1" i="0" u="none" strike="noStrike" kern="1200" cap="none" spc="0" normalizeH="0" baseline="0" noProof="0" dirty="0">
              <a:ln>
                <a:noFill/>
              </a:ln>
              <a:solidFill>
                <a:schemeClr val="tx1"/>
              </a:solidFill>
              <a:effectLst>
                <a:outerShdw blurRad="38100" dist="38100" dir="2700000" algn="tl">
                  <a:srgbClr val="C0C0C0"/>
                </a:outerShdw>
              </a:effectLst>
              <a:uLnTx/>
              <a:uFillTx/>
              <a:latin typeface="+mj-lt"/>
              <a:ea typeface="+mj-ea"/>
              <a:cs typeface="+mj-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Opening  a file</a:t>
            </a:r>
            <a:endParaRPr lang="en-US" dirty="0">
              <a:solidFill>
                <a:srgbClr val="FF0000"/>
              </a:solidFill>
            </a:endParaRPr>
          </a:p>
        </p:txBody>
      </p:sp>
      <p:sp>
        <p:nvSpPr>
          <p:cNvPr id="3" name="Content Placeholder 2"/>
          <p:cNvSpPr>
            <a:spLocks noGrp="1"/>
          </p:cNvSpPr>
          <p:nvPr>
            <p:ph idx="1"/>
          </p:nvPr>
        </p:nvSpPr>
        <p:spPr/>
        <p:txBody>
          <a:bodyPr>
            <a:normAutofit fontScale="85000" lnSpcReduction="20000"/>
          </a:bodyPr>
          <a:lstStyle/>
          <a:p>
            <a:r>
              <a:rPr lang="en-US" dirty="0" smtClean="0"/>
              <a:t>Python has a built-in function open() to open a file. This function returns a file object, also called a handle, as it is used to read or modify the file accordingly. </a:t>
            </a:r>
          </a:p>
          <a:p>
            <a:pPr>
              <a:buNone/>
            </a:pPr>
            <a:r>
              <a:rPr lang="en-US" dirty="0" smtClean="0">
                <a:solidFill>
                  <a:srgbClr val="FF0000"/>
                </a:solidFill>
              </a:rPr>
              <a:t>Syntax: </a:t>
            </a:r>
          </a:p>
          <a:p>
            <a:r>
              <a:rPr lang="en-US" dirty="0" err="1" smtClean="0"/>
              <a:t>Fileobject</a:t>
            </a:r>
            <a:r>
              <a:rPr lang="en-US" dirty="0" smtClean="0"/>
              <a:t> = open(“filename or file path” ,”access mode”)</a:t>
            </a:r>
          </a:p>
          <a:p>
            <a:r>
              <a:rPr lang="en-US" dirty="0" smtClean="0"/>
              <a:t> &gt;&gt;&gt; f = open("test.txt") # open file in current directory by directly specifying the name of the file. </a:t>
            </a:r>
          </a:p>
          <a:p>
            <a:r>
              <a:rPr lang="en-US" dirty="0" smtClean="0"/>
              <a:t>&gt;&gt;&gt; f = open("C:/Python33/README.txt") # specifying full path.  </a:t>
            </a:r>
          </a:p>
          <a:p>
            <a:r>
              <a:rPr lang="en-US" dirty="0" smtClean="0"/>
              <a:t>&gt;&gt;&gt; f = open(“test.txt” , “r”) # open the file by mentioning file name and mode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28670"/>
          </a:xfrm>
        </p:spPr>
        <p:txBody>
          <a:bodyPr/>
          <a:lstStyle/>
          <a:p>
            <a:r>
              <a:rPr lang="en-US" dirty="0" smtClean="0">
                <a:solidFill>
                  <a:srgbClr val="FF0000"/>
                </a:solidFill>
              </a:rPr>
              <a:t>File opening Modes</a:t>
            </a:r>
            <a:endParaRPr lang="en-US" dirty="0">
              <a:solidFill>
                <a:srgbClr val="FF0000"/>
              </a:solidFill>
            </a:endParaRPr>
          </a:p>
        </p:txBody>
      </p:sp>
      <p:graphicFrame>
        <p:nvGraphicFramePr>
          <p:cNvPr id="5" name="Content Placeholder 4"/>
          <p:cNvGraphicFramePr>
            <a:graphicFrameLocks noGrp="1"/>
          </p:cNvGraphicFramePr>
          <p:nvPr>
            <p:ph idx="1"/>
          </p:nvPr>
        </p:nvGraphicFramePr>
        <p:xfrm>
          <a:off x="457200" y="1366227"/>
          <a:ext cx="8258204" cy="4726940"/>
        </p:xfrm>
        <a:graphic>
          <a:graphicData uri="http://schemas.openxmlformats.org/drawingml/2006/table">
            <a:tbl>
              <a:tblPr firstRow="1" bandRow="1">
                <a:tableStyleId>{5C22544A-7EE6-4342-B048-85BDC9FD1C3A}</a:tableStyleId>
              </a:tblPr>
              <a:tblGrid>
                <a:gridCol w="757214"/>
                <a:gridCol w="7500990"/>
              </a:tblGrid>
              <a:tr h="3389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b="1" kern="1200" dirty="0" smtClean="0">
                          <a:solidFill>
                            <a:schemeClr val="tx1"/>
                          </a:solidFill>
                          <a:latin typeface="Times New Roman" pitchFamily="18" charset="0"/>
                          <a:ea typeface="+mn-ea"/>
                          <a:cs typeface="Times New Roman" pitchFamily="18" charset="0"/>
                        </a:rPr>
                        <a:t>Mode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sz="1800" b="1" kern="1200" dirty="0" smtClean="0">
                          <a:solidFill>
                            <a:schemeClr val="tx1"/>
                          </a:solidFill>
                          <a:latin typeface="Times New Roman" pitchFamily="18" charset="0"/>
                          <a:ea typeface="+mn-ea"/>
                          <a:cs typeface="Times New Roman" pitchFamily="18" charset="0"/>
                        </a:rPr>
                        <a:t>Description</a:t>
                      </a:r>
                      <a:endParaRPr lang="en-US"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77771">
                <a:tc>
                  <a:txBody>
                    <a:bodyPr/>
                    <a:lstStyle/>
                    <a:p>
                      <a:r>
                        <a:rPr lang="en-IN" dirty="0" smtClean="0"/>
                        <a:t>r</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kern="1200" dirty="0" smtClean="0">
                          <a:solidFill>
                            <a:schemeClr val="dk1"/>
                          </a:solidFill>
                          <a:latin typeface="+mn-lt"/>
                          <a:ea typeface="+mn-ea"/>
                          <a:cs typeface="+mn-cs"/>
                        </a:rPr>
                        <a:t>Opens a file for </a:t>
                      </a:r>
                      <a:r>
                        <a:rPr lang="en-IN" sz="1800" b="1" kern="1200" dirty="0" smtClean="0">
                          <a:solidFill>
                            <a:schemeClr val="dk1"/>
                          </a:solidFill>
                          <a:latin typeface="+mn-lt"/>
                          <a:ea typeface="+mn-ea"/>
                          <a:cs typeface="+mn-cs"/>
                        </a:rPr>
                        <a:t>reading only</a:t>
                      </a:r>
                      <a:r>
                        <a:rPr lang="en-IN" sz="1800" kern="1200" dirty="0" smtClean="0">
                          <a:solidFill>
                            <a:schemeClr val="dk1"/>
                          </a:solidFill>
                          <a:latin typeface="+mn-lt"/>
                          <a:ea typeface="+mn-ea"/>
                          <a:cs typeface="+mn-cs"/>
                        </a:rPr>
                        <a:t>. The </a:t>
                      </a:r>
                      <a:r>
                        <a:rPr lang="en-IN" sz="1800" b="1" kern="1200" dirty="0" smtClean="0">
                          <a:solidFill>
                            <a:schemeClr val="dk1"/>
                          </a:solidFill>
                          <a:latin typeface="+mn-lt"/>
                          <a:ea typeface="+mn-ea"/>
                          <a:cs typeface="+mn-cs"/>
                        </a:rPr>
                        <a:t>file pointer</a:t>
                      </a:r>
                      <a:r>
                        <a:rPr lang="en-IN" sz="1800" kern="1200" dirty="0" smtClean="0">
                          <a:solidFill>
                            <a:schemeClr val="dk1"/>
                          </a:solidFill>
                          <a:latin typeface="+mn-lt"/>
                          <a:ea typeface="+mn-ea"/>
                          <a:cs typeface="+mn-cs"/>
                        </a:rPr>
                        <a:t> is placed at </a:t>
                      </a:r>
                      <a:r>
                        <a:rPr lang="en-IN" sz="1800" b="1" kern="1200" dirty="0" smtClean="0">
                          <a:solidFill>
                            <a:schemeClr val="dk1"/>
                          </a:solidFill>
                          <a:latin typeface="+mn-lt"/>
                          <a:ea typeface="+mn-ea"/>
                          <a:cs typeface="+mn-cs"/>
                        </a:rPr>
                        <a:t>the beginning of the file</a:t>
                      </a:r>
                      <a:r>
                        <a:rPr lang="en-IN" sz="1800" kern="1200" dirty="0" smtClean="0">
                          <a:solidFill>
                            <a:schemeClr val="dk1"/>
                          </a:solidFill>
                          <a:latin typeface="+mn-lt"/>
                          <a:ea typeface="+mn-ea"/>
                          <a:cs typeface="+mn-cs"/>
                        </a:rPr>
                        <a:t>. This is the </a:t>
                      </a:r>
                      <a:r>
                        <a:rPr lang="en-IN" sz="1800" b="1" kern="1200" dirty="0" smtClean="0">
                          <a:solidFill>
                            <a:schemeClr val="dk1"/>
                          </a:solidFill>
                          <a:latin typeface="+mn-lt"/>
                          <a:ea typeface="+mn-ea"/>
                          <a:cs typeface="+mn-cs"/>
                        </a:rPr>
                        <a:t>default mode</a:t>
                      </a:r>
                      <a:endParaRPr lang="en-IN" sz="1800" kern="1200" dirty="0" smtClean="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77771">
                <a:tc>
                  <a:txBody>
                    <a:bodyPr/>
                    <a:lstStyle/>
                    <a:p>
                      <a:r>
                        <a:rPr lang="en-IN" dirty="0" smtClean="0"/>
                        <a:t>w</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kern="1200" dirty="0" smtClean="0">
                          <a:solidFill>
                            <a:schemeClr val="dk1"/>
                          </a:solidFill>
                          <a:latin typeface="+mn-lt"/>
                          <a:ea typeface="+mn-ea"/>
                          <a:cs typeface="+mn-cs"/>
                        </a:rPr>
                        <a:t>Opens a file for </a:t>
                      </a:r>
                      <a:r>
                        <a:rPr lang="en-IN" sz="1800" b="1" kern="1200" dirty="0" smtClean="0">
                          <a:solidFill>
                            <a:schemeClr val="dk1"/>
                          </a:solidFill>
                          <a:latin typeface="+mn-lt"/>
                          <a:ea typeface="+mn-ea"/>
                          <a:cs typeface="+mn-cs"/>
                        </a:rPr>
                        <a:t>writing </a:t>
                      </a:r>
                      <a:r>
                        <a:rPr lang="en-IN" sz="1800" b="1" kern="1200" dirty="0" err="1" smtClean="0">
                          <a:solidFill>
                            <a:schemeClr val="dk1"/>
                          </a:solidFill>
                          <a:latin typeface="+mn-lt"/>
                          <a:ea typeface="+mn-ea"/>
                          <a:cs typeface="+mn-cs"/>
                        </a:rPr>
                        <a:t>only</a:t>
                      </a:r>
                      <a:r>
                        <a:rPr lang="en-IN" sz="1800" kern="1200" dirty="0" err="1" smtClean="0">
                          <a:solidFill>
                            <a:schemeClr val="dk1"/>
                          </a:solidFill>
                          <a:latin typeface="+mn-lt"/>
                          <a:ea typeface="+mn-ea"/>
                          <a:cs typeface="+mn-cs"/>
                        </a:rPr>
                        <a:t>.Overwrites</a:t>
                      </a:r>
                      <a:r>
                        <a:rPr lang="en-IN" sz="1800" kern="1200" dirty="0" smtClean="0">
                          <a:solidFill>
                            <a:schemeClr val="dk1"/>
                          </a:solidFill>
                          <a:latin typeface="+mn-lt"/>
                          <a:ea typeface="+mn-ea"/>
                          <a:cs typeface="+mn-cs"/>
                        </a:rPr>
                        <a:t> the file if the file </a:t>
                      </a:r>
                      <a:r>
                        <a:rPr lang="en-IN" sz="1800" kern="1200" dirty="0" err="1" smtClean="0">
                          <a:solidFill>
                            <a:schemeClr val="dk1"/>
                          </a:solidFill>
                          <a:latin typeface="+mn-lt"/>
                          <a:ea typeface="+mn-ea"/>
                          <a:cs typeface="+mn-cs"/>
                        </a:rPr>
                        <a:t>exists.If</a:t>
                      </a:r>
                      <a:r>
                        <a:rPr lang="en-IN" sz="1800" kern="1200" dirty="0" smtClean="0">
                          <a:solidFill>
                            <a:schemeClr val="dk1"/>
                          </a:solidFill>
                          <a:latin typeface="+mn-lt"/>
                          <a:ea typeface="+mn-ea"/>
                          <a:cs typeface="+mn-cs"/>
                        </a:rPr>
                        <a:t> the file does not exist, </a:t>
                      </a:r>
                      <a:r>
                        <a:rPr lang="en-IN" sz="1800" b="1" kern="1200" dirty="0" smtClean="0">
                          <a:solidFill>
                            <a:schemeClr val="dk1"/>
                          </a:solidFill>
                          <a:latin typeface="+mn-lt"/>
                          <a:ea typeface="+mn-ea"/>
                          <a:cs typeface="+mn-cs"/>
                        </a:rPr>
                        <a:t>creates a new file for writing</a:t>
                      </a:r>
                      <a:endParaRPr lang="en-IN" sz="1800" kern="1200" dirty="0" smtClean="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77771">
                <a:tc>
                  <a:txBody>
                    <a:bodyPr/>
                    <a:lstStyle/>
                    <a:p>
                      <a:r>
                        <a:rPr lang="en-IN" dirty="0" smtClean="0"/>
                        <a:t>a</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kern="1200" dirty="0" smtClean="0">
                          <a:solidFill>
                            <a:schemeClr val="dk1"/>
                          </a:solidFill>
                          <a:latin typeface="+mn-lt"/>
                          <a:ea typeface="+mn-ea"/>
                          <a:cs typeface="+mn-cs"/>
                        </a:rPr>
                        <a:t>Opens a file for </a:t>
                      </a:r>
                      <a:r>
                        <a:rPr lang="en-IN" sz="1800" b="1" kern="1200" dirty="0" smtClean="0">
                          <a:solidFill>
                            <a:schemeClr val="dk1"/>
                          </a:solidFill>
                          <a:latin typeface="+mn-lt"/>
                          <a:ea typeface="+mn-ea"/>
                          <a:cs typeface="+mn-cs"/>
                        </a:rPr>
                        <a:t>appending</a:t>
                      </a:r>
                      <a:r>
                        <a:rPr lang="en-IN" sz="1800" kern="1200" dirty="0" smtClean="0">
                          <a:solidFill>
                            <a:schemeClr val="dk1"/>
                          </a:solidFill>
                          <a:latin typeface="+mn-lt"/>
                          <a:ea typeface="+mn-ea"/>
                          <a:cs typeface="+mn-cs"/>
                        </a:rPr>
                        <a:t>. The file pointer is placed at the </a:t>
                      </a:r>
                      <a:r>
                        <a:rPr lang="en-IN" sz="1800" b="1" kern="1200" dirty="0" smtClean="0">
                          <a:solidFill>
                            <a:schemeClr val="dk1"/>
                          </a:solidFill>
                          <a:latin typeface="+mn-lt"/>
                          <a:ea typeface="+mn-ea"/>
                          <a:cs typeface="+mn-cs"/>
                        </a:rPr>
                        <a:t>end of the file</a:t>
                      </a:r>
                      <a:r>
                        <a:rPr lang="en-IN" sz="1800" kern="1200" dirty="0" smtClean="0">
                          <a:solidFill>
                            <a:schemeClr val="dk1"/>
                          </a:solidFill>
                          <a:latin typeface="+mn-lt"/>
                          <a:ea typeface="+mn-ea"/>
                          <a:cs typeface="+mn-cs"/>
                        </a:rPr>
                        <a:t>. If the file does not exist, creates a new file for writing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77771">
                <a:tc>
                  <a:txBody>
                    <a:bodyPr/>
                    <a:lstStyle/>
                    <a:p>
                      <a:r>
                        <a:rPr lang="en-IN" dirty="0" smtClean="0"/>
                        <a:t>r+</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sz="1800" kern="1200" dirty="0" smtClean="0">
                          <a:solidFill>
                            <a:schemeClr val="dk1"/>
                          </a:solidFill>
                          <a:latin typeface="+mn-lt"/>
                          <a:ea typeface="+mn-ea"/>
                          <a:cs typeface="+mn-cs"/>
                        </a:rPr>
                        <a:t>Opens a file for </a:t>
                      </a:r>
                      <a:r>
                        <a:rPr lang="en-IN" sz="1800" b="1" kern="1200" dirty="0" smtClean="0">
                          <a:solidFill>
                            <a:schemeClr val="dk1"/>
                          </a:solidFill>
                          <a:latin typeface="+mn-lt"/>
                          <a:ea typeface="+mn-ea"/>
                          <a:cs typeface="+mn-cs"/>
                        </a:rPr>
                        <a:t>both reading and writing</a:t>
                      </a:r>
                      <a:r>
                        <a:rPr lang="en-IN" sz="1800" kern="1200" dirty="0" smtClean="0">
                          <a:solidFill>
                            <a:schemeClr val="dk1"/>
                          </a:solidFill>
                          <a:latin typeface="+mn-lt"/>
                          <a:ea typeface="+mn-ea"/>
                          <a:cs typeface="+mn-cs"/>
                        </a:rPr>
                        <a:t>. The file pointer is placed at the beginning of the file.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62337">
                <a:tc>
                  <a:txBody>
                    <a:bodyPr/>
                    <a:lstStyle/>
                    <a:p>
                      <a:r>
                        <a:rPr lang="en-IN" dirty="0" smtClean="0"/>
                        <a:t>W+</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7800" marR="0" indent="0" algn="l" defTabSz="914400" rtl="0" eaLnBrk="1" fontAlgn="auto" latinLnBrk="0" hangingPunct="1">
                        <a:lnSpc>
                          <a:spcPts val="1275"/>
                        </a:lnSpc>
                        <a:spcBef>
                          <a:spcPts val="0"/>
                        </a:spcBef>
                        <a:spcAft>
                          <a:spcPts val="0"/>
                        </a:spcAft>
                        <a:buClrTx/>
                        <a:buSzTx/>
                        <a:buFontTx/>
                        <a:buNone/>
                        <a:tabLst/>
                        <a:defRPr/>
                      </a:pPr>
                      <a:endParaRPr lang="en-IN" sz="1800" kern="1200" dirty="0" smtClean="0">
                        <a:solidFill>
                          <a:schemeClr val="dk1"/>
                        </a:solidFill>
                        <a:latin typeface="+mn-lt"/>
                        <a:ea typeface="+mn-ea"/>
                        <a:cs typeface="+mn-cs"/>
                      </a:endParaRPr>
                    </a:p>
                    <a:p>
                      <a:pPr marL="177800" marR="0" indent="0" algn="l" defTabSz="914400" rtl="0" eaLnBrk="1" fontAlgn="auto" latinLnBrk="0" hangingPunct="1">
                        <a:lnSpc>
                          <a:spcPts val="1275"/>
                        </a:lnSpc>
                        <a:spcBef>
                          <a:spcPts val="0"/>
                        </a:spcBef>
                        <a:spcAft>
                          <a:spcPts val="0"/>
                        </a:spcAft>
                        <a:buClrTx/>
                        <a:buSzTx/>
                        <a:buFontTx/>
                        <a:buNone/>
                        <a:tabLst/>
                        <a:defRPr/>
                      </a:pPr>
                      <a:r>
                        <a:rPr lang="en-IN" sz="1800" kern="1200" dirty="0" smtClean="0">
                          <a:solidFill>
                            <a:schemeClr val="dk1"/>
                          </a:solidFill>
                          <a:latin typeface="+mn-lt"/>
                          <a:ea typeface="+mn-ea"/>
                          <a:cs typeface="+mn-cs"/>
                        </a:rPr>
                        <a:t>Opens a file for both reading and writing. Overwrites the file if the file </a:t>
                      </a:r>
                      <a:r>
                        <a:rPr lang="en-IN" sz="1800" kern="1200" dirty="0" err="1" smtClean="0">
                          <a:solidFill>
                            <a:schemeClr val="dk1"/>
                          </a:solidFill>
                          <a:latin typeface="+mn-lt"/>
                          <a:ea typeface="+mn-ea"/>
                          <a:cs typeface="+mn-cs"/>
                        </a:rPr>
                        <a:t>exists.If</a:t>
                      </a:r>
                      <a:endParaRPr lang="en-IN" sz="1800" kern="1200" dirty="0" smtClean="0">
                        <a:solidFill>
                          <a:schemeClr val="dk1"/>
                        </a:solidFill>
                        <a:latin typeface="+mn-lt"/>
                        <a:ea typeface="+mn-ea"/>
                        <a:cs typeface="+mn-cs"/>
                      </a:endParaRPr>
                    </a:p>
                    <a:p>
                      <a:pPr marL="177800" marR="0" indent="0" algn="l" defTabSz="914400" rtl="0" eaLnBrk="1" fontAlgn="auto" latinLnBrk="0" hangingPunct="1">
                        <a:lnSpc>
                          <a:spcPts val="1275"/>
                        </a:lnSpc>
                        <a:spcBef>
                          <a:spcPts val="0"/>
                        </a:spcBef>
                        <a:spcAft>
                          <a:spcPts val="0"/>
                        </a:spcAft>
                        <a:buClrTx/>
                        <a:buSzTx/>
                        <a:buFontTx/>
                        <a:buNone/>
                        <a:tabLst/>
                        <a:defRPr/>
                      </a:pPr>
                      <a:endParaRPr lang="en-IN" sz="1800" kern="1200" dirty="0" smtClean="0">
                        <a:solidFill>
                          <a:schemeClr val="dk1"/>
                        </a:solidFill>
                        <a:latin typeface="+mn-lt"/>
                        <a:ea typeface="+mn-ea"/>
                        <a:cs typeface="+mn-cs"/>
                      </a:endParaRPr>
                    </a:p>
                    <a:p>
                      <a:pPr marL="177800" marR="0" indent="0" algn="l" defTabSz="914400" rtl="0" eaLnBrk="1" fontAlgn="auto" latinLnBrk="0" hangingPunct="1">
                        <a:lnSpc>
                          <a:spcPts val="1275"/>
                        </a:lnSpc>
                        <a:spcBef>
                          <a:spcPts val="0"/>
                        </a:spcBef>
                        <a:spcAft>
                          <a:spcPts val="0"/>
                        </a:spcAft>
                        <a:buClrTx/>
                        <a:buSzTx/>
                        <a:buFontTx/>
                        <a:buNone/>
                        <a:tabLst/>
                        <a:defRPr/>
                      </a:pPr>
                      <a:r>
                        <a:rPr lang="en-IN" sz="1800" kern="1200" dirty="0" smtClean="0">
                          <a:solidFill>
                            <a:schemeClr val="dk1"/>
                          </a:solidFill>
                          <a:latin typeface="+mn-lt"/>
                          <a:ea typeface="+mn-ea"/>
                          <a:cs typeface="+mn-cs"/>
                        </a:rPr>
                        <a:t> the file does not exist, creates a new file for reading and writing.</a:t>
                      </a:r>
                    </a:p>
                    <a:p>
                      <a:pPr marL="177800">
                        <a:lnSpc>
                          <a:spcPts val="1275"/>
                        </a:lnSpc>
                        <a:spcAft>
                          <a:spcPts val="0"/>
                        </a:spcAft>
                      </a:pPr>
                      <a:endParaRPr lang="en-IN" sz="1800" b="1" kern="1200" dirty="0" smtClean="0">
                        <a:solidFill>
                          <a:schemeClr val="dk1"/>
                        </a:solidFill>
                        <a:latin typeface="+mn-lt"/>
                        <a:ea typeface="+mn-ea"/>
                        <a:cs typeface="+mn-cs"/>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0155">
                <a:tc>
                  <a:txBody>
                    <a:bodyPr/>
                    <a:lstStyle/>
                    <a:p>
                      <a:r>
                        <a:rPr lang="en-IN" dirty="0" smtClean="0"/>
                        <a:t>A+</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3500">
                        <a:spcAft>
                          <a:spcPts val="0"/>
                        </a:spcAft>
                      </a:pPr>
                      <a:r>
                        <a:rPr lang="en-IN" sz="1800" kern="1200" dirty="0" smtClean="0">
                          <a:solidFill>
                            <a:schemeClr val="dk1"/>
                          </a:solidFill>
                          <a:latin typeface="+mn-lt"/>
                          <a:ea typeface="+mn-ea"/>
                          <a:cs typeface="+mn-cs"/>
                        </a:rPr>
                        <a:t>Opens a file for both reading and appending. The file pointer is placed at the end of the file. If</a:t>
                      </a:r>
                      <a:r>
                        <a:rPr lang="en-IN" sz="1800" kern="1200" baseline="0" dirty="0" smtClean="0">
                          <a:solidFill>
                            <a:schemeClr val="dk1"/>
                          </a:solidFill>
                          <a:latin typeface="+mn-lt"/>
                          <a:ea typeface="+mn-ea"/>
                          <a:cs typeface="+mn-cs"/>
                        </a:rPr>
                        <a:t> </a:t>
                      </a:r>
                      <a:r>
                        <a:rPr lang="en-IN" sz="1800" kern="1200" dirty="0" smtClean="0">
                          <a:solidFill>
                            <a:schemeClr val="dk1"/>
                          </a:solidFill>
                          <a:latin typeface="+mn-lt"/>
                          <a:ea typeface="+mn-ea"/>
                          <a:cs typeface="+mn-cs"/>
                        </a:rPr>
                        <a:t>the file does not exist, creates a new file for reading and writing.</a:t>
                      </a:r>
                    </a:p>
                    <a:p>
                      <a:pPr marL="63500">
                        <a:spcAft>
                          <a:spcPts val="0"/>
                        </a:spcAft>
                      </a:pPr>
                      <a:endParaRPr lang="en-IN" sz="1000" dirty="0">
                        <a:latin typeface="Calibri"/>
                        <a:ea typeface="Calibri"/>
                        <a:cs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28670"/>
          </a:xfrm>
        </p:spPr>
        <p:txBody>
          <a:bodyPr/>
          <a:lstStyle/>
          <a:p>
            <a:r>
              <a:rPr lang="en-US" dirty="0" smtClean="0">
                <a:solidFill>
                  <a:srgbClr val="FF0000"/>
                </a:solidFill>
              </a:rPr>
              <a:t>File opening Modes</a:t>
            </a:r>
            <a:endParaRPr lang="en-US" dirty="0">
              <a:solidFill>
                <a:srgbClr val="FF0000"/>
              </a:solidFill>
            </a:endParaRPr>
          </a:p>
        </p:txBody>
      </p:sp>
      <p:graphicFrame>
        <p:nvGraphicFramePr>
          <p:cNvPr id="5" name="Content Placeholder 4"/>
          <p:cNvGraphicFramePr>
            <a:graphicFrameLocks noGrp="1"/>
          </p:cNvGraphicFramePr>
          <p:nvPr>
            <p:ph idx="1"/>
          </p:nvPr>
        </p:nvGraphicFramePr>
        <p:xfrm>
          <a:off x="457200" y="1366227"/>
          <a:ext cx="8258204" cy="2099073"/>
        </p:xfrm>
        <a:graphic>
          <a:graphicData uri="http://schemas.openxmlformats.org/drawingml/2006/table">
            <a:tbl>
              <a:tblPr firstRow="1" bandRow="1">
                <a:tableStyleId>{5C22544A-7EE6-4342-B048-85BDC9FD1C3A}</a:tableStyleId>
              </a:tblPr>
              <a:tblGrid>
                <a:gridCol w="757214"/>
                <a:gridCol w="7500990"/>
              </a:tblGrid>
              <a:tr h="3389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b="1" kern="1200" dirty="0" smtClean="0">
                          <a:solidFill>
                            <a:schemeClr val="tx1"/>
                          </a:solidFill>
                          <a:latin typeface="Times New Roman" pitchFamily="18" charset="0"/>
                          <a:ea typeface="+mn-ea"/>
                          <a:cs typeface="Times New Roman" pitchFamily="18" charset="0"/>
                        </a:rPr>
                        <a:t>Mode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sz="1800" b="1" kern="1200" dirty="0" smtClean="0">
                          <a:solidFill>
                            <a:schemeClr val="tx1"/>
                          </a:solidFill>
                          <a:latin typeface="Times New Roman" pitchFamily="18" charset="0"/>
                          <a:ea typeface="+mn-ea"/>
                          <a:cs typeface="Times New Roman" pitchFamily="18" charset="0"/>
                        </a:rPr>
                        <a:t>Description</a:t>
                      </a:r>
                      <a:endParaRPr lang="en-US"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77771">
                <a:tc>
                  <a:txBody>
                    <a:bodyPr/>
                    <a:lstStyle/>
                    <a:p>
                      <a:r>
                        <a:rPr lang="en-IN" dirty="0" err="1" smtClean="0"/>
                        <a:t>rb</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3500" marR="0" indent="0" algn="l" defTabSz="914400" rtl="0" eaLnBrk="1" fontAlgn="auto" latinLnBrk="0" hangingPunct="1">
                        <a:lnSpc>
                          <a:spcPts val="1280"/>
                        </a:lnSpc>
                        <a:spcBef>
                          <a:spcPts val="0"/>
                        </a:spcBef>
                        <a:spcAft>
                          <a:spcPts val="0"/>
                        </a:spcAft>
                        <a:buClrTx/>
                        <a:buSzTx/>
                        <a:buFontTx/>
                        <a:buNone/>
                        <a:tabLst/>
                        <a:defRPr/>
                      </a:pPr>
                      <a:r>
                        <a:rPr lang="en-IN" sz="1800" kern="1200" dirty="0" smtClean="0">
                          <a:solidFill>
                            <a:schemeClr val="dk1"/>
                          </a:solidFill>
                          <a:latin typeface="+mn-lt"/>
                          <a:ea typeface="+mn-ea"/>
                          <a:cs typeface="+mn-cs"/>
                        </a:rPr>
                        <a:t>Opens a file for both reading in binary format. The file pointer is placed at the beginning of the file</a:t>
                      </a:r>
                    </a:p>
                    <a:p>
                      <a:pPr marL="63500">
                        <a:lnSpc>
                          <a:spcPts val="1280"/>
                        </a:lnSpc>
                        <a:spcAft>
                          <a:spcPts val="0"/>
                        </a:spcAft>
                      </a:pPr>
                      <a:endParaRPr lang="en-IN" sz="1800" kern="1200" dirty="0" smtClean="0">
                        <a:solidFill>
                          <a:schemeClr val="dk1"/>
                        </a:solidFill>
                        <a:latin typeface="+mn-lt"/>
                        <a:ea typeface="+mn-ea"/>
                        <a:cs typeface="+mn-cs"/>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77771">
                <a:tc>
                  <a:txBody>
                    <a:bodyPr/>
                    <a:lstStyle/>
                    <a:p>
                      <a:r>
                        <a:rPr lang="en-IN" dirty="0" err="1" smtClean="0"/>
                        <a:t>wb</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3500" marR="0" indent="0" algn="l" defTabSz="914400" rtl="0" eaLnBrk="1" fontAlgn="auto" latinLnBrk="0" hangingPunct="1">
                        <a:lnSpc>
                          <a:spcPts val="1280"/>
                        </a:lnSpc>
                        <a:spcBef>
                          <a:spcPts val="0"/>
                        </a:spcBef>
                        <a:spcAft>
                          <a:spcPts val="0"/>
                        </a:spcAft>
                        <a:buClrTx/>
                        <a:buSzTx/>
                        <a:buFontTx/>
                        <a:buNone/>
                        <a:tabLst/>
                        <a:defRPr/>
                      </a:pPr>
                      <a:r>
                        <a:rPr lang="en-IN" sz="1800" kern="1200" dirty="0" smtClean="0">
                          <a:solidFill>
                            <a:schemeClr val="dk1"/>
                          </a:solidFill>
                          <a:latin typeface="+mn-lt"/>
                          <a:ea typeface="+mn-ea"/>
                          <a:cs typeface="+mn-cs"/>
                        </a:rPr>
                        <a:t>Opens a file for writing only in binary </a:t>
                      </a:r>
                      <a:r>
                        <a:rPr lang="en-IN" sz="1800" kern="1200" dirty="0" err="1" smtClean="0">
                          <a:solidFill>
                            <a:schemeClr val="dk1"/>
                          </a:solidFill>
                          <a:latin typeface="+mn-lt"/>
                          <a:ea typeface="+mn-ea"/>
                          <a:cs typeface="+mn-cs"/>
                        </a:rPr>
                        <a:t>format.Overwrites</a:t>
                      </a:r>
                      <a:r>
                        <a:rPr lang="en-IN" sz="1800" kern="1200" dirty="0" smtClean="0">
                          <a:solidFill>
                            <a:schemeClr val="dk1"/>
                          </a:solidFill>
                          <a:latin typeface="+mn-lt"/>
                          <a:ea typeface="+mn-ea"/>
                          <a:cs typeface="+mn-cs"/>
                        </a:rPr>
                        <a:t> the file if the file </a:t>
                      </a:r>
                      <a:r>
                        <a:rPr lang="en-IN" sz="1800" kern="1200" dirty="0" err="1" smtClean="0">
                          <a:solidFill>
                            <a:schemeClr val="dk1"/>
                          </a:solidFill>
                          <a:latin typeface="+mn-lt"/>
                          <a:ea typeface="+mn-ea"/>
                          <a:cs typeface="+mn-cs"/>
                        </a:rPr>
                        <a:t>exists.If</a:t>
                      </a:r>
                      <a:r>
                        <a:rPr lang="en-IN" sz="1800" kern="1200" dirty="0" smtClean="0">
                          <a:solidFill>
                            <a:schemeClr val="dk1"/>
                          </a:solidFill>
                          <a:latin typeface="+mn-lt"/>
                          <a:ea typeface="+mn-ea"/>
                          <a:cs typeface="+mn-cs"/>
                        </a:rPr>
                        <a:t> the file does not exist, creates a new file for writing</a:t>
                      </a:r>
                    </a:p>
                    <a:p>
                      <a:pPr marL="63500">
                        <a:lnSpc>
                          <a:spcPts val="1280"/>
                        </a:lnSpc>
                        <a:spcAft>
                          <a:spcPts val="0"/>
                        </a:spcAft>
                      </a:pPr>
                      <a:endParaRPr lang="en-IN" sz="1800" kern="1200" dirty="0" smtClean="0">
                        <a:solidFill>
                          <a:schemeClr val="dk1"/>
                        </a:solidFill>
                        <a:latin typeface="+mn-lt"/>
                        <a:ea typeface="+mn-ea"/>
                        <a:cs typeface="+mn-cs"/>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77771">
                <a:tc>
                  <a:txBody>
                    <a:bodyPr/>
                    <a:lstStyle/>
                    <a:p>
                      <a:r>
                        <a:rPr lang="en-IN" dirty="0" err="1" smtClean="0"/>
                        <a:t>ab</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3500" marR="0" indent="0" algn="l" defTabSz="914400" rtl="0" eaLnBrk="1" fontAlgn="auto" latinLnBrk="0" hangingPunct="1">
                        <a:lnSpc>
                          <a:spcPts val="1285"/>
                        </a:lnSpc>
                        <a:spcBef>
                          <a:spcPts val="0"/>
                        </a:spcBef>
                        <a:spcAft>
                          <a:spcPts val="0"/>
                        </a:spcAft>
                        <a:buClrTx/>
                        <a:buSzTx/>
                        <a:buFontTx/>
                        <a:buNone/>
                        <a:tabLst/>
                        <a:defRPr/>
                      </a:pPr>
                      <a:r>
                        <a:rPr lang="en-IN" sz="1800" kern="1200" dirty="0" smtClean="0">
                          <a:solidFill>
                            <a:schemeClr val="dk1"/>
                          </a:solidFill>
                          <a:latin typeface="+mn-lt"/>
                          <a:ea typeface="+mn-ea"/>
                          <a:cs typeface="+mn-cs"/>
                        </a:rPr>
                        <a:t>Opens a file for appending in binary format. The file pointer is placed at the end of the file. If the file does not exist, creates a new file for writing</a:t>
                      </a:r>
                    </a:p>
                    <a:p>
                      <a:pPr marL="63500">
                        <a:lnSpc>
                          <a:spcPts val="1285"/>
                        </a:lnSpc>
                        <a:spcAft>
                          <a:spcPts val="0"/>
                        </a:spcAft>
                      </a:pPr>
                      <a:endParaRPr lang="en-IN" sz="1800" kern="1200" dirty="0" smtClean="0">
                        <a:solidFill>
                          <a:schemeClr val="dk1"/>
                        </a:solidFill>
                        <a:latin typeface="+mn-lt"/>
                        <a:ea typeface="+mn-ea"/>
                        <a:cs typeface="+mn-cs"/>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u="sng" dirty="0">
                <a:solidFill>
                  <a:srgbClr val="FF0000"/>
                </a:solidFill>
              </a:rPr>
              <a:t>FILE CLOSING</a:t>
            </a:r>
            <a:r>
              <a:rPr lang="en-IN" dirty="0"/>
              <a:t/>
            </a:r>
            <a:br>
              <a:rPr lang="en-IN" dirty="0"/>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When the operations that are to be performed o n a opened file are finished, we have to close the file in order to release the resources.  The closing is done with a built-in function close()</a:t>
            </a:r>
          </a:p>
          <a:p>
            <a:pPr>
              <a:buNone/>
            </a:pPr>
            <a:r>
              <a:rPr lang="en-US" dirty="0" smtClean="0"/>
              <a:t> Syntax: </a:t>
            </a:r>
          </a:p>
          <a:p>
            <a:pPr>
              <a:buNone/>
            </a:pPr>
            <a:r>
              <a:rPr lang="en-US" dirty="0" smtClean="0"/>
              <a:t> </a:t>
            </a:r>
            <a:r>
              <a:rPr lang="en-US" dirty="0" err="1" smtClean="0"/>
              <a:t>fileobject.close</a:t>
            </a:r>
            <a:r>
              <a:rPr lang="en-US" dirty="0" smtClean="0"/>
              <a:t>() </a:t>
            </a:r>
          </a:p>
          <a:p>
            <a:pPr>
              <a:buNone/>
            </a:pPr>
            <a:r>
              <a:rPr lang="en-US" dirty="0" smtClean="0"/>
              <a:t>Example:</a:t>
            </a:r>
          </a:p>
          <a:p>
            <a:pPr>
              <a:buNone/>
            </a:pPr>
            <a:r>
              <a:rPr lang="en-US" dirty="0" smtClean="0"/>
              <a:t> f= open(“text.txt” , “w”) #open a file </a:t>
            </a:r>
          </a:p>
          <a:p>
            <a:pPr>
              <a:buNone/>
            </a:pPr>
            <a:r>
              <a:rPr lang="en-US" dirty="0" smtClean="0"/>
              <a:t>#perform some operations</a:t>
            </a:r>
          </a:p>
          <a:p>
            <a:pPr>
              <a:buNone/>
            </a:pPr>
            <a:r>
              <a:rPr lang="en-US" dirty="0" smtClean="0"/>
              <a:t> </a:t>
            </a:r>
            <a:r>
              <a:rPr lang="en-US" dirty="0" err="1" smtClean="0"/>
              <a:t>f.close</a:t>
            </a:r>
            <a:r>
              <a:rPr lang="en-US" dirty="0" smtClean="0"/>
              <a:t>() #close the file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Writing to a file</a:t>
            </a:r>
            <a:endParaRPr lang="en-US" dirty="0">
              <a:solidFill>
                <a:srgbClr val="FF0000"/>
              </a:solidFill>
            </a:endParaRPr>
          </a:p>
        </p:txBody>
      </p:sp>
      <p:sp>
        <p:nvSpPr>
          <p:cNvPr id="3" name="Content Placeholder 2"/>
          <p:cNvSpPr>
            <a:spLocks noGrp="1"/>
          </p:cNvSpPr>
          <p:nvPr>
            <p:ph idx="1"/>
          </p:nvPr>
        </p:nvSpPr>
        <p:spPr/>
        <p:txBody>
          <a:bodyPr>
            <a:normAutofit fontScale="70000" lnSpcReduction="20000"/>
          </a:bodyPr>
          <a:lstStyle/>
          <a:p>
            <a:r>
              <a:rPr lang="en-US" dirty="0" smtClean="0"/>
              <a:t> After opening a file, we have to perform some operations on the file. In order to write into a file, we have to open it with w mode, or a mode, or any other writing – enabling mode.  write() method enables us to write any string to a opened file. </a:t>
            </a:r>
          </a:p>
          <a:p>
            <a:pPr>
              <a:buNone/>
            </a:pPr>
            <a:r>
              <a:rPr lang="en-US" dirty="0" smtClean="0"/>
              <a:t>	Syntax: </a:t>
            </a:r>
          </a:p>
          <a:p>
            <a:pPr>
              <a:buNone/>
            </a:pPr>
            <a:r>
              <a:rPr lang="en-US" dirty="0" smtClean="0"/>
              <a:t>	</a:t>
            </a:r>
            <a:r>
              <a:rPr lang="en-US" dirty="0" err="1" smtClean="0"/>
              <a:t>Fileobject</a:t>
            </a:r>
            <a:r>
              <a:rPr lang="en-US" dirty="0" smtClean="0"/>
              <a:t>=open(“</a:t>
            </a:r>
            <a:r>
              <a:rPr lang="en-US" dirty="0" err="1" smtClean="0"/>
              <a:t>file.txt”,”w</a:t>
            </a:r>
            <a:r>
              <a:rPr lang="en-US" dirty="0" smtClean="0"/>
              <a:t>”)</a:t>
            </a:r>
          </a:p>
          <a:p>
            <a:pPr>
              <a:buNone/>
            </a:pPr>
            <a:r>
              <a:rPr lang="en-US" dirty="0" smtClean="0"/>
              <a:t>	 </a:t>
            </a:r>
            <a:r>
              <a:rPr lang="en-US" dirty="0" err="1" smtClean="0"/>
              <a:t>Fileobject.write</a:t>
            </a:r>
            <a:r>
              <a:rPr lang="en-US" dirty="0" smtClean="0"/>
              <a:t>(“String to be written”) </a:t>
            </a:r>
          </a:p>
          <a:p>
            <a:pPr>
              <a:buNone/>
            </a:pPr>
            <a:r>
              <a:rPr lang="en-US" dirty="0" smtClean="0"/>
              <a:t>	Example: </a:t>
            </a:r>
          </a:p>
          <a:p>
            <a:pPr>
              <a:buNone/>
            </a:pPr>
            <a:r>
              <a:rPr lang="en-US" dirty="0" smtClean="0"/>
              <a:t>	</a:t>
            </a:r>
            <a:r>
              <a:rPr lang="en-US" dirty="0" err="1" smtClean="0"/>
              <a:t>fo</a:t>
            </a:r>
            <a:r>
              <a:rPr lang="en-US" dirty="0" smtClean="0"/>
              <a:t> = open("foo.txt", "w")</a:t>
            </a:r>
          </a:p>
          <a:p>
            <a:pPr>
              <a:buNone/>
            </a:pPr>
            <a:r>
              <a:rPr lang="en-US" dirty="0" smtClean="0"/>
              <a:t>	 </a:t>
            </a:r>
            <a:r>
              <a:rPr lang="en-US" dirty="0" err="1" smtClean="0"/>
              <a:t>fo.write</a:t>
            </a:r>
            <a:r>
              <a:rPr lang="en-US" dirty="0" smtClean="0"/>
              <a:t>( "Python is a great language.\</a:t>
            </a:r>
            <a:r>
              <a:rPr lang="en-US" dirty="0" err="1" smtClean="0"/>
              <a:t>nYeah</a:t>
            </a:r>
            <a:r>
              <a:rPr lang="en-US" dirty="0" smtClean="0"/>
              <a:t> its great!!\n"); print(“success”) </a:t>
            </a:r>
          </a:p>
          <a:p>
            <a:pPr>
              <a:buNone/>
            </a:pPr>
            <a:r>
              <a:rPr lang="en-US" dirty="0" smtClean="0"/>
              <a:t>	</a:t>
            </a:r>
            <a:r>
              <a:rPr lang="en-US" dirty="0" err="1" smtClean="0"/>
              <a:t>fo.close</a:t>
            </a:r>
            <a:r>
              <a:rPr lang="en-US" dirty="0" smtClean="0"/>
              <a:t>()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Reading a file</a:t>
            </a:r>
            <a:endParaRPr lang="en-US" dirty="0">
              <a:solidFill>
                <a:srgbClr val="FF0000"/>
              </a:solidFill>
            </a:endParaRPr>
          </a:p>
        </p:txBody>
      </p:sp>
      <p:sp>
        <p:nvSpPr>
          <p:cNvPr id="3" name="Content Placeholder 2"/>
          <p:cNvSpPr>
            <a:spLocks noGrp="1"/>
          </p:cNvSpPr>
          <p:nvPr>
            <p:ph idx="1"/>
          </p:nvPr>
        </p:nvSpPr>
        <p:spPr/>
        <p:txBody>
          <a:bodyPr>
            <a:normAutofit fontScale="70000" lnSpcReduction="20000"/>
          </a:bodyPr>
          <a:lstStyle/>
          <a:p>
            <a:pPr>
              <a:buNone/>
            </a:pPr>
            <a:r>
              <a:rPr lang="en-US" dirty="0" smtClean="0"/>
              <a:t>	The text files can be read in four different ways listed below: </a:t>
            </a:r>
          </a:p>
          <a:p>
            <a:pPr>
              <a:buNone/>
            </a:pPr>
            <a:r>
              <a:rPr lang="en-US" dirty="0" smtClean="0"/>
              <a:t>	Using read Method </a:t>
            </a:r>
          </a:p>
          <a:p>
            <a:pPr>
              <a:buNone/>
            </a:pPr>
            <a:r>
              <a:rPr lang="en-US" dirty="0" smtClean="0"/>
              <a:t>	Using </a:t>
            </a:r>
            <a:r>
              <a:rPr lang="en-US" dirty="0" err="1" smtClean="0"/>
              <a:t>readlines</a:t>
            </a:r>
            <a:r>
              <a:rPr lang="en-US" dirty="0" smtClean="0"/>
              <a:t> Method </a:t>
            </a:r>
          </a:p>
          <a:p>
            <a:pPr>
              <a:buNone/>
            </a:pPr>
            <a:r>
              <a:rPr lang="en-US" dirty="0" smtClean="0"/>
              <a:t>	Using </a:t>
            </a:r>
            <a:r>
              <a:rPr lang="en-US" dirty="0" err="1" smtClean="0"/>
              <a:t>readline</a:t>
            </a:r>
            <a:r>
              <a:rPr lang="en-US" dirty="0" smtClean="0"/>
              <a:t> Method </a:t>
            </a:r>
          </a:p>
          <a:p>
            <a:pPr>
              <a:buNone/>
            </a:pPr>
            <a:r>
              <a:rPr lang="en-US" dirty="0" smtClean="0"/>
              <a:t>Syntax:        </a:t>
            </a:r>
          </a:p>
          <a:p>
            <a:pPr>
              <a:buNone/>
            </a:pPr>
            <a:r>
              <a:rPr lang="en-US" dirty="0" smtClean="0"/>
              <a:t>	read() </a:t>
            </a:r>
          </a:p>
          <a:p>
            <a:pPr>
              <a:buNone/>
            </a:pPr>
            <a:r>
              <a:rPr lang="en-US" dirty="0" smtClean="0"/>
              <a:t>	&lt;file variable name&gt;.read()     </a:t>
            </a:r>
          </a:p>
          <a:p>
            <a:pPr>
              <a:buNone/>
            </a:pPr>
            <a:r>
              <a:rPr lang="en-US" dirty="0" smtClean="0"/>
              <a:t>	When size is not specified entire file is read and the contents are placed in the left hand side variable.            </a:t>
            </a:r>
          </a:p>
          <a:p>
            <a:pPr>
              <a:buNone/>
            </a:pPr>
            <a:r>
              <a:rPr lang="en-US" dirty="0" smtClean="0"/>
              <a:t>   &lt;file variable name&gt;.read(&lt;size&gt;)    </a:t>
            </a:r>
          </a:p>
          <a:p>
            <a:pPr>
              <a:buNone/>
            </a:pPr>
            <a:r>
              <a:rPr lang="en-US" dirty="0" smtClean="0"/>
              <a:t>	 When size is specified , the size number of characters are read.     When an empty file is read no error is displayed but an empty string is returned.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rgbClr val="FF0000"/>
                </a:solidFill>
              </a:rPr>
              <a:t>readlines</a:t>
            </a:r>
            <a:r>
              <a:rPr lang="en-US" dirty="0" smtClean="0">
                <a:solidFill>
                  <a:srgbClr val="FF0000"/>
                </a:solidFill>
              </a:rPr>
              <a:t>() </a:t>
            </a:r>
            <a:endParaRPr lang="en-US" dirty="0">
              <a:solidFill>
                <a:srgbClr val="FF0000"/>
              </a:solidFill>
            </a:endParaRPr>
          </a:p>
        </p:txBody>
      </p:sp>
      <p:sp>
        <p:nvSpPr>
          <p:cNvPr id="3" name="Content Placeholder 2"/>
          <p:cNvSpPr>
            <a:spLocks noGrp="1"/>
          </p:cNvSpPr>
          <p:nvPr>
            <p:ph idx="1"/>
          </p:nvPr>
        </p:nvSpPr>
        <p:spPr>
          <a:xfrm>
            <a:off x="285720" y="1600200"/>
            <a:ext cx="8572560" cy="4525963"/>
          </a:xfrm>
        </p:spPr>
        <p:txBody>
          <a:bodyPr>
            <a:normAutofit/>
          </a:bodyPr>
          <a:lstStyle/>
          <a:p>
            <a:pPr>
              <a:buNone/>
            </a:pPr>
            <a:r>
              <a:rPr lang="en-US" sz="2800" dirty="0" smtClean="0"/>
              <a:t>&lt;file variable name&gt;.</a:t>
            </a:r>
            <a:r>
              <a:rPr lang="en-US" sz="2800" dirty="0" err="1" smtClean="0"/>
              <a:t>readlines</a:t>
            </a:r>
            <a:r>
              <a:rPr lang="en-US" sz="2800" dirty="0" smtClean="0"/>
              <a:t>(&lt;size&gt;) #size optional </a:t>
            </a:r>
          </a:p>
          <a:p>
            <a:pPr>
              <a:buNone/>
            </a:pPr>
            <a:r>
              <a:rPr lang="en-US" dirty="0" smtClean="0"/>
              <a:t> </a:t>
            </a:r>
          </a:p>
          <a:p>
            <a:pPr algn="just">
              <a:buNone/>
            </a:pPr>
            <a:r>
              <a:rPr lang="en-US" dirty="0" smtClean="0"/>
              <a:t>  When size is not specified entire file is read and each line is added in a list. When size is specified , the lines that make up the size bytes are </a:t>
            </a:r>
            <a:r>
              <a:rPr lang="en-US" dirty="0" err="1" smtClean="0"/>
              <a:t>read.When</a:t>
            </a:r>
            <a:r>
              <a:rPr lang="en-US" dirty="0" smtClean="0"/>
              <a:t> an empty file is read no error is displayed but an empty list is returned.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Example for all types of reading a file: Assume the content of a file: </a:t>
            </a:r>
          </a:p>
          <a:p>
            <a:pPr>
              <a:buNone/>
            </a:pPr>
            <a:r>
              <a:rPr lang="en-US" dirty="0" smtClean="0"/>
              <a:t>		Hello Good morning </a:t>
            </a:r>
          </a:p>
          <a:p>
            <a:pPr>
              <a:buNone/>
            </a:pPr>
            <a:r>
              <a:rPr lang="en-US" dirty="0" smtClean="0"/>
              <a:t>		We are learning python</a:t>
            </a:r>
          </a:p>
          <a:p>
            <a:pPr>
              <a:buNone/>
            </a:pPr>
            <a:r>
              <a:rPr lang="en-US" dirty="0" smtClean="0"/>
              <a:t>		 Its very interesting</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	Program                  </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err="1" smtClean="0"/>
              <a:t>fileread</a:t>
            </a:r>
            <a:r>
              <a:rPr lang="en-US" dirty="0" smtClean="0"/>
              <a:t> = open(“text.txt”, “r”) </a:t>
            </a:r>
          </a:p>
          <a:p>
            <a:pPr>
              <a:buNone/>
            </a:pPr>
            <a:r>
              <a:rPr lang="en-US" dirty="0" err="1" smtClean="0"/>
              <a:t>Str</a:t>
            </a:r>
            <a:r>
              <a:rPr lang="en-US" dirty="0" smtClean="0"/>
              <a:t>=</a:t>
            </a:r>
            <a:r>
              <a:rPr lang="en-US" dirty="0" err="1" smtClean="0"/>
              <a:t>fileread.read</a:t>
            </a:r>
            <a:r>
              <a:rPr lang="en-US" dirty="0" smtClean="0"/>
              <a:t>(10)</a:t>
            </a:r>
          </a:p>
          <a:p>
            <a:pPr>
              <a:buNone/>
            </a:pPr>
            <a:r>
              <a:rPr lang="en-US" dirty="0" smtClean="0"/>
              <a:t> Length=</a:t>
            </a:r>
            <a:r>
              <a:rPr lang="en-US" dirty="0" err="1" smtClean="0"/>
              <a:t>len</a:t>
            </a:r>
            <a:r>
              <a:rPr lang="en-US" dirty="0" smtClean="0"/>
              <a:t>(</a:t>
            </a:r>
            <a:r>
              <a:rPr lang="en-US" dirty="0" err="1" smtClean="0"/>
              <a:t>Str</a:t>
            </a:r>
            <a:r>
              <a:rPr lang="en-US" dirty="0" smtClean="0"/>
              <a:t>) </a:t>
            </a:r>
          </a:p>
          <a:p>
            <a:pPr>
              <a:buNone/>
            </a:pPr>
            <a:r>
              <a:rPr lang="en-US" dirty="0" smtClean="0"/>
              <a:t>print (</a:t>
            </a:r>
            <a:r>
              <a:rPr lang="en-US" dirty="0" err="1" smtClean="0"/>
              <a:t>str</a:t>
            </a:r>
            <a:r>
              <a:rPr lang="en-US" dirty="0" smtClean="0"/>
              <a:t>) </a:t>
            </a:r>
          </a:p>
          <a:p>
            <a:pPr>
              <a:buNone/>
            </a:pPr>
            <a:r>
              <a:rPr lang="en-US" dirty="0" smtClean="0"/>
              <a:t>print (Length) </a:t>
            </a:r>
          </a:p>
          <a:p>
            <a:pPr>
              <a:buNone/>
            </a:pPr>
            <a:r>
              <a:rPr lang="en-US" dirty="0" err="1" smtClean="0"/>
              <a:t>Str</a:t>
            </a:r>
            <a:r>
              <a:rPr lang="en-US" dirty="0" smtClean="0"/>
              <a:t>=</a:t>
            </a:r>
            <a:r>
              <a:rPr lang="en-US" dirty="0" err="1" smtClean="0"/>
              <a:t>fileread.read</a:t>
            </a:r>
            <a:r>
              <a:rPr lang="en-US" dirty="0" smtClean="0"/>
              <a:t>(20) </a:t>
            </a:r>
          </a:p>
          <a:p>
            <a:pPr>
              <a:buNone/>
            </a:pPr>
            <a:r>
              <a:rPr lang="en-US" dirty="0" smtClean="0"/>
              <a:t>print (</a:t>
            </a:r>
            <a:r>
              <a:rPr lang="en-US" dirty="0" err="1" smtClean="0"/>
              <a:t>str</a:t>
            </a:r>
            <a:r>
              <a:rPr lang="en-US" dirty="0" smtClean="0"/>
              <a:t>) </a:t>
            </a:r>
          </a:p>
          <a:p>
            <a:pPr>
              <a:buNone/>
            </a:pPr>
            <a:r>
              <a:rPr lang="en-US" dirty="0" err="1" smtClean="0"/>
              <a:t>Str</a:t>
            </a:r>
            <a:r>
              <a:rPr lang="en-US" dirty="0" smtClean="0"/>
              <a:t>= </a:t>
            </a:r>
            <a:r>
              <a:rPr lang="en-US" dirty="0" err="1" smtClean="0"/>
              <a:t>fileread.read</a:t>
            </a:r>
            <a:r>
              <a:rPr lang="en-US" dirty="0" smtClean="0"/>
              <a:t>() </a:t>
            </a:r>
          </a:p>
          <a:p>
            <a:pPr>
              <a:buNone/>
            </a:pPr>
            <a:r>
              <a:rPr lang="en-US" dirty="0" smtClean="0"/>
              <a:t>print (</a:t>
            </a:r>
            <a:r>
              <a:rPr lang="en-US" dirty="0" err="1" smtClean="0"/>
              <a:t>str</a:t>
            </a:r>
            <a:r>
              <a:rPr lang="en-US" dirty="0" smtClean="0"/>
              <a:t>)</a:t>
            </a:r>
          </a:p>
          <a:p>
            <a:pPr>
              <a:buNone/>
            </a:pPr>
            <a:r>
              <a:rPr lang="en-US" dirty="0" smtClean="0"/>
              <a:t> </a:t>
            </a:r>
            <a:r>
              <a:rPr lang="en-US" dirty="0" err="1" smtClean="0"/>
              <a:t>Str</a:t>
            </a:r>
            <a:r>
              <a:rPr lang="en-US" dirty="0" smtClean="0"/>
              <a:t>=</a:t>
            </a:r>
            <a:r>
              <a:rPr lang="en-US" dirty="0" err="1" smtClean="0"/>
              <a:t>fileread.readlines</a:t>
            </a:r>
            <a:r>
              <a:rPr lang="en-US" dirty="0" smtClean="0"/>
              <a:t>()</a:t>
            </a:r>
          </a:p>
          <a:p>
            <a:pPr>
              <a:buNone/>
            </a:pPr>
            <a:r>
              <a:rPr lang="en-US" dirty="0" smtClean="0"/>
              <a:t> print(</a:t>
            </a:r>
            <a:r>
              <a:rPr lang="en-US" dirty="0" err="1" smtClean="0"/>
              <a:t>Str</a:t>
            </a:r>
            <a:r>
              <a:rPr lang="en-US" dirty="0" smtClean="0"/>
              <a:t>) </a:t>
            </a:r>
            <a:r>
              <a:rPr lang="en-US" dirty="0" err="1" smtClean="0"/>
              <a:t>fileread.close</a:t>
            </a:r>
            <a:r>
              <a:rPr lang="en-US" dirty="0" smtClean="0"/>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Output:  </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Hello Good </a:t>
            </a:r>
          </a:p>
          <a:p>
            <a:pPr>
              <a:buNone/>
            </a:pPr>
            <a:r>
              <a:rPr lang="en-US" dirty="0" smtClean="0"/>
              <a:t> 10</a:t>
            </a:r>
          </a:p>
          <a:p>
            <a:pPr>
              <a:buNone/>
            </a:pPr>
            <a:r>
              <a:rPr lang="en-US" dirty="0" smtClean="0"/>
              <a:t>  morning</a:t>
            </a:r>
          </a:p>
          <a:p>
            <a:pPr>
              <a:buNone/>
            </a:pPr>
            <a:r>
              <a:rPr lang="en-US" dirty="0" smtClean="0"/>
              <a:t> We are learn </a:t>
            </a:r>
          </a:p>
          <a:p>
            <a:pPr>
              <a:buNone/>
            </a:pPr>
            <a:r>
              <a:rPr lang="en-US" dirty="0" err="1" smtClean="0"/>
              <a:t>ing</a:t>
            </a:r>
            <a:r>
              <a:rPr lang="en-US" dirty="0" smtClean="0"/>
              <a:t> python</a:t>
            </a:r>
          </a:p>
          <a:p>
            <a:pPr>
              <a:buNone/>
            </a:pPr>
            <a:r>
              <a:rPr lang="en-US" dirty="0" smtClean="0"/>
              <a:t> Its very interesting </a:t>
            </a:r>
          </a:p>
          <a:p>
            <a:pPr>
              <a:buNone/>
            </a:pPr>
            <a:r>
              <a:rPr lang="en-US" dirty="0" smtClean="0"/>
              <a:t>Hello Good morning </a:t>
            </a:r>
          </a:p>
          <a:p>
            <a:pPr>
              <a:buNone/>
            </a:pPr>
            <a:r>
              <a:rPr lang="en-US" dirty="0" smtClean="0"/>
              <a:t>We are learning python </a:t>
            </a:r>
          </a:p>
          <a:p>
            <a:pPr>
              <a:buNone/>
            </a:pPr>
            <a:r>
              <a:rPr lang="en-US" dirty="0" smtClean="0"/>
              <a:t>Its very interesting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Times New Roman" pitchFamily="18" charset="0"/>
                <a:cs typeface="Times New Roman" pitchFamily="18" charset="0"/>
              </a:rPr>
              <a:t>FILES</a:t>
            </a:r>
            <a:endParaRPr lang="en-US" dirty="0"/>
          </a:p>
        </p:txBody>
      </p:sp>
      <p:sp>
        <p:nvSpPr>
          <p:cNvPr id="3" name="Content Placeholder 2"/>
          <p:cNvSpPr>
            <a:spLocks noGrp="1"/>
          </p:cNvSpPr>
          <p:nvPr>
            <p:ph idx="1"/>
          </p:nvPr>
        </p:nvSpPr>
        <p:spPr/>
        <p:txBody>
          <a:bodyPr>
            <a:normAutofit fontScale="85000" lnSpcReduction="10000"/>
          </a:bodyPr>
          <a:lstStyle/>
          <a:p>
            <a:pPr algn="ctr">
              <a:buNone/>
            </a:pPr>
            <a:r>
              <a:rPr lang="en-US" b="1" u="sng" dirty="0" smtClean="0">
                <a:solidFill>
                  <a:srgbClr val="FF0000"/>
                </a:solidFill>
                <a:latin typeface="Times New Roman" pitchFamily="18" charset="0"/>
                <a:cs typeface="Times New Roman" pitchFamily="18" charset="0"/>
              </a:rPr>
              <a:t> </a:t>
            </a:r>
            <a:r>
              <a:rPr lang="en-US" b="1" u="sng" dirty="0">
                <a:solidFill>
                  <a:srgbClr val="FF0000"/>
                </a:solidFill>
                <a:latin typeface="Times New Roman" pitchFamily="18" charset="0"/>
                <a:cs typeface="Times New Roman" pitchFamily="18" charset="0"/>
              </a:rPr>
              <a:t>F</a:t>
            </a:r>
            <a:r>
              <a:rPr lang="en-US" b="1" u="sng" dirty="0" smtClean="0">
                <a:solidFill>
                  <a:srgbClr val="FF0000"/>
                </a:solidFill>
                <a:latin typeface="Times New Roman" pitchFamily="18" charset="0"/>
                <a:cs typeface="Times New Roman" pitchFamily="18" charset="0"/>
              </a:rPr>
              <a:t>iles</a:t>
            </a:r>
          </a:p>
          <a:p>
            <a:pPr algn="just">
              <a:buNone/>
            </a:pPr>
            <a:r>
              <a:rPr lang="en-IN" dirty="0" smtClean="0"/>
              <a:t>  A </a:t>
            </a:r>
            <a:r>
              <a:rPr lang="en-IN" dirty="0"/>
              <a:t>File is collection of data stored on a </a:t>
            </a:r>
            <a:r>
              <a:rPr lang="en-IN" dirty="0" smtClean="0"/>
              <a:t>secondary storage </a:t>
            </a:r>
            <a:r>
              <a:rPr lang="en-IN" dirty="0"/>
              <a:t>device like hard disk. Data on non-volatile storage media is stored in named locations on the media called files</a:t>
            </a:r>
            <a:r>
              <a:rPr lang="en-IN" dirty="0" smtClean="0"/>
              <a:t>. File </a:t>
            </a:r>
            <a:r>
              <a:rPr lang="en-IN" dirty="0"/>
              <a:t>is a named location on disk to store related information.</a:t>
            </a:r>
          </a:p>
          <a:p>
            <a:pPr>
              <a:buNone/>
            </a:pPr>
            <a:r>
              <a:rPr lang="en-IN" dirty="0"/>
              <a:t>While a program is running, its data is in memory. When the program ends, or the computer shuts down, data in memory disappears. To store data permanently, you have to put it in a file. Files are usually stored on a hard drive, floppy drive, or CD-ROM.</a:t>
            </a:r>
          </a:p>
          <a:p>
            <a:pPr>
              <a:buNone/>
            </a:pPr>
            <a:endParaRPr lang="en-US" dirty="0" smtClean="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Renaming a file</a:t>
            </a:r>
            <a:endParaRPr lang="en-US" dirty="0">
              <a:solidFill>
                <a:srgbClr val="FF0000"/>
              </a:solidFill>
            </a:endParaRPr>
          </a:p>
        </p:txBody>
      </p:sp>
      <p:sp>
        <p:nvSpPr>
          <p:cNvPr id="3" name="Content Placeholder 2"/>
          <p:cNvSpPr>
            <a:spLocks noGrp="1"/>
          </p:cNvSpPr>
          <p:nvPr>
            <p:ph idx="1"/>
          </p:nvPr>
        </p:nvSpPr>
        <p:spPr/>
        <p:txBody>
          <a:bodyPr/>
          <a:lstStyle/>
          <a:p>
            <a:pPr>
              <a:buNone/>
            </a:pPr>
            <a:r>
              <a:rPr lang="en-US" dirty="0" smtClean="0"/>
              <a:t> An existing file can be renamed by using the method rename() </a:t>
            </a:r>
          </a:p>
          <a:p>
            <a:pPr>
              <a:buNone/>
            </a:pPr>
            <a:r>
              <a:rPr lang="en-US" dirty="0" smtClean="0"/>
              <a:t>Syntax:                </a:t>
            </a:r>
          </a:p>
          <a:p>
            <a:pPr>
              <a:buNone/>
            </a:pPr>
            <a:r>
              <a:rPr lang="en-US" dirty="0" smtClean="0"/>
              <a:t>  </a:t>
            </a:r>
            <a:r>
              <a:rPr lang="en-US" dirty="0" err="1" smtClean="0"/>
              <a:t>os.rename</a:t>
            </a:r>
            <a:r>
              <a:rPr lang="en-US" dirty="0" smtClean="0"/>
              <a:t>(current filename, new filename) Example:</a:t>
            </a:r>
          </a:p>
          <a:p>
            <a:pPr>
              <a:buNone/>
            </a:pPr>
            <a:r>
              <a:rPr lang="en-US" dirty="0" smtClean="0"/>
              <a:t> &gt;&gt;&gt; import </a:t>
            </a:r>
            <a:r>
              <a:rPr lang="en-US" dirty="0" err="1" smtClean="0"/>
              <a:t>os</a:t>
            </a:r>
            <a:r>
              <a:rPr lang="en-US" dirty="0" smtClean="0"/>
              <a:t>  &gt;&gt;&gt;</a:t>
            </a:r>
            <a:r>
              <a:rPr lang="en-US" dirty="0" err="1" smtClean="0"/>
              <a:t>os.rename</a:t>
            </a:r>
            <a:r>
              <a:rPr lang="en-US" dirty="0" smtClean="0"/>
              <a:t>(“C:/Python27/myfile.txt”, “C:/Python27/myfile1.txt”) </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Deleting a File</a:t>
            </a:r>
            <a:endParaRPr lang="en-US" dirty="0">
              <a:solidFill>
                <a:srgbClr val="FF0000"/>
              </a:solidFill>
            </a:endParaRPr>
          </a:p>
        </p:txBody>
      </p:sp>
      <p:sp>
        <p:nvSpPr>
          <p:cNvPr id="3" name="Content Placeholder 2"/>
          <p:cNvSpPr>
            <a:spLocks noGrp="1"/>
          </p:cNvSpPr>
          <p:nvPr>
            <p:ph idx="1"/>
          </p:nvPr>
        </p:nvSpPr>
        <p:spPr/>
        <p:txBody>
          <a:bodyPr/>
          <a:lstStyle/>
          <a:p>
            <a:pPr>
              <a:buNone/>
            </a:pPr>
            <a:r>
              <a:rPr lang="en-US" dirty="0" smtClean="0"/>
              <a:t>An existing file can be deleted by using the method remove(). </a:t>
            </a:r>
          </a:p>
          <a:p>
            <a:pPr>
              <a:buNone/>
            </a:pPr>
            <a:r>
              <a:rPr lang="en-US" dirty="0" smtClean="0"/>
              <a:t>Syntax:           </a:t>
            </a:r>
          </a:p>
          <a:p>
            <a:pPr>
              <a:buNone/>
            </a:pPr>
            <a:r>
              <a:rPr lang="en-US" dirty="0" smtClean="0"/>
              <a:t> </a:t>
            </a:r>
            <a:r>
              <a:rPr lang="en-US" dirty="0" err="1" smtClean="0"/>
              <a:t>os.remove</a:t>
            </a:r>
            <a:r>
              <a:rPr lang="en-US" dirty="0" smtClean="0"/>
              <a:t>(filename) </a:t>
            </a:r>
          </a:p>
          <a:p>
            <a:pPr>
              <a:buNone/>
            </a:pPr>
            <a:r>
              <a:rPr lang="en-US" dirty="0" smtClean="0"/>
              <a:t>Example: </a:t>
            </a:r>
          </a:p>
          <a:p>
            <a:pPr>
              <a:buNone/>
            </a:pPr>
            <a:r>
              <a:rPr lang="en-US" dirty="0" smtClean="0"/>
              <a:t>	&gt;&gt;&gt; import </a:t>
            </a:r>
            <a:r>
              <a:rPr lang="en-US" dirty="0" err="1" smtClean="0"/>
              <a:t>os</a:t>
            </a:r>
            <a:r>
              <a:rPr lang="en-US" dirty="0" smtClean="0"/>
              <a:t>  &gt;&gt;&gt;</a:t>
            </a:r>
            <a:r>
              <a:rPr lang="en-US" dirty="0" err="1" smtClean="0"/>
              <a:t>os.remove</a:t>
            </a:r>
            <a:r>
              <a:rPr lang="en-US" dirty="0" smtClean="0"/>
              <a:t>(“C:/Python27/myfile1.txt”) </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Format Operator </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Definition: </a:t>
            </a:r>
          </a:p>
          <a:p>
            <a:pPr>
              <a:buNone/>
            </a:pPr>
            <a:r>
              <a:rPr lang="en-US" dirty="0" smtClean="0"/>
              <a:t> The format operator is used to print the output in a  desired format. The % operator is the format operator. It is also called as interpolation operator. The % operator is also used for modulus. The usage varies according to the operands of the operator. </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General syntax:                      </a:t>
            </a:r>
          </a:p>
          <a:p>
            <a:pPr>
              <a:buNone/>
            </a:pPr>
            <a:r>
              <a:rPr lang="en-US" dirty="0" smtClean="0"/>
              <a:t> &lt;format expression&gt;%(values) </a:t>
            </a:r>
          </a:p>
          <a:p>
            <a:pPr>
              <a:buNone/>
            </a:pPr>
            <a:r>
              <a:rPr lang="en-US" dirty="0" smtClean="0"/>
              <a:t> # The values is a </a:t>
            </a:r>
            <a:r>
              <a:rPr lang="en-US" dirty="0" err="1" smtClean="0"/>
              <a:t>tuple</a:t>
            </a:r>
            <a:r>
              <a:rPr lang="en-US" dirty="0" smtClean="0"/>
              <a:t> with exactly the number of items specified by the format expression.  </a:t>
            </a:r>
          </a:p>
          <a:p>
            <a:pPr>
              <a:buNone/>
            </a:pPr>
            <a:r>
              <a:rPr lang="en-US" dirty="0" smtClean="0"/>
              <a:t> </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PROGRAM</a:t>
            </a:r>
            <a:endParaRPr lang="en-US"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pPr>
              <a:buNone/>
            </a:pPr>
            <a:r>
              <a:rPr lang="en-US" dirty="0" smtClean="0"/>
              <a:t>	print(“%d” %(45)) print(“%f”%(3.14159265358979)) print(“%0.2f”%(3.141592653589)) </a:t>
            </a:r>
          </a:p>
          <a:p>
            <a:pPr>
              <a:buNone/>
            </a:pPr>
            <a:r>
              <a:rPr lang="en-US" dirty="0" smtClean="0"/>
              <a:t>	print (“Decimal : %u”%(24)) </a:t>
            </a:r>
          </a:p>
          <a:p>
            <a:pPr>
              <a:buNone/>
            </a:pPr>
            <a:r>
              <a:rPr lang="en-US" dirty="0" smtClean="0"/>
              <a:t>	Print (“Octal : %o”%(24)) Print (“Hexadecimal : %x”%(1254))</a:t>
            </a:r>
          </a:p>
          <a:p>
            <a:pPr>
              <a:buNone/>
            </a:pPr>
            <a:r>
              <a:rPr lang="en-US" dirty="0" smtClean="0"/>
              <a:t>	 Print (“Hexadecimal : %X”%(1254)) </a:t>
            </a:r>
          </a:p>
          <a:p>
            <a:pPr>
              <a:buNone/>
            </a:pPr>
            <a:r>
              <a:rPr lang="en-US" dirty="0" smtClean="0"/>
              <a:t>	X=40 </a:t>
            </a:r>
          </a:p>
          <a:p>
            <a:pPr>
              <a:buNone/>
            </a:pPr>
            <a:r>
              <a:rPr lang="en-US" dirty="0" smtClean="0"/>
              <a:t>	print(“The given integer is %d”%X) </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OUTPUT</a:t>
            </a:r>
            <a:endParaRPr lang="en-US" dirty="0">
              <a:solidFill>
                <a:srgbClr val="FF0000"/>
              </a:solidFill>
            </a:endParaRPr>
          </a:p>
        </p:txBody>
      </p:sp>
      <p:sp>
        <p:nvSpPr>
          <p:cNvPr id="3" name="Content Placeholder 2"/>
          <p:cNvSpPr>
            <a:spLocks noGrp="1"/>
          </p:cNvSpPr>
          <p:nvPr>
            <p:ph idx="1"/>
          </p:nvPr>
        </p:nvSpPr>
        <p:spPr/>
        <p:txBody>
          <a:bodyPr/>
          <a:lstStyle/>
          <a:p>
            <a:pPr lvl="1">
              <a:buNone/>
            </a:pPr>
            <a:r>
              <a:rPr lang="en-US" dirty="0" smtClean="0"/>
              <a:t>45 </a:t>
            </a:r>
          </a:p>
          <a:p>
            <a:pPr lvl="1">
              <a:buNone/>
            </a:pPr>
            <a:r>
              <a:rPr lang="en-US" dirty="0" smtClean="0"/>
              <a:t>3.141592 </a:t>
            </a:r>
          </a:p>
          <a:p>
            <a:pPr lvl="1">
              <a:buNone/>
            </a:pPr>
            <a:r>
              <a:rPr lang="en-US" dirty="0" smtClean="0"/>
              <a:t>3.14 </a:t>
            </a:r>
          </a:p>
          <a:p>
            <a:pPr lvl="1">
              <a:buNone/>
            </a:pPr>
            <a:r>
              <a:rPr lang="en-US" dirty="0" smtClean="0"/>
              <a:t>Decimal : 24 </a:t>
            </a:r>
          </a:p>
          <a:p>
            <a:pPr lvl="1">
              <a:buNone/>
            </a:pPr>
            <a:r>
              <a:rPr lang="en-US" dirty="0" smtClean="0"/>
              <a:t>Octal : 30 </a:t>
            </a:r>
          </a:p>
          <a:p>
            <a:pPr lvl="1">
              <a:buNone/>
            </a:pPr>
            <a:r>
              <a:rPr lang="en-US" dirty="0" smtClean="0"/>
              <a:t>Hexadecimal : 4e6 </a:t>
            </a:r>
          </a:p>
          <a:p>
            <a:pPr lvl="1">
              <a:buNone/>
            </a:pPr>
            <a:r>
              <a:rPr lang="en-US" dirty="0" smtClean="0"/>
              <a:t>Hexadecimal : 4E6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FF0000"/>
                </a:solidFill>
                <a:latin typeface="Times New Roman" pitchFamily="18" charset="0"/>
                <a:cs typeface="Times New Roman" pitchFamily="18" charset="0"/>
              </a:rPr>
              <a:t>File continuation</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r>
              <a:rPr lang="en-IN" dirty="0">
                <a:latin typeface="Times New Roman" pitchFamily="18" charset="0"/>
                <a:cs typeface="Times New Roman" pitchFamily="18" charset="0"/>
              </a:rPr>
              <a:t>When there are a large number of files, they are often organized into directories (also called "folders"). Each file is identified by a unique name, or a combination of a file name and a directory name.</a:t>
            </a:r>
          </a:p>
          <a:p>
            <a:r>
              <a:rPr lang="en-IN" dirty="0">
                <a:latin typeface="Times New Roman" pitchFamily="18" charset="0"/>
                <a:cs typeface="Times New Roman" pitchFamily="18" charset="0"/>
              </a:rPr>
              <a:t>Hence, in Python, a file operation takes place in the following order.</a:t>
            </a:r>
          </a:p>
          <a:p>
            <a:pPr lvl="1">
              <a:buFont typeface="Wingdings" pitchFamily="2" charset="2"/>
              <a:buChar char="Ø"/>
            </a:pPr>
            <a:r>
              <a:rPr lang="en-IN" dirty="0">
                <a:solidFill>
                  <a:srgbClr val="00B050"/>
                </a:solidFill>
                <a:latin typeface="Times New Roman" pitchFamily="18" charset="0"/>
                <a:cs typeface="Times New Roman" pitchFamily="18" charset="0"/>
              </a:rPr>
              <a:t>Open a file</a:t>
            </a:r>
          </a:p>
          <a:p>
            <a:pPr lvl="1">
              <a:buFont typeface="Wingdings" pitchFamily="2" charset="2"/>
              <a:buChar char="Ø"/>
            </a:pPr>
            <a:r>
              <a:rPr lang="en-IN" dirty="0">
                <a:solidFill>
                  <a:srgbClr val="00B050"/>
                </a:solidFill>
                <a:latin typeface="Times New Roman" pitchFamily="18" charset="0"/>
                <a:cs typeface="Times New Roman" pitchFamily="18" charset="0"/>
              </a:rPr>
              <a:t>Read or write (perform operation)</a:t>
            </a:r>
          </a:p>
          <a:p>
            <a:pPr lvl="1">
              <a:buFont typeface="Wingdings" pitchFamily="2" charset="2"/>
              <a:buChar char="Ø"/>
            </a:pPr>
            <a:r>
              <a:rPr lang="en-IN" dirty="0">
                <a:solidFill>
                  <a:srgbClr val="00B050"/>
                </a:solidFill>
                <a:latin typeface="Times New Roman" pitchFamily="18" charset="0"/>
                <a:cs typeface="Times New Roman" pitchFamily="18" charset="0"/>
              </a:rPr>
              <a:t>Close the file</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a:solidFill>
                  <a:srgbClr val="FF0000"/>
                </a:solidFill>
              </a:rPr>
              <a:t>File Types</a:t>
            </a:r>
            <a:r>
              <a:rPr lang="en-IN" dirty="0"/>
              <a:t/>
            </a:r>
            <a:br>
              <a:rPr lang="en-IN" dirty="0"/>
            </a:br>
            <a:endParaRPr lang="en-US" dirty="0"/>
          </a:p>
        </p:txBody>
      </p:sp>
      <p:sp>
        <p:nvSpPr>
          <p:cNvPr id="3" name="Content Placeholder 2"/>
          <p:cNvSpPr>
            <a:spLocks noGrp="1"/>
          </p:cNvSpPr>
          <p:nvPr>
            <p:ph idx="1"/>
          </p:nvPr>
        </p:nvSpPr>
        <p:spPr/>
        <p:txBody>
          <a:bodyPr/>
          <a:lstStyle/>
          <a:p>
            <a:pPr>
              <a:buNone/>
            </a:pPr>
            <a:endParaRPr lang="en-IN" b="1" dirty="0" smtClean="0">
              <a:solidFill>
                <a:srgbClr val="00B050"/>
              </a:solidFill>
            </a:endParaRPr>
          </a:p>
          <a:p>
            <a:r>
              <a:rPr lang="en-IN" b="1" dirty="0" smtClean="0">
                <a:solidFill>
                  <a:srgbClr val="00B050"/>
                </a:solidFill>
              </a:rPr>
              <a:t>Text files</a:t>
            </a:r>
          </a:p>
          <a:p>
            <a:r>
              <a:rPr lang="en-IN" b="1" dirty="0">
                <a:solidFill>
                  <a:srgbClr val="00B050"/>
                </a:solidFill>
              </a:rPr>
              <a:t>Binary files</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solidFill>
                  <a:srgbClr val="FF0000"/>
                </a:solidFill>
              </a:rPr>
              <a:t>Text files</a:t>
            </a:r>
            <a:endParaRPr lang="en-US" dirty="0">
              <a:solidFill>
                <a:srgbClr val="FF0000"/>
              </a:solidFill>
            </a:endParaRPr>
          </a:p>
        </p:txBody>
      </p:sp>
      <p:sp>
        <p:nvSpPr>
          <p:cNvPr id="3" name="Content Placeholder 2"/>
          <p:cNvSpPr>
            <a:spLocks noGrp="1"/>
          </p:cNvSpPr>
          <p:nvPr>
            <p:ph idx="1"/>
          </p:nvPr>
        </p:nvSpPr>
        <p:spPr/>
        <p:txBody>
          <a:bodyPr/>
          <a:lstStyle/>
          <a:p>
            <a:r>
              <a:rPr lang="en-IN" dirty="0"/>
              <a:t>A </a:t>
            </a:r>
            <a:r>
              <a:rPr lang="en-IN" b="1" dirty="0"/>
              <a:t>text file</a:t>
            </a:r>
            <a:r>
              <a:rPr lang="en-IN" dirty="0"/>
              <a:t> is a file that contains printable characters and whitespace, organized into lines separated by newline characters. Text files are structured as a sequence of lines, where each line includes a sequence of characters. Since Python is specifically designed to process text files, it provides methods that make the job easy.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solidFill>
                  <a:srgbClr val="FF0000"/>
                </a:solidFill>
                <a:latin typeface="Times New Roman" pitchFamily="18" charset="0"/>
                <a:cs typeface="Times New Roman" pitchFamily="18" charset="0"/>
              </a:rPr>
              <a:t>Binary files</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IN" dirty="0">
                <a:latin typeface="Times New Roman" pitchFamily="18" charset="0"/>
                <a:cs typeface="Times New Roman" pitchFamily="18" charset="0"/>
              </a:rPr>
              <a:t>A binary file is any type of file that is not a text file. Because of their nature, binary files can only be processed by an application that know or understand the file’s structure. In other words, they must be applications that can read and interpret binary.</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solidFill>
                  <a:srgbClr val="FF0000"/>
                </a:solidFill>
                <a:latin typeface="Times New Roman" pitchFamily="18" charset="0"/>
                <a:cs typeface="Times New Roman" pitchFamily="18" charset="0"/>
              </a:rPr>
              <a:t>F</a:t>
            </a:r>
            <a:r>
              <a:rPr lang="en-IN" dirty="0" smtClean="0">
                <a:solidFill>
                  <a:srgbClr val="FF0000"/>
                </a:solidFill>
                <a:latin typeface="Times New Roman" pitchFamily="18" charset="0"/>
                <a:cs typeface="Times New Roman" pitchFamily="18" charset="0"/>
              </a:rPr>
              <a:t>ile operation</a:t>
            </a:r>
            <a:endParaRPr lang="en-US" dirty="0">
              <a:solidFill>
                <a:srgbClr val="FF0000"/>
              </a:solidFill>
            </a:endParaRPr>
          </a:p>
        </p:txBody>
      </p:sp>
      <p:sp>
        <p:nvSpPr>
          <p:cNvPr id="3" name="Content Placeholder 2"/>
          <p:cNvSpPr>
            <a:spLocks noGrp="1"/>
          </p:cNvSpPr>
          <p:nvPr>
            <p:ph idx="1"/>
          </p:nvPr>
        </p:nvSpPr>
        <p:spPr/>
        <p:txBody>
          <a:bodyPr/>
          <a:lstStyle/>
          <a:p>
            <a:pPr lvl="1">
              <a:buFont typeface="Wingdings" pitchFamily="2" charset="2"/>
              <a:buChar char="Ø"/>
            </a:pPr>
            <a:endParaRPr lang="en-IN" dirty="0" smtClean="0">
              <a:solidFill>
                <a:srgbClr val="00B050"/>
              </a:solidFill>
              <a:latin typeface="Times New Roman" pitchFamily="18" charset="0"/>
              <a:cs typeface="Times New Roman" pitchFamily="18" charset="0"/>
            </a:endParaRPr>
          </a:p>
          <a:p>
            <a:pPr lvl="1">
              <a:buFont typeface="Wingdings" pitchFamily="2" charset="2"/>
              <a:buChar char="Ø"/>
            </a:pPr>
            <a:r>
              <a:rPr lang="en-IN" dirty="0" smtClean="0">
                <a:solidFill>
                  <a:srgbClr val="00B050"/>
                </a:solidFill>
                <a:latin typeface="Times New Roman" pitchFamily="18" charset="0"/>
                <a:cs typeface="Times New Roman" pitchFamily="18" charset="0"/>
              </a:rPr>
              <a:t>Open a file</a:t>
            </a:r>
          </a:p>
          <a:p>
            <a:pPr lvl="1">
              <a:buFont typeface="Wingdings" pitchFamily="2" charset="2"/>
              <a:buChar char="Ø"/>
            </a:pPr>
            <a:r>
              <a:rPr lang="en-IN" dirty="0" smtClean="0">
                <a:solidFill>
                  <a:srgbClr val="00B050"/>
                </a:solidFill>
                <a:latin typeface="Times New Roman" pitchFamily="18" charset="0"/>
                <a:cs typeface="Times New Roman" pitchFamily="18" charset="0"/>
              </a:rPr>
              <a:t>Read or write (perform operation)</a:t>
            </a:r>
          </a:p>
          <a:p>
            <a:pPr lvl="1">
              <a:buFont typeface="Wingdings" pitchFamily="2" charset="2"/>
              <a:buChar char="Ø"/>
            </a:pPr>
            <a:r>
              <a:rPr lang="en-IN" dirty="0" smtClean="0">
                <a:solidFill>
                  <a:srgbClr val="00B050"/>
                </a:solidFill>
                <a:latin typeface="Times New Roman" pitchFamily="18" charset="0"/>
                <a:cs typeface="Times New Roman" pitchFamily="18" charset="0"/>
              </a:rPr>
              <a:t>Close the file</a:t>
            </a:r>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Times New Roman" pitchFamily="18" charset="0"/>
                <a:cs typeface="Times New Roman" pitchFamily="18" charset="0"/>
              </a:rPr>
              <a:t>Attributes of a file</a:t>
            </a:r>
            <a:endParaRPr lang="en-US" dirty="0">
              <a:solidFill>
                <a:srgbClr val="FF0000"/>
              </a:solidFill>
              <a:latin typeface="Times New Roman" pitchFamily="18" charset="0"/>
              <a:cs typeface="Times New Roman" pitchFamily="18" charset="0"/>
            </a:endParaRPr>
          </a:p>
        </p:txBody>
      </p:sp>
      <p:graphicFrame>
        <p:nvGraphicFramePr>
          <p:cNvPr id="5" name="Content Placeholder 4"/>
          <p:cNvGraphicFramePr>
            <a:graphicFrameLocks noGrp="1"/>
          </p:cNvGraphicFramePr>
          <p:nvPr>
            <p:ph idx="1"/>
          </p:nvPr>
        </p:nvGraphicFramePr>
        <p:xfrm>
          <a:off x="428596" y="2285992"/>
          <a:ext cx="8229600" cy="1483360"/>
        </p:xfrm>
        <a:graphic>
          <a:graphicData uri="http://schemas.openxmlformats.org/drawingml/2006/table">
            <a:tbl>
              <a:tblPr firstRow="1" bandRow="1">
                <a:tableStyleId>{5C22544A-7EE6-4342-B048-85BDC9FD1C3A}</a:tableStyleId>
              </a:tblPr>
              <a:tblGrid>
                <a:gridCol w="2143140"/>
                <a:gridCol w="6086460"/>
              </a:tblGrid>
              <a:tr h="370840">
                <a:tc>
                  <a:txBody>
                    <a:bodyPr/>
                    <a:lstStyle/>
                    <a:p>
                      <a:r>
                        <a:rPr lang="en-US" dirty="0" smtClean="0">
                          <a:solidFill>
                            <a:schemeClr val="tx1"/>
                          </a:solidFill>
                          <a:latin typeface="Times New Roman" pitchFamily="18" charset="0"/>
                          <a:cs typeface="Times New Roman" pitchFamily="18" charset="0"/>
                        </a:rPr>
                        <a:t>Attribute</a:t>
                      </a:r>
                      <a:endParaRPr lang="en-US"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smtClean="0">
                          <a:solidFill>
                            <a:schemeClr val="tx1"/>
                          </a:solidFill>
                          <a:latin typeface="Times New Roman" pitchFamily="18" charset="0"/>
                          <a:cs typeface="Times New Roman" pitchFamily="18" charset="0"/>
                        </a:rPr>
                        <a:t>Description </a:t>
                      </a:r>
                      <a:endParaRPr lang="en-US"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lang="en-US" dirty="0" err="1" smtClean="0">
                          <a:solidFill>
                            <a:schemeClr val="tx1"/>
                          </a:solidFill>
                          <a:latin typeface="Times New Roman" pitchFamily="18" charset="0"/>
                          <a:cs typeface="Times New Roman" pitchFamily="18" charset="0"/>
                        </a:rPr>
                        <a:t>file.closed</a:t>
                      </a:r>
                      <a:r>
                        <a:rPr lang="en-US" dirty="0" smtClean="0">
                          <a:solidFill>
                            <a:schemeClr val="tx1"/>
                          </a:solidFill>
                          <a:latin typeface="Times New Roman" pitchFamily="18" charset="0"/>
                          <a:cs typeface="Times New Roman" pitchFamily="18" charset="0"/>
                        </a:rPr>
                        <a:t> </a:t>
                      </a:r>
                      <a:endParaRPr lang="en-US"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smtClean="0">
                          <a:solidFill>
                            <a:schemeClr val="tx1"/>
                          </a:solidFill>
                          <a:latin typeface="Times New Roman" pitchFamily="18" charset="0"/>
                          <a:cs typeface="Times New Roman" pitchFamily="18" charset="0"/>
                        </a:rPr>
                        <a:t>If file is closed return true else false </a:t>
                      </a:r>
                      <a:endParaRPr lang="en-US"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lang="en-US" dirty="0" err="1" smtClean="0">
                          <a:solidFill>
                            <a:schemeClr val="tx1"/>
                          </a:solidFill>
                          <a:latin typeface="Times New Roman" pitchFamily="18" charset="0"/>
                          <a:cs typeface="Times New Roman" pitchFamily="18" charset="0"/>
                        </a:rPr>
                        <a:t>file.mode</a:t>
                      </a:r>
                      <a:r>
                        <a:rPr lang="en-US" dirty="0" smtClean="0">
                          <a:solidFill>
                            <a:schemeClr val="tx1"/>
                          </a:solidFill>
                          <a:latin typeface="Times New Roman" pitchFamily="18" charset="0"/>
                          <a:cs typeface="Times New Roman" pitchFamily="18" charset="0"/>
                        </a:rPr>
                        <a:t> </a:t>
                      </a:r>
                      <a:endParaRPr lang="en-US"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smtClean="0">
                          <a:solidFill>
                            <a:schemeClr val="tx1"/>
                          </a:solidFill>
                          <a:latin typeface="Times New Roman" pitchFamily="18" charset="0"/>
                          <a:cs typeface="Times New Roman" pitchFamily="18" charset="0"/>
                        </a:rPr>
                        <a:t>Returns one of the modes in which the current file is opened </a:t>
                      </a:r>
                      <a:endParaRPr lang="en-US"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lang="en-US" dirty="0" smtClean="0">
                          <a:solidFill>
                            <a:schemeClr val="tx1"/>
                          </a:solidFill>
                          <a:latin typeface="Times New Roman" pitchFamily="18" charset="0"/>
                          <a:cs typeface="Times New Roman" pitchFamily="18" charset="0"/>
                        </a:rPr>
                        <a:t>file.name </a:t>
                      </a:r>
                      <a:endParaRPr lang="en-US"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smtClean="0">
                          <a:solidFill>
                            <a:schemeClr val="tx1"/>
                          </a:solidFill>
                          <a:latin typeface="Times New Roman" pitchFamily="18" charset="0"/>
                          <a:cs typeface="Times New Roman" pitchFamily="18" charset="0"/>
                        </a:rPr>
                        <a:t>Returns the name of the file</a:t>
                      </a:r>
                      <a:endParaRPr lang="en-US"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 for attributes</a:t>
            </a:r>
            <a:endParaRPr lang="en-US" dirty="0">
              <a:solidFill>
                <a:srgbClr val="FF0000"/>
              </a:solidFill>
            </a:endParaRPr>
          </a:p>
        </p:txBody>
      </p:sp>
      <p:sp>
        <p:nvSpPr>
          <p:cNvPr id="3" name="Content Placeholder 2"/>
          <p:cNvSpPr>
            <a:spLocks noGrp="1"/>
          </p:cNvSpPr>
          <p:nvPr>
            <p:ph idx="1"/>
          </p:nvPr>
        </p:nvSpPr>
        <p:spPr/>
        <p:txBody>
          <a:bodyPr/>
          <a:lstStyle/>
          <a:p>
            <a:r>
              <a:rPr lang="en-US" dirty="0" err="1" smtClean="0"/>
              <a:t>fileread</a:t>
            </a:r>
            <a:r>
              <a:rPr lang="en-US" dirty="0" smtClean="0"/>
              <a:t>= open( “text.txt” , ”r+” ) </a:t>
            </a:r>
          </a:p>
          <a:p>
            <a:r>
              <a:rPr lang="en-US" dirty="0" smtClean="0"/>
              <a:t>print (“Name of the file : ”,fileread.name) </a:t>
            </a:r>
          </a:p>
          <a:p>
            <a:r>
              <a:rPr lang="en-US" dirty="0" smtClean="0"/>
              <a:t>print (“Closed or not :  ”,</a:t>
            </a:r>
            <a:r>
              <a:rPr lang="en-US" dirty="0" err="1" smtClean="0"/>
              <a:t>fileread.closed</a:t>
            </a:r>
            <a:r>
              <a:rPr lang="en-US" dirty="0" smtClean="0"/>
              <a:t>) print(“opening mode : ”,</a:t>
            </a:r>
            <a:r>
              <a:rPr lang="en-US" dirty="0" err="1" smtClean="0"/>
              <a:t>fileread.mode</a:t>
            </a:r>
            <a:r>
              <a:rPr lang="en-US" dirty="0" smtClean="0"/>
              <a:t>) OUTPUT:</a:t>
            </a:r>
          </a:p>
          <a:p>
            <a:r>
              <a:rPr lang="en-US" dirty="0" smtClean="0"/>
              <a:t> Name of the file : text.txt </a:t>
            </a:r>
          </a:p>
          <a:p>
            <a:r>
              <a:rPr lang="en-US" dirty="0" smtClean="0"/>
              <a:t>Closed or not :  False </a:t>
            </a:r>
          </a:p>
          <a:p>
            <a:r>
              <a:rPr lang="en-US" dirty="0" smtClean="0"/>
              <a:t>opening mode : r+ </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337</TotalTime>
  <Words>1260</Words>
  <Application>Microsoft Office PowerPoint</Application>
  <PresentationFormat>On-screen Show (4:3)</PresentationFormat>
  <Paragraphs>168</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 Topic: Files Operations</vt:lpstr>
      <vt:lpstr>FILES</vt:lpstr>
      <vt:lpstr>File continuation</vt:lpstr>
      <vt:lpstr>File Types </vt:lpstr>
      <vt:lpstr>Text files</vt:lpstr>
      <vt:lpstr>Binary files</vt:lpstr>
      <vt:lpstr>File operation</vt:lpstr>
      <vt:lpstr>Attributes of a file</vt:lpstr>
      <vt:lpstr>Example for attributes</vt:lpstr>
      <vt:lpstr>Opening  a file</vt:lpstr>
      <vt:lpstr>File opening Modes</vt:lpstr>
      <vt:lpstr>File opening Modes</vt:lpstr>
      <vt:lpstr>FILE CLOSING </vt:lpstr>
      <vt:lpstr>Writing to a file</vt:lpstr>
      <vt:lpstr>Reading a file</vt:lpstr>
      <vt:lpstr>readlines() </vt:lpstr>
      <vt:lpstr>Slide 17</vt:lpstr>
      <vt:lpstr> Program                   </vt:lpstr>
      <vt:lpstr>Output:   </vt:lpstr>
      <vt:lpstr>Renaming a file</vt:lpstr>
      <vt:lpstr>Deleting a File</vt:lpstr>
      <vt:lpstr>Format Operator </vt:lpstr>
      <vt:lpstr>Slide 23</vt:lpstr>
      <vt:lpstr>PROGRAM</vt:lpstr>
      <vt:lpstr>OUTPUT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V  FILES, MODULES, PACKAGES</dc:title>
  <dc:creator>JCT</dc:creator>
  <cp:lastModifiedBy>Windows User</cp:lastModifiedBy>
  <cp:revision>50</cp:revision>
  <dcterms:created xsi:type="dcterms:W3CDTF">2018-11-09T06:42:54Z</dcterms:created>
  <dcterms:modified xsi:type="dcterms:W3CDTF">2019-11-14T06:54:45Z</dcterms:modified>
</cp:coreProperties>
</file>